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39" r:id="rId3"/>
    <p:sldId id="257" r:id="rId4"/>
    <p:sldId id="289" r:id="rId5"/>
    <p:sldId id="333" r:id="rId6"/>
    <p:sldId id="306" r:id="rId7"/>
    <p:sldId id="340" r:id="rId8"/>
    <p:sldId id="281" r:id="rId9"/>
    <p:sldId id="336" r:id="rId10"/>
    <p:sldId id="319" r:id="rId11"/>
    <p:sldId id="276" r:id="rId12"/>
    <p:sldId id="277" r:id="rId13"/>
    <p:sldId id="275" r:id="rId14"/>
    <p:sldId id="337" r:id="rId15"/>
    <p:sldId id="338" r:id="rId16"/>
    <p:sldId id="260" r:id="rId17"/>
    <p:sldId id="335" r:id="rId18"/>
    <p:sldId id="334" r:id="rId19"/>
    <p:sldId id="278" r:id="rId20"/>
    <p:sldId id="266" r:id="rId21"/>
    <p:sldId id="323" r:id="rId22"/>
    <p:sldId id="325" r:id="rId23"/>
    <p:sldId id="326" r:id="rId24"/>
    <p:sldId id="324" r:id="rId25"/>
    <p:sldId id="332" r:id="rId26"/>
    <p:sldId id="327" r:id="rId27"/>
    <p:sldId id="328" r:id="rId28"/>
    <p:sldId id="329" r:id="rId29"/>
    <p:sldId id="330" r:id="rId30"/>
    <p:sldId id="331" r:id="rId31"/>
    <p:sldId id="2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0000"/>
    <a:srgbClr val="008000"/>
    <a:srgbClr val="9900CC"/>
    <a:srgbClr val="FF6699"/>
    <a:srgbClr val="000099"/>
    <a:srgbClr val="66CC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9BE41-B082-4A58-B9F0-0C0950E5AAAE}" v="2" dt="2025-09-03T16:51:02.822"/>
    <p1510:client id="{B010FA26-A72C-4129-84C9-4E5A61E9DABD}" v="1" dt="2025-09-03T23:06:55.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718B7-2782-402F-B631-3F2249BBD5B4}" type="datetimeFigureOut">
              <a:rPr lang="en-GB" smtClean="0"/>
              <a:t>04/09/2025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2878C-F932-4294-BB69-D4C33D74746F}" type="slidenum">
              <a:rPr lang="en-GB" smtClean="0"/>
              <a:t>‹#›</a:t>
            </a:fld>
            <a:endParaRPr lang="en-GB"/>
          </a:p>
        </p:txBody>
      </p:sp>
    </p:spTree>
    <p:extLst>
      <p:ext uri="{BB962C8B-B14F-4D97-AF65-F5344CB8AC3E}">
        <p14:creationId xmlns:p14="http://schemas.microsoft.com/office/powerpoint/2010/main" val="396487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2D9E23-B8D8-41FB-9107-1E98DC5B307A}" type="slidenum">
              <a:rPr lang="en-GB" smtClean="0"/>
              <a:t>4</a:t>
            </a:fld>
            <a:endParaRPr lang="en-GB"/>
          </a:p>
        </p:txBody>
      </p:sp>
    </p:spTree>
    <p:extLst>
      <p:ext uri="{BB962C8B-B14F-4D97-AF65-F5344CB8AC3E}">
        <p14:creationId xmlns:p14="http://schemas.microsoft.com/office/powerpoint/2010/main" val="42772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173858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17932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43012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25327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40628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3779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pPr/>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40477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pPr/>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188143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95951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94533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9217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pPr/>
              <a:t>9/4/2025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pPr/>
              <a:t>‹#›</a:t>
            </a:fld>
            <a:endParaRPr lang="en-US"/>
          </a:p>
        </p:txBody>
      </p:sp>
    </p:spTree>
    <p:extLst>
      <p:ext uri="{BB962C8B-B14F-4D97-AF65-F5344CB8AC3E}">
        <p14:creationId xmlns:p14="http://schemas.microsoft.com/office/powerpoint/2010/main" val="179731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jpeg"/><Relationship Id="rId7" Type="http://schemas.openxmlformats.org/officeDocument/2006/relationships/image" Target="../media/image40.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jpe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5.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6.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dr seuss qu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dr seuss quo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dr seuss quot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dr seuss quot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Image result for dr seuss quote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Image result for dr seuss quote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dr seuss quote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Image result for the more things you read qu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3192"/>
            <a:ext cx="6705600" cy="68242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the gruffa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717" y="13192"/>
            <a:ext cx="1935163" cy="193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6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Curriculum -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73"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71650" y="3029169"/>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946943" y="854307"/>
            <a:ext cx="8310288" cy="48936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900CC"/>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Send in your child’s reading folder on Mondays.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The reading folder will be kept and sent home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Tuesdays with two new books for the week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the Bug Club reading scheme.  Children will be 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to select a book from the class library to go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FF"/>
                </a:solidFill>
                <a:latin typeface="Berlin Sans FB" panose="020E0602020502020306" pitchFamily="34" charset="0"/>
              </a:rPr>
              <a:t>r</a:t>
            </a:r>
            <a:r>
              <a:rPr kumimoji="0" lang="en-US" sz="2800" b="0" i="0" u="none" strike="noStrike" kern="1200" cap="none" spc="0" normalizeH="0" baseline="0" noProof="0" dirty="0" err="1">
                <a:ln>
                  <a:noFill/>
                </a:ln>
                <a:solidFill>
                  <a:srgbClr val="0000FF"/>
                </a:solidFill>
                <a:effectLst/>
                <a:uLnTx/>
                <a:uFillTx/>
                <a:latin typeface="Berlin Sans FB" panose="020E0602020502020306" pitchFamily="34" charset="0"/>
                <a:ea typeface="+mn-ea"/>
                <a:cs typeface="+mn-cs"/>
              </a:rPr>
              <a:t>ead</a:t>
            </a:r>
            <a:r>
              <a:rPr lang="en-US" sz="2800" dirty="0">
                <a:solidFill>
                  <a:srgbClr val="0000FF"/>
                </a:solidFill>
                <a:latin typeface="Berlin Sans FB" panose="020E0602020502020306" pitchFamily="34" charset="0"/>
              </a:rPr>
              <a:t> and enjoy with an adult.</a:t>
            </a: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Please write the title and a brief comment about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child’s reading in the reading log.</a:t>
            </a: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25C43A2-B1C7-4DBB-99F0-C3755C997A08}"/>
              </a:ext>
            </a:extLst>
          </p:cNvPr>
          <p:cNvSpPr/>
          <p:nvPr/>
        </p:nvSpPr>
        <p:spPr>
          <a:xfrm>
            <a:off x="1240012" y="4611231"/>
            <a:ext cx="7635018"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0000"/>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CC00"/>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CC00"/>
              </a:solidFill>
              <a:effectLst/>
              <a:uLnTx/>
              <a:uFillTx/>
              <a:latin typeface="Calibri"/>
              <a:ea typeface="+mn-ea"/>
              <a:cs typeface="+mn-cs"/>
            </a:endParaRPr>
          </a:p>
        </p:txBody>
      </p:sp>
    </p:spTree>
    <p:extLst>
      <p:ext uri="{BB962C8B-B14F-4D97-AF65-F5344CB8AC3E}">
        <p14:creationId xmlns:p14="http://schemas.microsoft.com/office/powerpoint/2010/main" val="111409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500" y="304800"/>
            <a:ext cx="7391400" cy="523220"/>
          </a:xfrm>
          <a:prstGeom prst="rect">
            <a:avLst/>
          </a:prstGeom>
          <a:noFill/>
        </p:spPr>
        <p:txBody>
          <a:bodyPr wrap="square" rtlCol="0">
            <a:spAutoFit/>
          </a:bodyPr>
          <a:lstStyle/>
          <a:p>
            <a:pPr algn="ctr"/>
            <a:r>
              <a:rPr lang="en-US" sz="2800" b="1">
                <a:solidFill>
                  <a:srgbClr val="FF6600"/>
                </a:solidFill>
                <a:latin typeface="Kristen ITC" panose="03050502040202030202" pitchFamily="66" charset="0"/>
              </a:rPr>
              <a:t>Year 2 Homework</a:t>
            </a:r>
          </a:p>
        </p:txBody>
      </p:sp>
      <p:sp>
        <p:nvSpPr>
          <p:cNvPr id="6" name="Rectangle 5"/>
          <p:cNvSpPr/>
          <p:nvPr/>
        </p:nvSpPr>
        <p:spPr>
          <a:xfrm>
            <a:off x="571500" y="1371600"/>
            <a:ext cx="7772400" cy="3600922"/>
          </a:xfrm>
          <a:prstGeom prst="rect">
            <a:avLst/>
          </a:prstGeom>
        </p:spPr>
        <p:txBody>
          <a:bodyPr wrap="square">
            <a:spAutoFit/>
          </a:bodyPr>
          <a:lstStyle/>
          <a:p>
            <a:pPr>
              <a:lnSpc>
                <a:spcPct val="80000"/>
              </a:lnSpc>
            </a:pPr>
            <a:r>
              <a:rPr lang="en-GB" sz="2000" dirty="0">
                <a:solidFill>
                  <a:srgbClr val="0000FF"/>
                </a:solidFill>
                <a:latin typeface="Kristen ITC" pitchFamily="66" charset="0"/>
              </a:rPr>
              <a:t>Homework is designed to support and consolidate the learning in class with a focus on basic skills. Tasks may sometimes be repetitive or timed and this is to increase pace and embed learning.</a:t>
            </a:r>
          </a:p>
          <a:p>
            <a:pPr algn="ctr">
              <a:lnSpc>
                <a:spcPct val="80000"/>
              </a:lnSpc>
            </a:pPr>
            <a:endParaRPr lang="en-GB" sz="2000" dirty="0">
              <a:latin typeface="Kristen ITC" pitchFamily="66" charset="0"/>
            </a:endParaRPr>
          </a:p>
          <a:p>
            <a:pPr algn="ctr">
              <a:lnSpc>
                <a:spcPct val="80000"/>
              </a:lnSpc>
            </a:pPr>
            <a:r>
              <a:rPr lang="en-GB" sz="2000" dirty="0">
                <a:solidFill>
                  <a:srgbClr val="008000"/>
                </a:solidFill>
                <a:latin typeface="Kristen ITC" pitchFamily="66" charset="0"/>
              </a:rPr>
              <a:t>We will be setting homework, this will start from next week. A homework grid system sets out the work that children can do.  Children select one task per week which should take</a:t>
            </a:r>
          </a:p>
          <a:p>
            <a:pPr algn="ctr">
              <a:lnSpc>
                <a:spcPct val="80000"/>
              </a:lnSpc>
            </a:pPr>
            <a:r>
              <a:rPr lang="en-GB" sz="2000" dirty="0">
                <a:solidFill>
                  <a:srgbClr val="008000"/>
                </a:solidFill>
                <a:latin typeface="Kristen ITC" pitchFamily="66" charset="0"/>
              </a:rPr>
              <a:t>20 minutes to complete, reasonably independently</a:t>
            </a:r>
            <a:r>
              <a:rPr lang="en-GB" sz="2400" dirty="0">
                <a:solidFill>
                  <a:srgbClr val="008000"/>
                </a:solidFill>
                <a:latin typeface="Kristen ITC" pitchFamily="66" charset="0"/>
              </a:rPr>
              <a:t>.</a:t>
            </a:r>
          </a:p>
          <a:p>
            <a:pPr algn="ctr">
              <a:lnSpc>
                <a:spcPct val="80000"/>
              </a:lnSpc>
            </a:pPr>
            <a:r>
              <a:rPr lang="en-GB" sz="2000" dirty="0">
                <a:solidFill>
                  <a:srgbClr val="008000"/>
                </a:solidFill>
                <a:latin typeface="Kristen ITC" pitchFamily="66" charset="0"/>
              </a:rPr>
              <a:t>Maths homework will be set weekly.  </a:t>
            </a:r>
            <a:endParaRPr lang="en-GB" sz="2000" dirty="0">
              <a:solidFill>
                <a:srgbClr val="FF0000"/>
              </a:solidFill>
              <a:latin typeface="Kristen ITC" pitchFamily="66" charset="0"/>
            </a:endParaRPr>
          </a:p>
          <a:p>
            <a:pPr algn="ctr">
              <a:lnSpc>
                <a:spcPct val="80000"/>
              </a:lnSpc>
            </a:pPr>
            <a:r>
              <a:rPr lang="en-GB" sz="2000" dirty="0">
                <a:solidFill>
                  <a:srgbClr val="FF0000"/>
                </a:solidFill>
                <a:latin typeface="Kristen ITC" pitchFamily="66" charset="0"/>
              </a:rPr>
              <a:t>Children have been given 2 books to read per week. </a:t>
            </a:r>
            <a:endParaRPr lang="en-GB" sz="2000" dirty="0">
              <a:latin typeface="Kristen ITC" pitchFamily="66" charset="0"/>
            </a:endParaRPr>
          </a:p>
          <a:p>
            <a:pPr algn="ctr">
              <a:lnSpc>
                <a:spcPct val="80000"/>
              </a:lnSpc>
            </a:pPr>
            <a:r>
              <a:rPr lang="en-GB" sz="2400" dirty="0">
                <a:latin typeface="Kristen ITC" pitchFamily="66" charset="0"/>
              </a:rPr>
              <a:t> </a:t>
            </a:r>
          </a:p>
          <a:p>
            <a:pPr algn="ctr">
              <a:lnSpc>
                <a:spcPct val="80000"/>
              </a:lnSpc>
            </a:pPr>
            <a:endParaRPr lang="en-GB" dirty="0">
              <a:latin typeface="Kristen ITC" pitchFamily="66" charset="0"/>
            </a:endParaRPr>
          </a:p>
          <a:p>
            <a:pPr algn="ctr">
              <a:lnSpc>
                <a:spcPct val="80000"/>
              </a:lnSpc>
            </a:pPr>
            <a:endParaRPr lang="en-GB" dirty="0">
              <a:latin typeface="Kristen ITC" pitchFamily="66" charset="0"/>
            </a:endParaRPr>
          </a:p>
        </p:txBody>
      </p:sp>
      <p:pic>
        <p:nvPicPr>
          <p:cNvPr id="7"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439" y="5029200"/>
            <a:ext cx="1468142" cy="153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67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500" y="304800"/>
            <a:ext cx="7391400" cy="523220"/>
          </a:xfrm>
          <a:prstGeom prst="rect">
            <a:avLst/>
          </a:prstGeom>
          <a:noFill/>
        </p:spPr>
        <p:txBody>
          <a:bodyPr wrap="square" rtlCol="0">
            <a:spAutoFit/>
          </a:bodyPr>
          <a:lstStyle/>
          <a:p>
            <a:pPr algn="ctr"/>
            <a:r>
              <a:rPr lang="en-US" sz="2800" b="1">
                <a:solidFill>
                  <a:srgbClr val="FF6600"/>
                </a:solidFill>
                <a:latin typeface="Kristen ITC" panose="03050502040202030202" pitchFamily="66" charset="0"/>
              </a:rPr>
              <a:t>Year 2 Homework</a:t>
            </a:r>
          </a:p>
        </p:txBody>
      </p:sp>
      <p:sp>
        <p:nvSpPr>
          <p:cNvPr id="6" name="Rectangle 5"/>
          <p:cNvSpPr/>
          <p:nvPr/>
        </p:nvSpPr>
        <p:spPr>
          <a:xfrm>
            <a:off x="571500" y="1371600"/>
            <a:ext cx="7772400" cy="535531"/>
          </a:xfrm>
          <a:prstGeom prst="rect">
            <a:avLst/>
          </a:prstGeom>
        </p:spPr>
        <p:txBody>
          <a:bodyPr wrap="square">
            <a:spAutoFit/>
          </a:bodyPr>
          <a:lstStyle/>
          <a:p>
            <a:pPr algn="ctr">
              <a:lnSpc>
                <a:spcPct val="80000"/>
              </a:lnSpc>
            </a:pPr>
            <a:endParaRPr lang="en-GB">
              <a:latin typeface="Kristen ITC" pitchFamily="66" charset="0"/>
            </a:endParaRPr>
          </a:p>
          <a:p>
            <a:pPr algn="ctr">
              <a:lnSpc>
                <a:spcPct val="80000"/>
              </a:lnSpc>
            </a:pPr>
            <a:endParaRPr lang="en-GB">
              <a:latin typeface="Kristen ITC"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859" y="990600"/>
            <a:ext cx="7423192" cy="498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09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1047" y="1655490"/>
            <a:ext cx="7696200" cy="430887"/>
          </a:xfrm>
          <a:prstGeom prst="rect">
            <a:avLst/>
          </a:prstGeom>
          <a:noFill/>
        </p:spPr>
        <p:txBody>
          <a:bodyPr wrap="square" rtlCol="0">
            <a:spAutoFit/>
          </a:bodyPr>
          <a:lstStyle/>
          <a:p>
            <a:r>
              <a:rPr lang="en-GB" sz="2200">
                <a:latin typeface="Kristen ITC" panose="03050502040202030202" pitchFamily="66" charset="0"/>
              </a:rPr>
              <a:t>.</a:t>
            </a:r>
          </a:p>
        </p:txBody>
      </p:sp>
      <p:sp>
        <p:nvSpPr>
          <p:cNvPr id="3" name="Rectangle 2"/>
          <p:cNvSpPr/>
          <p:nvPr/>
        </p:nvSpPr>
        <p:spPr>
          <a:xfrm>
            <a:off x="1524000" y="445216"/>
            <a:ext cx="6400800" cy="923330"/>
          </a:xfrm>
          <a:prstGeom prst="rect">
            <a:avLst/>
          </a:prstGeom>
        </p:spPr>
        <p:txBody>
          <a:bodyPr wrap="square">
            <a:spAutoFit/>
          </a:bodyPr>
          <a:lstStyle/>
          <a:p>
            <a:r>
              <a:rPr lang="en-GB" dirty="0">
                <a:latin typeface="Kristen ITC" pitchFamily="66" charset="0"/>
              </a:rPr>
              <a:t>Spelling lists will be given out termly. Children will receive their first list after </a:t>
            </a:r>
            <a:r>
              <a:rPr lang="en-GB">
                <a:latin typeface="Kristen ITC" pitchFamily="66" charset="0"/>
              </a:rPr>
              <a:t>half term.</a:t>
            </a:r>
            <a:endParaRPr lang="en-GB" dirty="0">
              <a:latin typeface="Kristen ITC" pitchFamily="66" charset="0"/>
            </a:endParaRPr>
          </a:p>
          <a:p>
            <a:endParaRPr lang="en-GB" dirty="0"/>
          </a:p>
        </p:txBody>
      </p:sp>
      <p:pic>
        <p:nvPicPr>
          <p:cNvPr id="6" name="Picture 5">
            <a:extLst>
              <a:ext uri="{FF2B5EF4-FFF2-40B4-BE49-F238E27FC236}">
                <a16:creationId xmlns:a16="http://schemas.microsoft.com/office/drawing/2014/main" id="{018385CD-2486-4FBD-88C5-ED4D5604D04E}"/>
              </a:ext>
            </a:extLst>
          </p:cNvPr>
          <p:cNvPicPr>
            <a:picLocks noChangeAspect="1"/>
          </p:cNvPicPr>
          <p:nvPr/>
        </p:nvPicPr>
        <p:blipFill rotWithShape="1">
          <a:blip r:embed="rId3"/>
          <a:srcRect l="3371" r="3371" b="2955"/>
          <a:stretch/>
        </p:blipFill>
        <p:spPr>
          <a:xfrm>
            <a:off x="1752600" y="1447800"/>
            <a:ext cx="6324600" cy="4648200"/>
          </a:xfrm>
          <a:prstGeom prst="rect">
            <a:avLst/>
          </a:prstGeom>
        </p:spPr>
      </p:pic>
    </p:spTree>
    <p:extLst>
      <p:ext uri="{BB962C8B-B14F-4D97-AF65-F5344CB8AC3E}">
        <p14:creationId xmlns:p14="http://schemas.microsoft.com/office/powerpoint/2010/main" val="156504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40" r="15471"/>
          <a:stretch/>
        </p:blipFill>
        <p:spPr bwMode="auto">
          <a:xfrm>
            <a:off x="7896119" y="5681623"/>
            <a:ext cx="712136"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4012" y="990600"/>
            <a:ext cx="9009987"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English writing </a:t>
            </a:r>
            <a:r>
              <a:rPr lang="en-GB" sz="3200" dirty="0">
                <a:solidFill>
                  <a:srgbClr val="0000FF"/>
                </a:solidFill>
                <a:latin typeface="Berlin Sans FB" panose="020E0602020502020306" pitchFamily="34" charset="0"/>
              </a:rPr>
              <a:t>will focus on:</a:t>
            </a:r>
            <a:endParaRPr kumimoji="0" lang="en-GB"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srgbClr val="0000FF"/>
              </a:solidFill>
              <a:latin typeface="Berlin Sans FB" panose="020E0602020502020306"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writing stories with descriptive </a:t>
            </a:r>
            <a:r>
              <a:rPr lang="en-GB" sz="3200" dirty="0">
                <a:solidFill>
                  <a:srgbClr val="0000FF"/>
                </a:solidFill>
                <a:latin typeface="Berlin Sans FB" panose="020E0602020502020306" pitchFamily="34" charset="0"/>
              </a:rPr>
              <a:t>s</a:t>
            </a:r>
            <a:r>
              <a:rPr kumimoji="0" lang="en-GB" sz="3200" b="0" i="0" u="none" strike="noStrike" kern="1200" cap="none" spc="0" normalizeH="0" baseline="0" noProof="0" dirty="0" err="1">
                <a:ln>
                  <a:noFill/>
                </a:ln>
                <a:solidFill>
                  <a:srgbClr val="0000FF"/>
                </a:solidFill>
                <a:effectLst/>
                <a:uLnTx/>
                <a:uFillTx/>
                <a:latin typeface="Berlin Sans FB" panose="020E0602020502020306" pitchFamily="34" charset="0"/>
                <a:ea typeface="+mn-ea"/>
                <a:cs typeface="+mn-cs"/>
              </a:rPr>
              <a:t>ettings</a:t>
            </a:r>
            <a:r>
              <a:rPr kumimoji="0" lang="en-GB"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a:t>
            </a:r>
            <a:r>
              <a:rPr lang="en-GB" sz="3200" dirty="0">
                <a:solidFill>
                  <a:srgbClr val="0000FF"/>
                </a:solidFill>
                <a:latin typeface="Berlin Sans FB" panose="020E0602020502020306" pitchFamily="34" charset="0"/>
              </a:rPr>
              <a:t> based </a:t>
            </a:r>
            <a:r>
              <a:rPr kumimoji="0" lang="en-GB"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The Snow Queen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p:cNvSpPr txBox="1"/>
          <p:nvPr/>
        </p:nvSpPr>
        <p:spPr>
          <a:xfrm>
            <a:off x="152399" y="350599"/>
            <a:ext cx="84398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Kristen ITC" panose="03050502040202030202" pitchFamily="66" charset="0"/>
                <a:ea typeface="+mn-ea"/>
                <a:cs typeface="+mn-cs"/>
              </a:rPr>
              <a:t>English Curriculum – this half term</a:t>
            </a:r>
          </a:p>
        </p:txBody>
      </p:sp>
      <p:pic>
        <p:nvPicPr>
          <p:cNvPr id="7" name="Picture 6">
            <a:extLst>
              <a:ext uri="{FF2B5EF4-FFF2-40B4-BE49-F238E27FC236}">
                <a16:creationId xmlns:a16="http://schemas.microsoft.com/office/drawing/2014/main" id="{3C4D4339-E049-4E25-B24D-086C2D106F33}"/>
              </a:ext>
            </a:extLst>
          </p:cNvPr>
          <p:cNvPicPr>
            <a:picLocks noChangeAspect="1"/>
          </p:cNvPicPr>
          <p:nvPr/>
        </p:nvPicPr>
        <p:blipFill>
          <a:blip r:embed="rId3"/>
          <a:stretch>
            <a:fillRect/>
          </a:stretch>
        </p:blipFill>
        <p:spPr>
          <a:xfrm>
            <a:off x="1689846" y="4248151"/>
            <a:ext cx="3067050" cy="1782205"/>
          </a:xfrm>
          <a:prstGeom prst="rect">
            <a:avLst/>
          </a:prstGeom>
        </p:spPr>
      </p:pic>
    </p:spTree>
    <p:extLst>
      <p:ext uri="{BB962C8B-B14F-4D97-AF65-F5344CB8AC3E}">
        <p14:creationId xmlns:p14="http://schemas.microsoft.com/office/powerpoint/2010/main" val="321988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40" r="15471"/>
          <a:stretch/>
        </p:blipFill>
        <p:spPr bwMode="auto">
          <a:xfrm>
            <a:off x="7896119" y="5681623"/>
            <a:ext cx="712136"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711" y="1317913"/>
            <a:ext cx="9009987"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6699"/>
                </a:solidFill>
                <a:effectLst/>
                <a:uLnTx/>
                <a:uFillTx/>
                <a:latin typeface="Berlin Sans FB" panose="020E0602020502020306" pitchFamily="34" charset="0"/>
                <a:ea typeface="+mn-ea"/>
                <a:cs typeface="+mn-cs"/>
              </a:rPr>
              <a:t>Maths</a:t>
            </a:r>
            <a:endParaRPr kumimoji="0" lang="en-US" sz="3200" b="0" i="0" u="none" strike="noStrike" kern="1200" cap="none" spc="0" normalizeH="0" baseline="0" noProof="0" dirty="0">
              <a:ln>
                <a:noFill/>
              </a:ln>
              <a:solidFill>
                <a:srgbClr val="FF6699"/>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6699"/>
                </a:solidFill>
                <a:effectLst/>
                <a:uLnTx/>
                <a:uFillTx/>
                <a:latin typeface="Berlin Sans FB" panose="020E0602020502020306" pitchFamily="34" charset="0"/>
                <a:ea typeface="+mn-ea"/>
                <a:cs typeface="+mn-cs"/>
              </a:rPr>
              <a:t>Place value  includes ordering and comparing numbers. </a:t>
            </a:r>
            <a:r>
              <a:rPr kumimoji="0" lang="en-GB" sz="3200" b="0" i="0" u="none" strike="noStrike" kern="1200" cap="none" spc="0" normalizeH="0" baseline="0" noProof="0" dirty="0">
                <a:ln>
                  <a:noFill/>
                </a:ln>
                <a:solidFill>
                  <a:srgbClr val="FF6699"/>
                </a:solidFill>
                <a:effectLst/>
                <a:uLnTx/>
                <a:uFillTx/>
                <a:latin typeface="Berlin Sans FB" panose="020E0602020502020306" pitchFamily="34" charset="0"/>
                <a:ea typeface="+mn-ea"/>
                <a:cs typeface="+mn-cs"/>
              </a:rPr>
              <a:t>Addition and Subtraction of 2 digit and single digit numbers</a:t>
            </a:r>
            <a:r>
              <a:rPr lang="en-GB" sz="3200" dirty="0">
                <a:solidFill>
                  <a:srgbClr val="FF6699"/>
                </a:solidFill>
                <a:latin typeface="Berlin Sans FB" panose="020E0602020502020306" pitchFamily="34" charset="0"/>
              </a:rPr>
              <a:t> and </a:t>
            </a:r>
            <a:r>
              <a:rPr kumimoji="0" lang="en-GB" sz="3200" b="0" i="0" u="none" strike="noStrike" kern="1200" cap="none" spc="0" normalizeH="0" baseline="0" noProof="0" dirty="0">
                <a:ln>
                  <a:noFill/>
                </a:ln>
                <a:solidFill>
                  <a:srgbClr val="FF6699"/>
                </a:solidFill>
                <a:effectLst/>
                <a:uLnTx/>
                <a:uFillTx/>
                <a:latin typeface="Berlin Sans FB" panose="020E0602020502020306" pitchFamily="34" charset="0"/>
                <a:ea typeface="+mn-ea"/>
                <a:cs typeface="+mn-cs"/>
              </a:rPr>
              <a:t>finding missing numbers.</a:t>
            </a:r>
            <a:endParaRPr kumimoji="0" lang="en-GB" sz="3200" b="0" i="0" u="none" strike="noStrike" kern="1200" cap="none" spc="0" normalizeH="0" baseline="0" noProof="0" dirty="0">
              <a:ln>
                <a:noFill/>
              </a:ln>
              <a:solidFill>
                <a:srgbClr val="FF6699"/>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p:cNvSpPr txBox="1"/>
          <p:nvPr/>
        </p:nvSpPr>
        <p:spPr>
          <a:xfrm>
            <a:off x="152399" y="350599"/>
            <a:ext cx="84398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Kristen ITC" panose="03050502040202030202" pitchFamily="66" charset="0"/>
                <a:ea typeface="+mn-ea"/>
                <a:cs typeface="+mn-cs"/>
              </a:rPr>
              <a:t>Math Curriculum – this half term</a:t>
            </a:r>
          </a:p>
        </p:txBody>
      </p:sp>
      <p:pic>
        <p:nvPicPr>
          <p:cNvPr id="2054" name="Picture 6" descr="See the source image">
            <a:extLst>
              <a:ext uri="{FF2B5EF4-FFF2-40B4-BE49-F238E27FC236}">
                <a16:creationId xmlns:a16="http://schemas.microsoft.com/office/drawing/2014/main" id="{F59AE08F-52B7-4422-85FC-D7A9C8141E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404" y="4641943"/>
            <a:ext cx="2371395" cy="146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6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60715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446690"/>
            <a:ext cx="7391400" cy="3447098"/>
          </a:xfrm>
          <a:prstGeom prst="rect">
            <a:avLst/>
          </a:prstGeom>
          <a:noFill/>
        </p:spPr>
        <p:txBody>
          <a:bodyPr wrap="square" rtlCol="0">
            <a:spAutoFit/>
          </a:bodyPr>
          <a:lstStyle/>
          <a:p>
            <a:pPr algn="ctr"/>
            <a:r>
              <a:rPr lang="en-US" sz="2400" b="1" u="sng">
                <a:solidFill>
                  <a:srgbClr val="FF6600"/>
                </a:solidFill>
                <a:latin typeface="Kristen ITC" panose="03050502040202030202" pitchFamily="66" charset="0"/>
              </a:rPr>
              <a:t>The Curriculum for the Year with Big Question</a:t>
            </a:r>
          </a:p>
          <a:p>
            <a:pPr algn="ctr"/>
            <a:endParaRPr lang="en-GB" b="1">
              <a:solidFill>
                <a:srgbClr val="00B050"/>
              </a:solidFill>
              <a:latin typeface="Kristen ITC" panose="03050502040202030202" pitchFamily="66" charset="0"/>
            </a:endParaRPr>
          </a:p>
          <a:p>
            <a:pPr algn="ctr"/>
            <a:r>
              <a:rPr lang="en-GB" b="1">
                <a:solidFill>
                  <a:srgbClr val="00B050"/>
                </a:solidFill>
                <a:latin typeface="Kristen ITC" panose="03050502040202030202" pitchFamily="66" charset="0"/>
              </a:rPr>
              <a:t>Where would you rather live Farnborough Village/Beckenham or London?</a:t>
            </a:r>
            <a:endParaRPr lang="en-US" b="1">
              <a:solidFill>
                <a:srgbClr val="00B050"/>
              </a:solidFill>
              <a:latin typeface="Kristen ITC" panose="03050502040202030202" pitchFamily="66" charset="0"/>
            </a:endParaRPr>
          </a:p>
          <a:p>
            <a:pPr algn="ctr"/>
            <a:endParaRPr lang="en-US" sz="1600" b="1" u="sng">
              <a:solidFill>
                <a:srgbClr val="0000FF"/>
              </a:solidFill>
              <a:latin typeface="Kristen ITC" panose="03050502040202030202" pitchFamily="66" charset="0"/>
            </a:endParaRPr>
          </a:p>
          <a:p>
            <a:pPr algn="ctr"/>
            <a:r>
              <a:rPr lang="en-US" sz="1600" b="1" u="sng">
                <a:solidFill>
                  <a:srgbClr val="0000FF"/>
                </a:solidFill>
                <a:latin typeface="Kristen ITC" panose="03050502040202030202" pitchFamily="66" charset="0"/>
              </a:rPr>
              <a:t>Autumn Term:?</a:t>
            </a:r>
          </a:p>
          <a:p>
            <a:pPr algn="ctr"/>
            <a:endParaRPr lang="en-GB" sz="1600">
              <a:solidFill>
                <a:srgbClr val="0000FF"/>
              </a:solidFill>
              <a:latin typeface="Kristen ITC" panose="03050502040202030202" pitchFamily="66" charset="0"/>
            </a:endParaRPr>
          </a:p>
          <a:p>
            <a:pPr algn="ctr"/>
            <a:r>
              <a:rPr lang="en-GB" sz="1600">
                <a:solidFill>
                  <a:srgbClr val="0000FF"/>
                </a:solidFill>
                <a:latin typeface="Kristen ITC" panose="03050502040202030202" pitchFamily="66" charset="0"/>
              </a:rPr>
              <a:t>We will study the geography of Farnborough Village.  Then compare this to the area surrounding the River Thames using aerial photographs and maps to recognise landmarks and basic</a:t>
            </a:r>
          </a:p>
          <a:p>
            <a:pPr algn="ctr"/>
            <a:r>
              <a:rPr lang="en-GB" sz="1600">
                <a:solidFill>
                  <a:srgbClr val="0000FF"/>
                </a:solidFill>
                <a:latin typeface="Kristen ITC" panose="03050502040202030202" pitchFamily="66" charset="0"/>
              </a:rPr>
              <a:t>human and physical features.  </a:t>
            </a:r>
            <a:endParaRPr lang="en-GB" sz="1600" b="1" u="sng">
              <a:solidFill>
                <a:srgbClr val="00B050"/>
              </a:solidFill>
              <a:latin typeface="Kristen ITC" panose="03050502040202030202" pitchFamily="66" charset="0"/>
            </a:endParaRPr>
          </a:p>
          <a:p>
            <a:pPr algn="ctr"/>
            <a:endParaRPr lang="en-US" sz="2800" b="1">
              <a:solidFill>
                <a:srgbClr val="FF6600"/>
              </a:solidFill>
              <a:latin typeface="Kristen ITC" panose="03050502040202030202" pitchFamily="66" charset="0"/>
            </a:endParaRPr>
          </a:p>
        </p:txBody>
      </p:sp>
      <p:pic>
        <p:nvPicPr>
          <p:cNvPr id="2" name="Picture 1">
            <a:extLst>
              <a:ext uri="{FF2B5EF4-FFF2-40B4-BE49-F238E27FC236}">
                <a16:creationId xmlns:a16="http://schemas.microsoft.com/office/drawing/2014/main" id="{9994F783-50C7-4AAB-A208-5785F73C34D5}"/>
              </a:ext>
            </a:extLst>
          </p:cNvPr>
          <p:cNvPicPr>
            <a:picLocks noChangeAspect="1"/>
          </p:cNvPicPr>
          <p:nvPr/>
        </p:nvPicPr>
        <p:blipFill>
          <a:blip r:embed="rId3"/>
          <a:stretch>
            <a:fillRect/>
          </a:stretch>
        </p:blipFill>
        <p:spPr>
          <a:xfrm>
            <a:off x="2552700" y="3581400"/>
            <a:ext cx="4038600" cy="2692400"/>
          </a:xfrm>
          <a:prstGeom prst="rect">
            <a:avLst/>
          </a:prstGeom>
        </p:spPr>
      </p:pic>
    </p:spTree>
    <p:extLst>
      <p:ext uri="{BB962C8B-B14F-4D97-AF65-F5344CB8AC3E}">
        <p14:creationId xmlns:p14="http://schemas.microsoft.com/office/powerpoint/2010/main" val="1846031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60715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446690"/>
            <a:ext cx="7391400" cy="2431435"/>
          </a:xfrm>
          <a:prstGeom prst="rect">
            <a:avLst/>
          </a:prstGeom>
          <a:noFill/>
        </p:spPr>
        <p:txBody>
          <a:bodyPr wrap="square" rtlCol="0">
            <a:spAutoFit/>
          </a:bodyPr>
          <a:lstStyle/>
          <a:p>
            <a:pPr algn="ctr"/>
            <a:r>
              <a:rPr lang="en-US" sz="2400" b="1" u="sng" dirty="0">
                <a:solidFill>
                  <a:srgbClr val="FF6600"/>
                </a:solidFill>
                <a:latin typeface="Kristen ITC" panose="03050502040202030202" pitchFamily="66" charset="0"/>
              </a:rPr>
              <a:t>The Curriculum for the Year</a:t>
            </a:r>
          </a:p>
          <a:p>
            <a:pPr algn="ctr"/>
            <a:endParaRPr lang="en-GB" sz="1600" b="1" u="sng" dirty="0">
              <a:solidFill>
                <a:srgbClr val="00B050"/>
              </a:solidFill>
              <a:latin typeface="Kristen ITC" panose="03050502040202030202" pitchFamily="66" charset="0"/>
            </a:endParaRPr>
          </a:p>
          <a:p>
            <a:pPr algn="ctr"/>
            <a:endParaRPr lang="en-GB" sz="1600" dirty="0">
              <a:latin typeface="Kristen ITC" panose="03050502040202030202" pitchFamily="66" charset="0"/>
            </a:endParaRPr>
          </a:p>
          <a:p>
            <a:r>
              <a:rPr lang="en-GB" sz="1600" b="1" u="sng" dirty="0">
                <a:solidFill>
                  <a:srgbClr val="FF6699"/>
                </a:solidFill>
                <a:latin typeface="Kristen ITC" panose="03050502040202030202" pitchFamily="66" charset="0"/>
              </a:rPr>
              <a:t>Autumn Term 2: </a:t>
            </a:r>
          </a:p>
          <a:p>
            <a:pPr algn="ctr"/>
            <a:r>
              <a:rPr lang="en-GB" sz="1600" dirty="0">
                <a:solidFill>
                  <a:srgbClr val="FF6699"/>
                </a:solidFill>
                <a:latin typeface="Kristen ITC" panose="03050502040202030202" pitchFamily="66" charset="0"/>
              </a:rPr>
              <a:t>What was the incredible impact of  Sir Ludwig Guttmann?</a:t>
            </a:r>
            <a:endParaRPr lang="en-GB" sz="2800" b="1" dirty="0">
              <a:solidFill>
                <a:srgbClr val="FF6600"/>
              </a:solidFill>
              <a:latin typeface="Kristen ITC" panose="03050502040202030202" pitchFamily="66" charset="0"/>
            </a:endParaRPr>
          </a:p>
          <a:p>
            <a:pPr algn="ctr"/>
            <a:endParaRPr lang="en-GB" sz="1600" b="1" u="sng" dirty="0">
              <a:solidFill>
                <a:srgbClr val="FF6699"/>
              </a:solidFill>
              <a:latin typeface="Kristen ITC" panose="03050502040202030202" pitchFamily="66" charset="0"/>
            </a:endParaRPr>
          </a:p>
          <a:p>
            <a:pPr algn="ctr"/>
            <a:r>
              <a:rPr lang="en-GB" sz="1600" dirty="0">
                <a:solidFill>
                  <a:srgbClr val="FF6699"/>
                </a:solidFill>
                <a:latin typeface="Kristen ITC" panose="03050502040202030202" pitchFamily="66" charset="0"/>
              </a:rPr>
              <a:t>The children will learn about the Paralympics and its origins. They will look at significant figures and events that have made an impact on our society today. </a:t>
            </a:r>
            <a:endParaRPr lang="en-US" sz="2800" b="1" dirty="0">
              <a:solidFill>
                <a:srgbClr val="FF6600"/>
              </a:solidFill>
              <a:latin typeface="Kristen ITC" panose="03050502040202030202" pitchFamily="66" charset="0"/>
            </a:endParaRPr>
          </a:p>
        </p:txBody>
      </p:sp>
      <p:pic>
        <p:nvPicPr>
          <p:cNvPr id="2" name="Picture 1">
            <a:extLst>
              <a:ext uri="{FF2B5EF4-FFF2-40B4-BE49-F238E27FC236}">
                <a16:creationId xmlns:a16="http://schemas.microsoft.com/office/drawing/2014/main" id="{2FC6FAED-5927-479D-B043-26112018AA65}"/>
              </a:ext>
            </a:extLst>
          </p:cNvPr>
          <p:cNvPicPr>
            <a:picLocks noChangeAspect="1"/>
          </p:cNvPicPr>
          <p:nvPr/>
        </p:nvPicPr>
        <p:blipFill>
          <a:blip r:embed="rId3"/>
          <a:stretch>
            <a:fillRect/>
          </a:stretch>
        </p:blipFill>
        <p:spPr>
          <a:xfrm>
            <a:off x="259662" y="3142419"/>
            <a:ext cx="2549908" cy="166425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87E8B2A-EE3E-4EEA-BB35-CC04DC3492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142418"/>
            <a:ext cx="2496380" cy="1664253"/>
          </a:xfrm>
          <a:prstGeom prst="rect">
            <a:avLst/>
          </a:prstGeom>
          <a:noFill/>
          <a:ln>
            <a:noFill/>
          </a:ln>
          <a:effectLst/>
        </p:spPr>
      </p:pic>
      <p:pic>
        <p:nvPicPr>
          <p:cNvPr id="7" name="Picture 6">
            <a:extLst>
              <a:ext uri="{FF2B5EF4-FFF2-40B4-BE49-F238E27FC236}">
                <a16:creationId xmlns:a16="http://schemas.microsoft.com/office/drawing/2014/main" id="{AB109A10-A02E-4DB5-8A0C-AD975862DA87}"/>
              </a:ext>
            </a:extLst>
          </p:cNvPr>
          <p:cNvPicPr>
            <a:picLocks noChangeAspect="1"/>
          </p:cNvPicPr>
          <p:nvPr/>
        </p:nvPicPr>
        <p:blipFill rotWithShape="1">
          <a:blip r:embed="rId5">
            <a:extLst>
              <a:ext uri="{28A0092B-C50C-407E-A947-70E740481C1C}">
                <a14:useLocalDpi xmlns:a14="http://schemas.microsoft.com/office/drawing/2010/main" val="0"/>
              </a:ext>
            </a:extLst>
          </a:blip>
          <a:srcRect l="15625" t="8750" r="15001"/>
          <a:stretch/>
        </p:blipFill>
        <p:spPr bwMode="auto">
          <a:xfrm>
            <a:off x="6324600" y="3064066"/>
            <a:ext cx="1295400" cy="1703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11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60715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446690"/>
            <a:ext cx="7391400" cy="3600986"/>
          </a:xfrm>
          <a:prstGeom prst="rect">
            <a:avLst/>
          </a:prstGeom>
          <a:noFill/>
        </p:spPr>
        <p:txBody>
          <a:bodyPr wrap="square" rtlCol="0">
            <a:spAutoFit/>
          </a:bodyPr>
          <a:lstStyle/>
          <a:p>
            <a:pPr algn="ctr"/>
            <a:r>
              <a:rPr lang="en-US" sz="2400" b="1" u="sng">
                <a:solidFill>
                  <a:srgbClr val="FF6600"/>
                </a:solidFill>
                <a:latin typeface="Kristen ITC" panose="03050502040202030202" pitchFamily="66" charset="0"/>
              </a:rPr>
              <a:t>The Curriculum for the Year</a:t>
            </a:r>
          </a:p>
          <a:p>
            <a:pPr algn="ctr"/>
            <a:endParaRPr lang="en-GB" sz="1600" b="1" u="sng">
              <a:solidFill>
                <a:srgbClr val="00B050"/>
              </a:solidFill>
              <a:latin typeface="Kristen ITC" panose="03050502040202030202" pitchFamily="66" charset="0"/>
            </a:endParaRPr>
          </a:p>
          <a:p>
            <a:pPr algn="ctr"/>
            <a:r>
              <a:rPr lang="en-GB" sz="1600" b="1" u="sng">
                <a:solidFill>
                  <a:srgbClr val="00B050"/>
                </a:solidFill>
                <a:latin typeface="Kristen ITC" panose="03050502040202030202" pitchFamily="66" charset="0"/>
              </a:rPr>
              <a:t>Spring Term: Greenland  v Madagascar – which island is the easier to live on</a:t>
            </a:r>
          </a:p>
          <a:p>
            <a:pPr algn="ctr"/>
            <a:r>
              <a:rPr lang="en-GB" sz="1600">
                <a:solidFill>
                  <a:srgbClr val="00B050"/>
                </a:solidFill>
                <a:latin typeface="Kristen ITC" panose="03050502040202030202" pitchFamily="66" charset="0"/>
              </a:rPr>
              <a:t>The children will learn about different countries as they travel around the world and discover many wonderful and exciting places. In particular the islands of Madagascar and Greenland. As they visit the various countries, they will link the countries with their continents. </a:t>
            </a:r>
          </a:p>
          <a:p>
            <a:pPr algn="ctr"/>
            <a:r>
              <a:rPr lang="en-GB" sz="1600">
                <a:solidFill>
                  <a:srgbClr val="00B050"/>
                </a:solidFill>
                <a:latin typeface="Kristen ITC" panose="03050502040202030202" pitchFamily="66" charset="0"/>
              </a:rPr>
              <a:t>identify seasonal and daily weather patterns in the United Kingdom and compare them to the contrasting climates of Madagascar and Greenland.</a:t>
            </a:r>
          </a:p>
          <a:p>
            <a:pPr algn="ctr"/>
            <a:endParaRPr lang="en-GB" sz="1600">
              <a:latin typeface="Kristen ITC" panose="03050502040202030202" pitchFamily="66" charset="0"/>
            </a:endParaRPr>
          </a:p>
          <a:p>
            <a:pPr algn="ctr"/>
            <a:endParaRPr lang="en-US" sz="2800" b="1">
              <a:solidFill>
                <a:srgbClr val="FF6600"/>
              </a:solidFill>
              <a:latin typeface="Kristen ITC" panose="03050502040202030202" pitchFamily="66" charset="0"/>
            </a:endParaRPr>
          </a:p>
        </p:txBody>
      </p:sp>
      <p:pic>
        <p:nvPicPr>
          <p:cNvPr id="2" name="Picture 1">
            <a:extLst>
              <a:ext uri="{FF2B5EF4-FFF2-40B4-BE49-F238E27FC236}">
                <a16:creationId xmlns:a16="http://schemas.microsoft.com/office/drawing/2014/main" id="{31DF7023-04CA-4354-A109-CEE689EA4D3F}"/>
              </a:ext>
            </a:extLst>
          </p:cNvPr>
          <p:cNvPicPr>
            <a:picLocks noChangeAspect="1"/>
          </p:cNvPicPr>
          <p:nvPr/>
        </p:nvPicPr>
        <p:blipFill>
          <a:blip r:embed="rId3"/>
          <a:stretch>
            <a:fillRect/>
          </a:stretch>
        </p:blipFill>
        <p:spPr>
          <a:xfrm>
            <a:off x="4963540" y="3552287"/>
            <a:ext cx="2969553" cy="1979702"/>
          </a:xfrm>
          <a:prstGeom prst="rect">
            <a:avLst/>
          </a:prstGeom>
        </p:spPr>
      </p:pic>
      <p:pic>
        <p:nvPicPr>
          <p:cNvPr id="3" name="Picture 2">
            <a:extLst>
              <a:ext uri="{FF2B5EF4-FFF2-40B4-BE49-F238E27FC236}">
                <a16:creationId xmlns:a16="http://schemas.microsoft.com/office/drawing/2014/main" id="{5FD8AA75-4FB3-43AF-8497-B71CE709A20E}"/>
              </a:ext>
            </a:extLst>
          </p:cNvPr>
          <p:cNvPicPr>
            <a:picLocks noChangeAspect="1"/>
          </p:cNvPicPr>
          <p:nvPr/>
        </p:nvPicPr>
        <p:blipFill>
          <a:blip r:embed="rId4"/>
          <a:stretch>
            <a:fillRect/>
          </a:stretch>
        </p:blipFill>
        <p:spPr>
          <a:xfrm>
            <a:off x="1023082" y="3520208"/>
            <a:ext cx="3015518" cy="2011781"/>
          </a:xfrm>
          <a:prstGeom prst="rect">
            <a:avLst/>
          </a:prstGeom>
        </p:spPr>
      </p:pic>
      <p:pic>
        <p:nvPicPr>
          <p:cNvPr id="1028" name="Picture 4">
            <a:extLst>
              <a:ext uri="{FF2B5EF4-FFF2-40B4-BE49-F238E27FC236}">
                <a16:creationId xmlns:a16="http://schemas.microsoft.com/office/drawing/2014/main" id="{05F253D8-81FD-4D83-888B-DCF7726C2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595" y="4047676"/>
            <a:ext cx="7429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11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0000FF"/>
                </a:solidFill>
                <a:latin typeface="Kristen ITC" panose="03050502040202030202" pitchFamily="66" charset="0"/>
              </a:rPr>
              <a:t>Trip and Events</a:t>
            </a:r>
            <a:br>
              <a:rPr lang="en-US" b="1">
                <a:solidFill>
                  <a:srgbClr val="0000FF"/>
                </a:solidFill>
                <a:latin typeface="Kristen ITC" panose="03050502040202030202" pitchFamily="66" charset="0"/>
              </a:rPr>
            </a:br>
            <a:endParaRPr lang="en-GB"/>
          </a:p>
        </p:txBody>
      </p:sp>
      <p:sp>
        <p:nvSpPr>
          <p:cNvPr id="3" name="Content Placeholder 2"/>
          <p:cNvSpPr>
            <a:spLocks noGrp="1"/>
          </p:cNvSpPr>
          <p:nvPr>
            <p:ph idx="1"/>
          </p:nvPr>
        </p:nvSpPr>
        <p:spPr/>
        <p:txBody>
          <a:bodyPr>
            <a:normAutofit/>
          </a:bodyPr>
          <a:lstStyle/>
          <a:p>
            <a:r>
              <a:rPr lang="en-GB" b="1" dirty="0">
                <a:solidFill>
                  <a:srgbClr val="00CC00"/>
                </a:solidFill>
                <a:latin typeface="Kristen ITC" panose="03050502040202030202" pitchFamily="66" charset="0"/>
              </a:rPr>
              <a:t>To support our topics </a:t>
            </a:r>
            <a:endParaRPr lang="en-GB" dirty="0">
              <a:solidFill>
                <a:srgbClr val="0000FF"/>
              </a:solidFill>
              <a:latin typeface="Kristen ITC" panose="03050502040202030202" pitchFamily="66" charset="0"/>
            </a:endParaRPr>
          </a:p>
          <a:p>
            <a:r>
              <a:rPr lang="en-GB" b="1" dirty="0">
                <a:solidFill>
                  <a:srgbClr val="FF0000"/>
                </a:solidFill>
                <a:latin typeface="Kristen ITC" panose="03050502040202030202" pitchFamily="66" charset="0"/>
              </a:rPr>
              <a:t>We are planning a trip to the London for the London Eye Cruise.  </a:t>
            </a:r>
          </a:p>
          <a:p>
            <a:r>
              <a:rPr lang="en-GB" dirty="0">
                <a:solidFill>
                  <a:srgbClr val="00CC00"/>
                </a:solidFill>
                <a:latin typeface="Kristen ITC" panose="03050502040202030202" pitchFamily="66" charset="0"/>
              </a:rPr>
              <a:t>Thursday 6</a:t>
            </a:r>
            <a:r>
              <a:rPr lang="en-GB" baseline="30000" dirty="0">
                <a:solidFill>
                  <a:srgbClr val="00CC00"/>
                </a:solidFill>
                <a:latin typeface="Kristen ITC" panose="03050502040202030202" pitchFamily="66" charset="0"/>
              </a:rPr>
              <a:t>th</a:t>
            </a:r>
            <a:r>
              <a:rPr lang="en-GB" dirty="0">
                <a:solidFill>
                  <a:srgbClr val="00CC00"/>
                </a:solidFill>
                <a:latin typeface="Kristen ITC" panose="03050502040202030202" pitchFamily="66" charset="0"/>
              </a:rPr>
              <a:t> November</a:t>
            </a:r>
          </a:p>
          <a:p>
            <a:r>
              <a:rPr lang="en-GB" dirty="0">
                <a:solidFill>
                  <a:srgbClr val="0000FF"/>
                </a:solidFill>
                <a:latin typeface="Kristen ITC" panose="03050502040202030202" pitchFamily="66" charset="0"/>
              </a:rPr>
              <a:t>Macmillan Coffee Morning</a:t>
            </a:r>
          </a:p>
          <a:p>
            <a:r>
              <a:rPr lang="en-GB" dirty="0">
                <a:solidFill>
                  <a:srgbClr val="FF0000"/>
                </a:solidFill>
                <a:latin typeface="Kristen ITC" panose="03050502040202030202" pitchFamily="66" charset="0"/>
              </a:rPr>
              <a:t>Friday 26</a:t>
            </a:r>
            <a:r>
              <a:rPr lang="en-GB" baseline="30000" dirty="0">
                <a:solidFill>
                  <a:srgbClr val="FF0000"/>
                </a:solidFill>
                <a:latin typeface="Kristen ITC" panose="03050502040202030202" pitchFamily="66" charset="0"/>
              </a:rPr>
              <a:t>th</a:t>
            </a:r>
            <a:r>
              <a:rPr lang="en-GB" dirty="0">
                <a:solidFill>
                  <a:srgbClr val="FF0000"/>
                </a:solidFill>
                <a:latin typeface="Kristen ITC" panose="03050502040202030202" pitchFamily="66" charset="0"/>
              </a:rPr>
              <a:t> September</a:t>
            </a:r>
          </a:p>
          <a:p>
            <a:endParaRPr lang="en-GB" dirty="0">
              <a:solidFill>
                <a:srgbClr val="00CC00"/>
              </a:solidFill>
              <a:latin typeface="Kristen ITC" panose="03050502040202030202" pitchFamily="66" charset="0"/>
            </a:endParaRP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9" y="4919256"/>
            <a:ext cx="2517471" cy="160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43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1229209-3566-447A-BB85-641C3184BC85}"/>
              </a:ext>
            </a:extLst>
          </p:cNvPr>
          <p:cNvPicPr>
            <a:picLocks noChangeAspect="1"/>
          </p:cNvPicPr>
          <p:nvPr/>
        </p:nvPicPr>
        <p:blipFill rotWithShape="1">
          <a:blip r:embed="rId2"/>
          <a:srcRect t="22334" r="-1" b="19739"/>
          <a:stretch/>
        </p:blipFill>
        <p:spPr>
          <a:xfrm>
            <a:off x="20" y="1282"/>
            <a:ext cx="9143980" cy="6856718"/>
          </a:xfrm>
          <a:prstGeom prst="rect">
            <a:avLst/>
          </a:prstGeom>
        </p:spPr>
      </p:pic>
    </p:spTree>
    <p:extLst>
      <p:ext uri="{BB962C8B-B14F-4D97-AF65-F5344CB8AC3E}">
        <p14:creationId xmlns:p14="http://schemas.microsoft.com/office/powerpoint/2010/main" val="143768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9525" y="282030"/>
            <a:ext cx="7391400" cy="523220"/>
          </a:xfrm>
          <a:prstGeom prst="rect">
            <a:avLst/>
          </a:prstGeom>
          <a:noFill/>
        </p:spPr>
        <p:txBody>
          <a:bodyPr wrap="square" rtlCol="0">
            <a:spAutoFit/>
          </a:bodyPr>
          <a:lstStyle/>
          <a:p>
            <a:pPr algn="ctr"/>
            <a:r>
              <a:rPr lang="en-US" sz="2800" b="1">
                <a:solidFill>
                  <a:srgbClr val="0000FF"/>
                </a:solidFill>
                <a:latin typeface="Kristen ITC" panose="03050502040202030202" pitchFamily="66" charset="0"/>
              </a:rPr>
              <a:t>Houses and House Points</a:t>
            </a:r>
          </a:p>
        </p:txBody>
      </p:sp>
      <p:pic>
        <p:nvPicPr>
          <p:cNvPr id="14338" name="Picture 2" descr="Image result for house poi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19100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8673" y="762000"/>
            <a:ext cx="6772043" cy="3970318"/>
          </a:xfrm>
          <a:prstGeom prst="rect">
            <a:avLst/>
          </a:prstGeom>
        </p:spPr>
        <p:txBody>
          <a:bodyPr wrap="square">
            <a:spAutoFit/>
          </a:bodyPr>
          <a:lstStyle/>
          <a:p>
            <a:r>
              <a:rPr lang="en-GB">
                <a:latin typeface="Kristen ITC" panose="03050502040202030202" pitchFamily="66" charset="0"/>
              </a:rPr>
              <a:t>The Houses and House Point system is continued from last year</a:t>
            </a:r>
          </a:p>
          <a:p>
            <a:endParaRPr lang="en-GB">
              <a:latin typeface="Kristen ITC" panose="03050502040202030202" pitchFamily="66" charset="0"/>
            </a:endParaRPr>
          </a:p>
          <a:p>
            <a:r>
              <a:rPr lang="en-GB">
                <a:latin typeface="Kristen ITC" panose="03050502040202030202" pitchFamily="66" charset="0"/>
              </a:rPr>
              <a:t>Each child is slotted into a house and they remain in the same house during their life at Farnborough.</a:t>
            </a:r>
          </a:p>
          <a:p>
            <a:endParaRPr lang="en-GB">
              <a:latin typeface="Kristen ITC" panose="03050502040202030202" pitchFamily="66" charset="0"/>
            </a:endParaRPr>
          </a:p>
          <a:p>
            <a:r>
              <a:rPr lang="en-GB">
                <a:latin typeface="Kristen ITC" panose="03050502040202030202" pitchFamily="66" charset="0"/>
              </a:rPr>
              <a:t>The houses are named after famous Olympians, they are called </a:t>
            </a:r>
            <a:r>
              <a:rPr lang="en-GB">
                <a:solidFill>
                  <a:srgbClr val="008000"/>
                </a:solidFill>
                <a:latin typeface="Kristen ITC" panose="03050502040202030202" pitchFamily="66" charset="0"/>
              </a:rPr>
              <a:t>Farah, </a:t>
            </a:r>
            <a:r>
              <a:rPr lang="en-GB">
                <a:solidFill>
                  <a:srgbClr val="FFFF00"/>
                </a:solidFill>
                <a:latin typeface="Kristen ITC" panose="03050502040202030202" pitchFamily="66" charset="0"/>
              </a:rPr>
              <a:t>Simmonds, </a:t>
            </a:r>
            <a:r>
              <a:rPr lang="en-GB">
                <a:solidFill>
                  <a:srgbClr val="FF0000"/>
                </a:solidFill>
                <a:latin typeface="Kristen ITC" panose="03050502040202030202" pitchFamily="66" charset="0"/>
              </a:rPr>
              <a:t>Redgrave and </a:t>
            </a:r>
            <a:r>
              <a:rPr lang="en-GB">
                <a:solidFill>
                  <a:srgbClr val="0000FF"/>
                </a:solidFill>
                <a:latin typeface="Kristen ITC" panose="03050502040202030202" pitchFamily="66" charset="0"/>
              </a:rPr>
              <a:t>Ennis-Hill.</a:t>
            </a:r>
            <a:r>
              <a:rPr lang="en-GB">
                <a:latin typeface="Kristen ITC" panose="03050502040202030202" pitchFamily="66" charset="0"/>
              </a:rPr>
              <a:t> </a:t>
            </a:r>
          </a:p>
          <a:p>
            <a:endParaRPr lang="en-GB">
              <a:latin typeface="Kristen ITC" panose="03050502040202030202" pitchFamily="66" charset="0"/>
            </a:endParaRPr>
          </a:p>
          <a:p>
            <a:r>
              <a:rPr lang="en-GB">
                <a:latin typeface="Kristen ITC" panose="03050502040202030202" pitchFamily="66" charset="0"/>
              </a:rPr>
              <a:t>The children are awarded house points by the teachers</a:t>
            </a:r>
          </a:p>
          <a:p>
            <a:r>
              <a:rPr lang="en-GB">
                <a:latin typeface="Kristen ITC" panose="03050502040202030202" pitchFamily="66" charset="0"/>
              </a:rPr>
              <a:t>for their behaviour, attitude to learning and school as</a:t>
            </a:r>
          </a:p>
          <a:p>
            <a:r>
              <a:rPr lang="en-GB">
                <a:latin typeface="Kristen ITC" panose="03050502040202030202" pitchFamily="66" charset="0"/>
              </a:rPr>
              <a:t>well as their work. We celebrate their achievements</a:t>
            </a:r>
          </a:p>
          <a:p>
            <a:r>
              <a:rPr lang="en-GB">
                <a:latin typeface="Kristen ITC" panose="03050502040202030202" pitchFamily="66" charset="0"/>
              </a:rPr>
              <a:t>every week in our Friday assembly.</a:t>
            </a:r>
          </a:p>
          <a:p>
            <a:r>
              <a:rPr lang="en-GB">
                <a:solidFill>
                  <a:srgbClr val="0000FF"/>
                </a:solidFill>
                <a:latin typeface="Kristen ITC" panose="03050502040202030202" pitchFamily="66" charset="0"/>
              </a:rPr>
              <a:t> </a:t>
            </a:r>
          </a:p>
        </p:txBody>
      </p:sp>
    </p:spTree>
    <p:extLst>
      <p:ext uri="{BB962C8B-B14F-4D97-AF65-F5344CB8AC3E}">
        <p14:creationId xmlns:p14="http://schemas.microsoft.com/office/powerpoint/2010/main" val="4011513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endParaRPr>
          </a:p>
        </p:txBody>
      </p:sp>
      <p:sp>
        <p:nvSpPr>
          <p:cNvPr id="2" name="Rectangle 1"/>
          <p:cNvSpPr/>
          <p:nvPr/>
        </p:nvSpPr>
        <p:spPr>
          <a:xfrm>
            <a:off x="1351123" y="736233"/>
            <a:ext cx="6857999"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Calibri"/>
                <a:ea typeface="+mn-ea"/>
                <a:cs typeface="+mn-cs"/>
              </a:rPr>
              <a:t>One way to support your children is by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286C3009-4DF2-4C4D-BFAF-B911372E6F95}"/>
              </a:ext>
            </a:extLst>
          </p:cNvPr>
          <p:cNvPicPr>
            <a:picLocks noChangeAspect="1"/>
          </p:cNvPicPr>
          <p:nvPr/>
        </p:nvPicPr>
        <p:blipFill>
          <a:blip r:embed="rId5"/>
          <a:stretch>
            <a:fillRect/>
          </a:stretch>
        </p:blipFill>
        <p:spPr>
          <a:xfrm>
            <a:off x="1084422" y="1858107"/>
            <a:ext cx="7391400" cy="3388263"/>
          </a:xfrm>
          <a:prstGeom prst="rect">
            <a:avLst/>
          </a:prstGeom>
        </p:spPr>
      </p:pic>
      <p:pic>
        <p:nvPicPr>
          <p:cNvPr id="17" name="Picture 16">
            <a:extLst>
              <a:ext uri="{FF2B5EF4-FFF2-40B4-BE49-F238E27FC236}">
                <a16:creationId xmlns:a16="http://schemas.microsoft.com/office/drawing/2014/main" id="{EFE40E28-E264-405F-8E52-7AE31E28D84B}"/>
              </a:ext>
            </a:extLst>
          </p:cNvPr>
          <p:cNvPicPr>
            <a:picLocks noChangeAspect="1"/>
          </p:cNvPicPr>
          <p:nvPr/>
        </p:nvPicPr>
        <p:blipFill>
          <a:blip r:embed="rId6"/>
          <a:stretch>
            <a:fillRect/>
          </a:stretch>
        </p:blipFill>
        <p:spPr>
          <a:xfrm>
            <a:off x="517789" y="160504"/>
            <a:ext cx="1146147" cy="1152244"/>
          </a:xfrm>
          <a:prstGeom prst="rect">
            <a:avLst/>
          </a:prstGeom>
        </p:spPr>
      </p:pic>
      <p:pic>
        <p:nvPicPr>
          <p:cNvPr id="18" name="Picture 17">
            <a:extLst>
              <a:ext uri="{FF2B5EF4-FFF2-40B4-BE49-F238E27FC236}">
                <a16:creationId xmlns:a16="http://schemas.microsoft.com/office/drawing/2014/main" id="{04C6D155-C8AA-4419-A2A8-10F63AB7F9F5}"/>
              </a:ext>
            </a:extLst>
          </p:cNvPr>
          <p:cNvPicPr>
            <a:picLocks noChangeAspect="1"/>
          </p:cNvPicPr>
          <p:nvPr/>
        </p:nvPicPr>
        <p:blipFill>
          <a:blip r:embed="rId6"/>
          <a:stretch>
            <a:fillRect/>
          </a:stretch>
        </p:blipFill>
        <p:spPr>
          <a:xfrm>
            <a:off x="7386490" y="84861"/>
            <a:ext cx="1146147" cy="1152244"/>
          </a:xfrm>
          <a:prstGeom prst="rect">
            <a:avLst/>
          </a:prstGeom>
        </p:spPr>
      </p:pic>
    </p:spTree>
    <p:extLst>
      <p:ext uri="{BB962C8B-B14F-4D97-AF65-F5344CB8AC3E}">
        <p14:creationId xmlns:p14="http://schemas.microsoft.com/office/powerpoint/2010/main" val="292730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25883"/>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94C2CE56-B2CC-483A-9EFA-2A99E331F345}"/>
              </a:ext>
            </a:extLst>
          </p:cNvPr>
          <p:cNvSpPr txBox="1"/>
          <p:nvPr/>
        </p:nvSpPr>
        <p:spPr>
          <a:xfrm>
            <a:off x="362789" y="1058051"/>
            <a:ext cx="8686800"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EYFS &amp; KS1 Maths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We are excited to share a new, exciting app suitable for children in EYFS and Key Stage One to help them develop their mental arithmetic skills. White Rose Maths is used by many schools to support the planning and activities in class, and now they have developed 1 Minute Maths for children to use in school and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The app can be downloaded through the Apple Store, Google Play or Amazon Kindle app stores and is currently free of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Once in the app, children can select from subitising (recognising amounts without needing to count them), adding, subtracting and multiplying.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Within each section, children can select practice activities that they have been learning in class and use the quick-fire questions to help improve their recall of key number facts.</a:t>
            </a:r>
          </a:p>
        </p:txBody>
      </p:sp>
      <p:pic>
        <p:nvPicPr>
          <p:cNvPr id="15" name="Picture 14">
            <a:extLst>
              <a:ext uri="{FF2B5EF4-FFF2-40B4-BE49-F238E27FC236}">
                <a16:creationId xmlns:a16="http://schemas.microsoft.com/office/drawing/2014/main" id="{71CDAAFB-8E78-4047-86BB-3D6830090492}"/>
              </a:ext>
            </a:extLst>
          </p:cNvPr>
          <p:cNvPicPr>
            <a:picLocks noChangeAspect="1"/>
          </p:cNvPicPr>
          <p:nvPr/>
        </p:nvPicPr>
        <p:blipFill>
          <a:blip r:embed="rId5"/>
          <a:stretch>
            <a:fillRect/>
          </a:stretch>
        </p:blipFill>
        <p:spPr>
          <a:xfrm>
            <a:off x="420840" y="120556"/>
            <a:ext cx="894395" cy="894395"/>
          </a:xfrm>
          <a:prstGeom prst="rect">
            <a:avLst/>
          </a:prstGeom>
        </p:spPr>
      </p:pic>
      <p:pic>
        <p:nvPicPr>
          <p:cNvPr id="18" name="Picture 17">
            <a:extLst>
              <a:ext uri="{FF2B5EF4-FFF2-40B4-BE49-F238E27FC236}">
                <a16:creationId xmlns:a16="http://schemas.microsoft.com/office/drawing/2014/main" id="{D87E8602-23BB-4750-82BF-D062AA16F43C}"/>
              </a:ext>
            </a:extLst>
          </p:cNvPr>
          <p:cNvPicPr>
            <a:picLocks noChangeAspect="1"/>
          </p:cNvPicPr>
          <p:nvPr/>
        </p:nvPicPr>
        <p:blipFill>
          <a:blip r:embed="rId5"/>
          <a:stretch>
            <a:fillRect/>
          </a:stretch>
        </p:blipFill>
        <p:spPr>
          <a:xfrm>
            <a:off x="7848128" y="109247"/>
            <a:ext cx="894395" cy="894395"/>
          </a:xfrm>
          <a:prstGeom prst="rect">
            <a:avLst/>
          </a:prstGeom>
        </p:spPr>
      </p:pic>
    </p:spTree>
    <p:extLst>
      <p:ext uri="{BB962C8B-B14F-4D97-AF65-F5344CB8AC3E}">
        <p14:creationId xmlns:p14="http://schemas.microsoft.com/office/powerpoint/2010/main" val="88041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25883"/>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1AA6117-1DBF-4737-A021-82EF919054E0}"/>
              </a:ext>
            </a:extLst>
          </p:cNvPr>
          <p:cNvPicPr>
            <a:picLocks noChangeAspect="1"/>
          </p:cNvPicPr>
          <p:nvPr/>
        </p:nvPicPr>
        <p:blipFill>
          <a:blip r:embed="rId5"/>
          <a:stretch>
            <a:fillRect/>
          </a:stretch>
        </p:blipFill>
        <p:spPr>
          <a:xfrm>
            <a:off x="3375978" y="1636824"/>
            <a:ext cx="2808287" cy="3099949"/>
          </a:xfrm>
          <a:prstGeom prst="rect">
            <a:avLst/>
          </a:prstGeom>
        </p:spPr>
      </p:pic>
      <p:pic>
        <p:nvPicPr>
          <p:cNvPr id="15" name="Picture 14">
            <a:extLst>
              <a:ext uri="{FF2B5EF4-FFF2-40B4-BE49-F238E27FC236}">
                <a16:creationId xmlns:a16="http://schemas.microsoft.com/office/drawing/2014/main" id="{4D38222C-3691-4F8D-8041-CA39C766AC5B}"/>
              </a:ext>
            </a:extLst>
          </p:cNvPr>
          <p:cNvPicPr>
            <a:picLocks noChangeAspect="1"/>
          </p:cNvPicPr>
          <p:nvPr/>
        </p:nvPicPr>
        <p:blipFill>
          <a:blip r:embed="rId6"/>
          <a:stretch>
            <a:fillRect/>
          </a:stretch>
        </p:blipFill>
        <p:spPr>
          <a:xfrm>
            <a:off x="283711" y="1215482"/>
            <a:ext cx="2916690" cy="1341474"/>
          </a:xfrm>
          <a:prstGeom prst="rect">
            <a:avLst/>
          </a:prstGeom>
        </p:spPr>
      </p:pic>
      <p:pic>
        <p:nvPicPr>
          <p:cNvPr id="17" name="Picture 16">
            <a:extLst>
              <a:ext uri="{FF2B5EF4-FFF2-40B4-BE49-F238E27FC236}">
                <a16:creationId xmlns:a16="http://schemas.microsoft.com/office/drawing/2014/main" id="{D3CB6F97-5672-46DC-B9B9-4BC3AACB79A8}"/>
              </a:ext>
            </a:extLst>
          </p:cNvPr>
          <p:cNvPicPr>
            <a:picLocks noChangeAspect="1"/>
          </p:cNvPicPr>
          <p:nvPr/>
        </p:nvPicPr>
        <p:blipFill>
          <a:blip r:embed="rId7"/>
          <a:stretch>
            <a:fillRect/>
          </a:stretch>
        </p:blipFill>
        <p:spPr>
          <a:xfrm>
            <a:off x="6237306" y="1989982"/>
            <a:ext cx="2755246" cy="1581024"/>
          </a:xfrm>
          <a:prstGeom prst="rect">
            <a:avLst/>
          </a:prstGeom>
        </p:spPr>
      </p:pic>
      <p:pic>
        <p:nvPicPr>
          <p:cNvPr id="18" name="Picture 17">
            <a:extLst>
              <a:ext uri="{FF2B5EF4-FFF2-40B4-BE49-F238E27FC236}">
                <a16:creationId xmlns:a16="http://schemas.microsoft.com/office/drawing/2014/main" id="{0BE36714-3F38-49FB-8A49-8A59F469BE11}"/>
              </a:ext>
            </a:extLst>
          </p:cNvPr>
          <p:cNvPicPr>
            <a:picLocks noChangeAspect="1"/>
          </p:cNvPicPr>
          <p:nvPr/>
        </p:nvPicPr>
        <p:blipFill>
          <a:blip r:embed="rId8"/>
          <a:stretch>
            <a:fillRect/>
          </a:stretch>
        </p:blipFill>
        <p:spPr>
          <a:xfrm>
            <a:off x="366843" y="147167"/>
            <a:ext cx="844793" cy="844793"/>
          </a:xfrm>
          <a:prstGeom prst="rect">
            <a:avLst/>
          </a:prstGeom>
        </p:spPr>
      </p:pic>
      <p:pic>
        <p:nvPicPr>
          <p:cNvPr id="19" name="Picture 18">
            <a:extLst>
              <a:ext uri="{FF2B5EF4-FFF2-40B4-BE49-F238E27FC236}">
                <a16:creationId xmlns:a16="http://schemas.microsoft.com/office/drawing/2014/main" id="{A524373D-9D5B-4FAA-B5E6-E09E9A8B4680}"/>
              </a:ext>
            </a:extLst>
          </p:cNvPr>
          <p:cNvPicPr>
            <a:picLocks noChangeAspect="1"/>
          </p:cNvPicPr>
          <p:nvPr/>
        </p:nvPicPr>
        <p:blipFill>
          <a:blip r:embed="rId8"/>
          <a:stretch>
            <a:fillRect/>
          </a:stretch>
        </p:blipFill>
        <p:spPr>
          <a:xfrm>
            <a:off x="7926212" y="159393"/>
            <a:ext cx="844793" cy="844793"/>
          </a:xfrm>
          <a:prstGeom prst="rect">
            <a:avLst/>
          </a:prstGeom>
        </p:spPr>
      </p:pic>
      <p:sp>
        <p:nvSpPr>
          <p:cNvPr id="21" name="TextBox 20">
            <a:extLst>
              <a:ext uri="{FF2B5EF4-FFF2-40B4-BE49-F238E27FC236}">
                <a16:creationId xmlns:a16="http://schemas.microsoft.com/office/drawing/2014/main" id="{E26A1DBF-362A-4734-93CB-53E17BBF60D4}"/>
              </a:ext>
            </a:extLst>
          </p:cNvPr>
          <p:cNvSpPr txBox="1"/>
          <p:nvPr/>
        </p:nvSpPr>
        <p:spPr>
          <a:xfrm>
            <a:off x="366843" y="2971800"/>
            <a:ext cx="26811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FF"/>
                </a:solidFill>
                <a:effectLst/>
                <a:uLnTx/>
                <a:uFillTx/>
                <a:latin typeface="Calibri"/>
                <a:ea typeface="+mn-ea"/>
                <a:cs typeface="+mn-cs"/>
              </a:rPr>
              <a:t>Select practice activities.</a:t>
            </a:r>
          </a:p>
        </p:txBody>
      </p:sp>
      <p:sp>
        <p:nvSpPr>
          <p:cNvPr id="22" name="TextBox 21">
            <a:extLst>
              <a:ext uri="{FF2B5EF4-FFF2-40B4-BE49-F238E27FC236}">
                <a16:creationId xmlns:a16="http://schemas.microsoft.com/office/drawing/2014/main" id="{4BCD465F-EB2D-4BF8-A538-5DB1C7C19D9C}"/>
              </a:ext>
            </a:extLst>
          </p:cNvPr>
          <p:cNvSpPr txBox="1"/>
          <p:nvPr/>
        </p:nvSpPr>
        <p:spPr>
          <a:xfrm>
            <a:off x="3503108" y="4849306"/>
            <a:ext cx="26811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FF"/>
                </a:solidFill>
                <a:effectLst/>
                <a:uLnTx/>
                <a:uFillTx/>
                <a:latin typeface="Calibri"/>
                <a:ea typeface="+mn-ea"/>
                <a:cs typeface="+mn-cs"/>
              </a:rPr>
              <a:t>Quickfire questions</a:t>
            </a:r>
          </a:p>
        </p:txBody>
      </p:sp>
      <p:pic>
        <p:nvPicPr>
          <p:cNvPr id="23" name="Picture 22">
            <a:extLst>
              <a:ext uri="{FF2B5EF4-FFF2-40B4-BE49-F238E27FC236}">
                <a16:creationId xmlns:a16="http://schemas.microsoft.com/office/drawing/2014/main" id="{41DC933A-9D96-46A1-9672-9A5E2195B969}"/>
              </a:ext>
            </a:extLst>
          </p:cNvPr>
          <p:cNvPicPr>
            <a:picLocks noChangeAspect="1"/>
          </p:cNvPicPr>
          <p:nvPr/>
        </p:nvPicPr>
        <p:blipFill>
          <a:blip r:embed="rId9"/>
          <a:stretch>
            <a:fillRect/>
          </a:stretch>
        </p:blipFill>
        <p:spPr>
          <a:xfrm>
            <a:off x="6440153" y="3769061"/>
            <a:ext cx="2731245" cy="493819"/>
          </a:xfrm>
          <a:prstGeom prst="rect">
            <a:avLst/>
          </a:prstGeom>
        </p:spPr>
      </p:pic>
    </p:spTree>
    <p:extLst>
      <p:ext uri="{BB962C8B-B14F-4D97-AF65-F5344CB8AC3E}">
        <p14:creationId xmlns:p14="http://schemas.microsoft.com/office/powerpoint/2010/main" val="48316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Calibri"/>
                <a:ea typeface="+mn-ea"/>
                <a:cs typeface="+mn-cs"/>
              </a:rPr>
              <a:t>Another way to support your children is by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2895600" y="1608245"/>
            <a:ext cx="3435293" cy="1431817"/>
          </a:xfrm>
          <a:prstGeom prst="rect">
            <a:avLst/>
          </a:prstGeom>
        </p:spPr>
      </p:pic>
      <p:sp>
        <p:nvSpPr>
          <p:cNvPr id="14" name="TextBox 13">
            <a:extLst>
              <a:ext uri="{FF2B5EF4-FFF2-40B4-BE49-F238E27FC236}">
                <a16:creationId xmlns:a16="http://schemas.microsoft.com/office/drawing/2014/main" id="{6E709CC8-5DE7-46DC-BCB7-6D52B086484F}"/>
              </a:ext>
            </a:extLst>
          </p:cNvPr>
          <p:cNvSpPr txBox="1"/>
          <p:nvPr/>
        </p:nvSpPr>
        <p:spPr>
          <a:xfrm>
            <a:off x="1317732" y="3239059"/>
            <a:ext cx="685387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FF"/>
                </a:solidFill>
                <a:effectLst/>
                <a:uLnTx/>
                <a:uFillTx/>
                <a:latin typeface="Calibri"/>
                <a:ea typeface="+mn-ea"/>
                <a:cs typeface="+mn-cs"/>
              </a:rPr>
              <a:t>When it comes to times tables, speed AND accuracy are important — the more facts your child remembers, the easier it is for them to do harder calculations. Times Table Rock Stars is a fun and challenging programme designed to help students master the times tables.  World Famous musicians need to practice and so do children with their tables!</a:t>
            </a:r>
          </a:p>
        </p:txBody>
      </p:sp>
    </p:spTree>
    <p:extLst>
      <p:ext uri="{BB962C8B-B14F-4D97-AF65-F5344CB8AC3E}">
        <p14:creationId xmlns:p14="http://schemas.microsoft.com/office/powerpoint/2010/main" val="345834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Calibri"/>
                <a:ea typeface="+mn-ea"/>
                <a:cs typeface="+mn-cs"/>
              </a:rPr>
              <a:t>Another way to support your children is by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2895600" y="1608245"/>
            <a:ext cx="3435293" cy="1431817"/>
          </a:xfrm>
          <a:prstGeom prst="rect">
            <a:avLst/>
          </a:prstGeom>
        </p:spPr>
      </p:pic>
      <p:sp>
        <p:nvSpPr>
          <p:cNvPr id="15" name="TextBox 14">
            <a:extLst>
              <a:ext uri="{FF2B5EF4-FFF2-40B4-BE49-F238E27FC236}">
                <a16:creationId xmlns:a16="http://schemas.microsoft.com/office/drawing/2014/main" id="{17009D7B-0B1B-4F7B-B470-6F84727789A1}"/>
              </a:ext>
            </a:extLst>
          </p:cNvPr>
          <p:cNvSpPr txBox="1"/>
          <p:nvPr/>
        </p:nvSpPr>
        <p:spPr>
          <a:xfrm>
            <a:off x="1066800" y="3173464"/>
            <a:ext cx="73914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FF"/>
                </a:solidFill>
                <a:effectLst/>
                <a:uLnTx/>
                <a:uFillTx/>
                <a:latin typeface="Calibri"/>
                <a:ea typeface="+mn-ea"/>
                <a:cs typeface="+mn-cs"/>
              </a:rPr>
              <a:t> For your child to be fully motivated and for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FF"/>
                </a:solidFill>
                <a:effectLst/>
                <a:uLnTx/>
                <a:uFillTx/>
                <a:latin typeface="Calibri"/>
                <a:ea typeface="+mn-ea"/>
                <a:cs typeface="+mn-cs"/>
              </a:rPr>
              <a:t>to get the best out of the practice, they need your help - your praise, reminders and support will help your child feel confident and motivated.</a:t>
            </a:r>
          </a:p>
        </p:txBody>
      </p:sp>
    </p:spTree>
    <p:extLst>
      <p:ext uri="{BB962C8B-B14F-4D97-AF65-F5344CB8AC3E}">
        <p14:creationId xmlns:p14="http://schemas.microsoft.com/office/powerpoint/2010/main" val="288378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3" name="Picture 12">
            <a:extLst>
              <a:ext uri="{FF2B5EF4-FFF2-40B4-BE49-F238E27FC236}">
                <a16:creationId xmlns:a16="http://schemas.microsoft.com/office/drawing/2014/main" id="{C62A5E8D-7CB6-4E57-99B2-B94AA3432340}"/>
              </a:ext>
            </a:extLst>
          </p:cNvPr>
          <p:cNvPicPr>
            <a:picLocks noChangeAspect="1"/>
          </p:cNvPicPr>
          <p:nvPr/>
        </p:nvPicPr>
        <p:blipFill>
          <a:blip r:embed="rId7"/>
          <a:stretch>
            <a:fillRect/>
          </a:stretch>
        </p:blipFill>
        <p:spPr>
          <a:xfrm>
            <a:off x="2549423" y="1059576"/>
            <a:ext cx="5262290" cy="4558459"/>
          </a:xfrm>
          <a:prstGeom prst="rect">
            <a:avLst/>
          </a:prstGeom>
        </p:spPr>
      </p:pic>
    </p:spTree>
    <p:extLst>
      <p:ext uri="{BB962C8B-B14F-4D97-AF65-F5344CB8AC3E}">
        <p14:creationId xmlns:p14="http://schemas.microsoft.com/office/powerpoint/2010/main" val="41430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2" name="Picture 11">
            <a:extLst>
              <a:ext uri="{FF2B5EF4-FFF2-40B4-BE49-F238E27FC236}">
                <a16:creationId xmlns:a16="http://schemas.microsoft.com/office/drawing/2014/main" id="{592C2BA1-399A-4F79-B550-20E70A66CDE8}"/>
              </a:ext>
            </a:extLst>
          </p:cNvPr>
          <p:cNvPicPr>
            <a:picLocks noChangeAspect="1"/>
          </p:cNvPicPr>
          <p:nvPr/>
        </p:nvPicPr>
        <p:blipFill>
          <a:blip r:embed="rId7"/>
          <a:stretch>
            <a:fillRect/>
          </a:stretch>
        </p:blipFill>
        <p:spPr>
          <a:xfrm>
            <a:off x="976312" y="1357312"/>
            <a:ext cx="7191375" cy="4143375"/>
          </a:xfrm>
          <a:prstGeom prst="rect">
            <a:avLst/>
          </a:prstGeom>
        </p:spPr>
      </p:pic>
    </p:spTree>
    <p:extLst>
      <p:ext uri="{BB962C8B-B14F-4D97-AF65-F5344CB8AC3E}">
        <p14:creationId xmlns:p14="http://schemas.microsoft.com/office/powerpoint/2010/main" val="3648677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3" name="Picture 12">
            <a:extLst>
              <a:ext uri="{FF2B5EF4-FFF2-40B4-BE49-F238E27FC236}">
                <a16:creationId xmlns:a16="http://schemas.microsoft.com/office/drawing/2014/main" id="{20FD0E4B-B484-46D6-979A-CAB6FE38F564}"/>
              </a:ext>
            </a:extLst>
          </p:cNvPr>
          <p:cNvPicPr>
            <a:picLocks noChangeAspect="1"/>
          </p:cNvPicPr>
          <p:nvPr/>
        </p:nvPicPr>
        <p:blipFill rotWithShape="1">
          <a:blip r:embed="rId7"/>
          <a:srcRect b="71595"/>
          <a:stretch/>
        </p:blipFill>
        <p:spPr>
          <a:xfrm>
            <a:off x="0" y="1735726"/>
            <a:ext cx="9049088" cy="2038775"/>
          </a:xfrm>
          <a:prstGeom prst="rect">
            <a:avLst/>
          </a:prstGeom>
        </p:spPr>
      </p:pic>
    </p:spTree>
    <p:extLst>
      <p:ext uri="{BB962C8B-B14F-4D97-AF65-F5344CB8AC3E}">
        <p14:creationId xmlns:p14="http://schemas.microsoft.com/office/powerpoint/2010/main" val="195830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2" name="Picture 11">
            <a:extLst>
              <a:ext uri="{FF2B5EF4-FFF2-40B4-BE49-F238E27FC236}">
                <a16:creationId xmlns:a16="http://schemas.microsoft.com/office/drawing/2014/main" id="{52C7575C-43BD-470A-BBAD-18D02E8A3F61}"/>
              </a:ext>
            </a:extLst>
          </p:cNvPr>
          <p:cNvPicPr>
            <a:picLocks noChangeAspect="1"/>
          </p:cNvPicPr>
          <p:nvPr/>
        </p:nvPicPr>
        <p:blipFill rotWithShape="1">
          <a:blip r:embed="rId7"/>
          <a:srcRect t="29307" b="32044"/>
          <a:stretch/>
        </p:blipFill>
        <p:spPr>
          <a:xfrm>
            <a:off x="131489" y="1197578"/>
            <a:ext cx="8872547" cy="3222022"/>
          </a:xfrm>
          <a:prstGeom prst="rect">
            <a:avLst/>
          </a:prstGeom>
        </p:spPr>
      </p:pic>
    </p:spTree>
    <p:extLst>
      <p:ext uri="{BB962C8B-B14F-4D97-AF65-F5344CB8AC3E}">
        <p14:creationId xmlns:p14="http://schemas.microsoft.com/office/powerpoint/2010/main" val="159658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530773"/>
            <a:ext cx="7391400" cy="1938992"/>
          </a:xfrm>
          <a:prstGeom prst="rect">
            <a:avLst/>
          </a:prstGeom>
          <a:noFill/>
        </p:spPr>
        <p:txBody>
          <a:bodyPr wrap="square" rtlCol="0">
            <a:spAutoFit/>
          </a:bodyPr>
          <a:lstStyle/>
          <a:p>
            <a:pPr algn="ctr"/>
            <a:r>
              <a:rPr lang="en-US" sz="6000" b="1" u="sng">
                <a:solidFill>
                  <a:srgbClr val="CC00FF"/>
                </a:solidFill>
                <a:latin typeface="Kristen ITC" panose="03050502040202030202" pitchFamily="66" charset="0"/>
              </a:rPr>
              <a:t>Welcome to Year 2:</a:t>
            </a:r>
          </a:p>
          <a:p>
            <a:pPr algn="ctr"/>
            <a:r>
              <a:rPr lang="en-US" sz="6000" b="1" u="sng">
                <a:solidFill>
                  <a:srgbClr val="CC00FF"/>
                </a:solidFill>
                <a:latin typeface="Kristen ITC" panose="03050502040202030202" pitchFamily="66" charset="0"/>
              </a:rPr>
              <a:t>Unicorns Class</a:t>
            </a:r>
          </a:p>
        </p:txBody>
      </p:sp>
      <p:pic>
        <p:nvPicPr>
          <p:cNvPr id="16"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5222" y="3147173"/>
            <a:ext cx="6328977" cy="1077218"/>
          </a:xfrm>
          <a:prstGeom prst="rect">
            <a:avLst/>
          </a:prstGeom>
        </p:spPr>
        <p:txBody>
          <a:bodyPr wrap="none">
            <a:spAutoFit/>
          </a:bodyPr>
          <a:lstStyle/>
          <a:p>
            <a:r>
              <a:rPr lang="en-US" sz="3200" b="1" dirty="0">
                <a:solidFill>
                  <a:srgbClr val="0000FF"/>
                </a:solidFill>
                <a:latin typeface="Kristen ITC" panose="03050502040202030202" pitchFamily="66" charset="0"/>
              </a:rPr>
              <a:t>Miss Morrison  - Class teacher</a:t>
            </a:r>
          </a:p>
          <a:p>
            <a:r>
              <a:rPr lang="en-US" sz="3200" b="1" dirty="0" err="1">
                <a:solidFill>
                  <a:srgbClr val="0000FF"/>
                </a:solidFill>
                <a:latin typeface="Kristen ITC" panose="03050502040202030202" pitchFamily="66" charset="0"/>
              </a:rPr>
              <a:t>Mrs</a:t>
            </a:r>
            <a:r>
              <a:rPr lang="en-US" sz="3200" b="1" dirty="0">
                <a:solidFill>
                  <a:srgbClr val="0000FF"/>
                </a:solidFill>
                <a:latin typeface="Kristen ITC" panose="03050502040202030202" pitchFamily="66" charset="0"/>
              </a:rPr>
              <a:t> Dhar– Teacher Assistant </a:t>
            </a:r>
            <a:endParaRPr lang="en-GB" sz="3200" dirty="0"/>
          </a:p>
        </p:txBody>
      </p:sp>
    </p:spTree>
    <p:extLst>
      <p:ext uri="{BB962C8B-B14F-4D97-AF65-F5344CB8AC3E}">
        <p14:creationId xmlns:p14="http://schemas.microsoft.com/office/powerpoint/2010/main" val="1952182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Supporting at Home</a:t>
            </a: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1123" y="3080253"/>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579292" y="1206063"/>
            <a:ext cx="184731"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347101" y="205789"/>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7620807" y="209487"/>
            <a:ext cx="1176630" cy="853514"/>
          </a:xfrm>
          <a:prstGeom prst="rect">
            <a:avLst/>
          </a:prstGeom>
        </p:spPr>
      </p:pic>
      <p:pic>
        <p:nvPicPr>
          <p:cNvPr id="13" name="Picture 12">
            <a:extLst>
              <a:ext uri="{FF2B5EF4-FFF2-40B4-BE49-F238E27FC236}">
                <a16:creationId xmlns:a16="http://schemas.microsoft.com/office/drawing/2014/main" id="{E31C19CF-1475-4A0D-A3D3-1A0C5302A7C7}"/>
              </a:ext>
            </a:extLst>
          </p:cNvPr>
          <p:cNvPicPr>
            <a:picLocks noChangeAspect="1"/>
          </p:cNvPicPr>
          <p:nvPr/>
        </p:nvPicPr>
        <p:blipFill rotWithShape="1">
          <a:blip r:embed="rId7"/>
          <a:srcRect t="69428"/>
          <a:stretch/>
        </p:blipFill>
        <p:spPr>
          <a:xfrm>
            <a:off x="160227" y="1370524"/>
            <a:ext cx="8757844" cy="2515676"/>
          </a:xfrm>
          <a:prstGeom prst="rect">
            <a:avLst/>
          </a:prstGeom>
        </p:spPr>
      </p:pic>
    </p:spTree>
    <p:extLst>
      <p:ext uri="{BB962C8B-B14F-4D97-AF65-F5344CB8AC3E}">
        <p14:creationId xmlns:p14="http://schemas.microsoft.com/office/powerpoint/2010/main" val="183291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446690"/>
            <a:ext cx="7391400" cy="523220"/>
          </a:xfrm>
          <a:prstGeom prst="rect">
            <a:avLst/>
          </a:prstGeom>
          <a:noFill/>
        </p:spPr>
        <p:txBody>
          <a:bodyPr wrap="square" rtlCol="0">
            <a:spAutoFit/>
          </a:bodyPr>
          <a:lstStyle/>
          <a:p>
            <a:pPr algn="ctr"/>
            <a:r>
              <a:rPr lang="en-US" sz="2800" b="1">
                <a:solidFill>
                  <a:srgbClr val="9900CC"/>
                </a:solidFill>
                <a:latin typeface="Kristen ITC" panose="03050502040202030202" pitchFamily="66" charset="0"/>
              </a:rPr>
              <a:t>Thank you!</a:t>
            </a:r>
          </a:p>
        </p:txBody>
      </p:sp>
      <p:sp>
        <p:nvSpPr>
          <p:cNvPr id="2" name="TextBox 1"/>
          <p:cNvSpPr txBox="1"/>
          <p:nvPr/>
        </p:nvSpPr>
        <p:spPr>
          <a:xfrm>
            <a:off x="609600" y="1905000"/>
            <a:ext cx="7696200" cy="1938992"/>
          </a:xfrm>
          <a:prstGeom prst="rect">
            <a:avLst/>
          </a:prstGeom>
          <a:noFill/>
        </p:spPr>
        <p:txBody>
          <a:bodyPr wrap="square" rtlCol="0">
            <a:spAutoFit/>
          </a:bodyPr>
          <a:lstStyle/>
          <a:p>
            <a:pPr algn="ctr"/>
            <a:r>
              <a:rPr lang="en-GB" sz="3000">
                <a:latin typeface="Kristen ITC" panose="03050502040202030202" pitchFamily="66" charset="0"/>
              </a:rPr>
              <a:t>I am looking forward to a fantastic year with your children!</a:t>
            </a:r>
          </a:p>
          <a:p>
            <a:pPr algn="ctr"/>
            <a:endParaRPr lang="en-GB" sz="3000">
              <a:latin typeface="Kristen ITC" panose="03050502040202030202" pitchFamily="66" charset="0"/>
            </a:endParaRPr>
          </a:p>
          <a:p>
            <a:pPr algn="ctr"/>
            <a:r>
              <a:rPr lang="en-GB" sz="3000">
                <a:latin typeface="Kristen ITC" panose="03050502040202030202" pitchFamily="66" charset="0"/>
              </a:rPr>
              <a:t>Thank you for listening.</a:t>
            </a:r>
          </a:p>
        </p:txBody>
      </p:sp>
    </p:spTree>
    <p:extLst>
      <p:ext uri="{BB962C8B-B14F-4D97-AF65-F5344CB8AC3E}">
        <p14:creationId xmlns:p14="http://schemas.microsoft.com/office/powerpoint/2010/main" val="401151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Image result for matilda quentin blake"/>
          <p:cNvPicPr>
            <a:picLocks noChangeAspect="1" noChangeArrowheads="1"/>
          </p:cNvPicPr>
          <p:nvPr/>
        </p:nvPicPr>
        <p:blipFill>
          <a:blip r:embed="rId3"/>
          <a:srcRect/>
          <a:stretch>
            <a:fillRect/>
          </a:stretch>
        </p:blipFill>
        <p:spPr bwMode="auto">
          <a:xfrm>
            <a:off x="6248400" y="2193531"/>
            <a:ext cx="2362200" cy="2362200"/>
          </a:xfrm>
          <a:prstGeom prst="rect">
            <a:avLst/>
          </a:prstGeom>
          <a:noFill/>
          <a:ln w="9525">
            <a:noFill/>
            <a:miter lim="800000"/>
            <a:headEnd/>
            <a:tailEnd/>
          </a:ln>
        </p:spPr>
      </p:pic>
      <p:sp>
        <p:nvSpPr>
          <p:cNvPr id="17410" name="TextBox 4"/>
          <p:cNvSpPr txBox="1">
            <a:spLocks noChangeArrowheads="1"/>
          </p:cNvSpPr>
          <p:nvPr/>
        </p:nvSpPr>
        <p:spPr bwMode="auto">
          <a:xfrm>
            <a:off x="762000" y="446088"/>
            <a:ext cx="7391400" cy="6477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FF"/>
                </a:solidFill>
                <a:effectLst/>
                <a:uLnTx/>
                <a:uFillTx/>
                <a:latin typeface="Kristen ITC" pitchFamily="66" charset="0"/>
                <a:ea typeface="+mn-ea"/>
                <a:cs typeface="Arial" charset="0"/>
              </a:rPr>
              <a:t>Timings of the day</a:t>
            </a:r>
          </a:p>
        </p:txBody>
      </p:sp>
      <p:pic>
        <p:nvPicPr>
          <p:cNvPr id="17411" name="Picture 2" descr="Image result for clock"/>
          <p:cNvPicPr>
            <a:picLocks noChangeAspect="1" noChangeArrowheads="1"/>
          </p:cNvPicPr>
          <p:nvPr/>
        </p:nvPicPr>
        <p:blipFill>
          <a:blip r:embed="rId4"/>
          <a:srcRect/>
          <a:stretch>
            <a:fillRect/>
          </a:stretch>
        </p:blipFill>
        <p:spPr bwMode="auto">
          <a:xfrm>
            <a:off x="7705725" y="93663"/>
            <a:ext cx="1352550" cy="1352550"/>
          </a:xfrm>
          <a:prstGeom prst="rect">
            <a:avLst/>
          </a:prstGeom>
          <a:noFill/>
          <a:ln w="9525">
            <a:noFill/>
            <a:miter lim="800000"/>
            <a:headEnd/>
            <a:tailEnd/>
          </a:ln>
        </p:spPr>
      </p:pic>
      <p:sp>
        <p:nvSpPr>
          <p:cNvPr id="17412" name="TextBox 1"/>
          <p:cNvSpPr txBox="1">
            <a:spLocks noChangeArrowheads="1"/>
          </p:cNvSpPr>
          <p:nvPr/>
        </p:nvSpPr>
        <p:spPr bwMode="auto">
          <a:xfrm>
            <a:off x="381000" y="798012"/>
            <a:ext cx="9067800" cy="424731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rPr>
              <a:t>Gates open at 8.35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rPr>
              <a:t>Registration is at 8:45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rPr>
              <a:t>Lunch is at 12.00 until 13.00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FF"/>
                </a:solidFill>
                <a:effectLst/>
                <a:uLnTx/>
                <a:uFillTx/>
                <a:latin typeface="Berlin Sans FB" pitchFamily="34" charset="0"/>
                <a:ea typeface="+mn-ea"/>
                <a:cs typeface="Arial" charset="0"/>
              </a:rPr>
              <a:t>School ends at 15.10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Berlin Sans FB" pitchFamily="34" charset="0"/>
              <a:ea typeface="+mn-ea"/>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04" r="16128"/>
          <a:stretch/>
        </p:blipFill>
        <p:spPr bwMode="auto">
          <a:xfrm>
            <a:off x="0" y="4495800"/>
            <a:ext cx="1676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654" y="242406"/>
            <a:ext cx="7391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50"/>
                </a:solidFill>
                <a:effectLst/>
                <a:uLnTx/>
                <a:uFillTx/>
                <a:latin typeface="Kristen ITC" panose="03050502040202030202" pitchFamily="66" charset="0"/>
                <a:ea typeface="+mn-ea"/>
                <a:cs typeface="+mn-cs"/>
              </a:rPr>
              <a:t>Uniform Standards</a:t>
            </a:r>
          </a:p>
        </p:txBody>
      </p:sp>
      <p:sp>
        <p:nvSpPr>
          <p:cNvPr id="2" name="Rectangle 1"/>
          <p:cNvSpPr/>
          <p:nvPr/>
        </p:nvSpPr>
        <p:spPr>
          <a:xfrm>
            <a:off x="457200" y="866834"/>
            <a:ext cx="8534400" cy="325012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ALL items of clothing must be </a:t>
            </a:r>
            <a:r>
              <a:rPr kumimoji="0" lang="en-GB" sz="2800" b="0" i="0" u="none" strike="noStrike" kern="1200" cap="none" spc="0" normalizeH="0" baseline="0" noProof="0">
                <a:ln>
                  <a:noFill/>
                </a:ln>
                <a:solidFill>
                  <a:srgbClr val="FF0000"/>
                </a:solidFill>
                <a:effectLst/>
                <a:uLnTx/>
                <a:uFillTx/>
                <a:latin typeface="Calibri"/>
                <a:ea typeface="+mn-ea"/>
                <a:cs typeface="+mn-cs"/>
              </a:rPr>
              <a:t>clearly</a:t>
            </a:r>
            <a:r>
              <a:rPr kumimoji="0" lang="en-GB" sz="2800" b="0" i="0" u="none" strike="noStrike" kern="1200" cap="none" spc="0" normalizeH="0" baseline="0" noProof="0">
                <a:ln>
                  <a:noFill/>
                </a:ln>
                <a:solidFill>
                  <a:prstClr val="black"/>
                </a:solidFill>
                <a:effectLst/>
                <a:uLnTx/>
                <a:uFillTx/>
                <a:latin typeface="Calibri"/>
                <a:ea typeface="+mn-ea"/>
                <a:cs typeface="+mn-cs"/>
              </a:rPr>
              <a:t> named, </a:t>
            </a:r>
            <a:r>
              <a:rPr kumimoji="0" lang="en-GB" sz="2800" b="0" i="0" u="none" strike="noStrike" kern="1200" cap="none" spc="0" normalizeH="0" baseline="0" noProof="0">
                <a:ln>
                  <a:noFill/>
                </a:ln>
                <a:solidFill>
                  <a:srgbClr val="9900CC"/>
                </a:solidFill>
                <a:effectLst/>
                <a:uLnTx/>
                <a:uFillTx/>
                <a:latin typeface="Calibri"/>
                <a:ea typeface="+mn-ea"/>
                <a:cs typeface="+mn-cs"/>
              </a:rPr>
              <a:t>coats, jumpers, cardigans, hats and gloves </a:t>
            </a:r>
            <a:r>
              <a:rPr kumimoji="0" lang="en-GB" sz="2800" b="0" i="0" u="none" strike="noStrike" kern="1200" cap="none" spc="0" normalizeH="0" baseline="0" noProof="0">
                <a:ln>
                  <a:noFill/>
                </a:ln>
                <a:solidFill>
                  <a:prstClr val="black"/>
                </a:solidFill>
                <a:effectLst/>
                <a:uLnTx/>
                <a:uFillTx/>
                <a:latin typeface="Calibri"/>
                <a:ea typeface="+mn-ea"/>
                <a:cs typeface="+mn-cs"/>
              </a:rPr>
              <a:t>included.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800" b="0" i="0" u="none" strike="noStrike" kern="1200" cap="none" spc="0" normalizeH="0" baseline="0" noProof="0">
                <a:ln>
                  <a:noFill/>
                </a:ln>
                <a:solidFill>
                  <a:srgbClr val="9900CC"/>
                </a:solidFill>
                <a:effectLst/>
                <a:uLnTx/>
                <a:uFillTx/>
                <a:latin typeface="Calibri"/>
                <a:ea typeface="+mn-ea"/>
                <a:cs typeface="+mn-cs"/>
              </a:rPr>
              <a:t>Red P.E. kit, green P.E. kit, plimsolls, spare socks, water bottles, school bags, lunch boxes, snack boxes!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Please ensure children's hair is tied back.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a:ea typeface="+mn-ea"/>
              <a:cs typeface="+mn-cs"/>
            </a:endParaRPr>
          </a:p>
        </p:txBody>
      </p:sp>
      <p:sp>
        <p:nvSpPr>
          <p:cNvPr id="6" name="Title 1"/>
          <p:cNvSpPr txBox="1">
            <a:spLocks/>
          </p:cNvSpPr>
          <p:nvPr/>
        </p:nvSpPr>
        <p:spPr bwMode="auto">
          <a:xfrm>
            <a:off x="1564433" y="5480614"/>
            <a:ext cx="71628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FF0000"/>
                </a:solidFill>
                <a:effectLst/>
                <a:uLnTx/>
                <a:uFillTx/>
                <a:latin typeface="Kristen ITC" panose="03050502040202030202" pitchFamily="66" charset="0"/>
                <a:ea typeface="+mj-ea"/>
                <a:cs typeface="+mj-cs"/>
              </a:rPr>
              <a:t>Name, name, name everything!</a:t>
            </a:r>
          </a:p>
        </p:txBody>
      </p:sp>
      <p:sp>
        <p:nvSpPr>
          <p:cNvPr id="3" name="Rectangle 2"/>
          <p:cNvSpPr/>
          <p:nvPr/>
        </p:nvSpPr>
        <p:spPr>
          <a:xfrm>
            <a:off x="995265" y="3644658"/>
            <a:ext cx="74676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a:ea typeface="+mn-ea"/>
                <a:cs typeface="+mn-cs"/>
              </a:rPr>
              <a:t>Water bottles will be sent home daily to be cleaned and refilled with water only.</a:t>
            </a:r>
          </a:p>
        </p:txBody>
      </p:sp>
    </p:spTree>
    <p:extLst>
      <p:ext uri="{BB962C8B-B14F-4D97-AF65-F5344CB8AC3E}">
        <p14:creationId xmlns:p14="http://schemas.microsoft.com/office/powerpoint/2010/main" val="352763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04969"/>
            <a:ext cx="7391400"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PE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endParaRPr>
          </a:p>
        </p:txBody>
      </p:sp>
      <p:sp>
        <p:nvSpPr>
          <p:cNvPr id="6" name="TextBox 5"/>
          <p:cNvSpPr txBox="1"/>
          <p:nvPr/>
        </p:nvSpPr>
        <p:spPr>
          <a:xfrm>
            <a:off x="180474" y="2050322"/>
            <a:ext cx="812532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Children come to school dressed in PE kits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Wednesday and </a:t>
            </a:r>
            <a:r>
              <a:rPr lang="en-US" sz="3200" dirty="0">
                <a:solidFill>
                  <a:srgbClr val="0000FF"/>
                </a:solidFill>
                <a:latin typeface="Berlin Sans FB" panose="020E0602020502020306" pitchFamily="34" charset="0"/>
              </a:rPr>
              <a:t>Friday</a:t>
            </a:r>
            <a:r>
              <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a:t>
            </a:r>
            <a:r>
              <a:rPr kumimoji="0" lang="en-GB"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 PE on Wednesday is taken by an external specialist sports teacher.</a:t>
            </a:r>
            <a:endPar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p:txBody>
      </p:sp>
      <p:pic>
        <p:nvPicPr>
          <p:cNvPr id="8" name="Picture 7"/>
          <p:cNvPicPr>
            <a:picLocks noChangeAspect="1"/>
          </p:cNvPicPr>
          <p:nvPr/>
        </p:nvPicPr>
        <p:blipFill>
          <a:blip r:embed="rId2"/>
          <a:stretch>
            <a:fillRect/>
          </a:stretch>
        </p:blipFill>
        <p:spPr>
          <a:xfrm>
            <a:off x="7239000" y="4755542"/>
            <a:ext cx="1207113" cy="1676545"/>
          </a:xfrm>
          <a:prstGeom prst="rect">
            <a:avLst/>
          </a:prstGeom>
        </p:spPr>
      </p:pic>
      <p:pic>
        <p:nvPicPr>
          <p:cNvPr id="1026" name="Picture 2" descr="30 Clip Art-Outside ideas | clip art, kids clipart, art">
            <a:extLst>
              <a:ext uri="{FF2B5EF4-FFF2-40B4-BE49-F238E27FC236}">
                <a16:creationId xmlns:a16="http://schemas.microsoft.com/office/drawing/2014/main" id="{F3F4147E-00D2-729F-6B43-727791141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83936"/>
            <a:ext cx="22479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ysical education clipart - Cliparting.com">
            <a:extLst>
              <a:ext uri="{FF2B5EF4-FFF2-40B4-BE49-F238E27FC236}">
                <a16:creationId xmlns:a16="http://schemas.microsoft.com/office/drawing/2014/main" id="{E640160A-9BDE-44D1-D5F7-328E56B75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312010"/>
            <a:ext cx="2619374" cy="173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6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DC366-DFCD-26BE-ADDD-751517C6A735}"/>
              </a:ext>
            </a:extLst>
          </p:cNvPr>
          <p:cNvPicPr>
            <a:picLocks noChangeAspect="1"/>
          </p:cNvPicPr>
          <p:nvPr/>
        </p:nvPicPr>
        <p:blipFill>
          <a:blip r:embed="rId2"/>
          <a:stretch>
            <a:fillRect/>
          </a:stretch>
        </p:blipFill>
        <p:spPr>
          <a:xfrm>
            <a:off x="0" y="633504"/>
            <a:ext cx="9144000" cy="5590991"/>
          </a:xfrm>
          <a:prstGeom prst="rect">
            <a:avLst/>
          </a:prstGeom>
        </p:spPr>
      </p:pic>
    </p:spTree>
    <p:extLst>
      <p:ext uri="{BB962C8B-B14F-4D97-AF65-F5344CB8AC3E}">
        <p14:creationId xmlns:p14="http://schemas.microsoft.com/office/powerpoint/2010/main" val="404290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7383"/>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The Curriculum Overview for Autumn</a:t>
            </a:r>
          </a:p>
        </p:txBody>
      </p:sp>
      <p:pic>
        <p:nvPicPr>
          <p:cNvPr id="3" name="Picture 2">
            <a:extLst>
              <a:ext uri="{FF2B5EF4-FFF2-40B4-BE49-F238E27FC236}">
                <a16:creationId xmlns:a16="http://schemas.microsoft.com/office/drawing/2014/main" id="{9AEA3AF9-FD26-A234-86A0-B4C4807EE70E}"/>
              </a:ext>
            </a:extLst>
          </p:cNvPr>
          <p:cNvPicPr>
            <a:picLocks noChangeAspect="1"/>
          </p:cNvPicPr>
          <p:nvPr/>
        </p:nvPicPr>
        <p:blipFill>
          <a:blip r:embed="rId2"/>
          <a:stretch>
            <a:fillRect/>
          </a:stretch>
        </p:blipFill>
        <p:spPr>
          <a:xfrm>
            <a:off x="701835" y="734027"/>
            <a:ext cx="7747684" cy="5773616"/>
          </a:xfrm>
          <a:prstGeom prst="rect">
            <a:avLst/>
          </a:prstGeom>
        </p:spPr>
      </p:pic>
    </p:spTree>
    <p:extLst>
      <p:ext uri="{BB962C8B-B14F-4D97-AF65-F5344CB8AC3E}">
        <p14:creationId xmlns:p14="http://schemas.microsoft.com/office/powerpoint/2010/main" val="9011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Curriculum – Reading -Phonics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73"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409" y="4998091"/>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71650" y="3029169"/>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860467" y="1996338"/>
            <a:ext cx="783931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Phonics is taught daily in Year two using the Bug Club scheme.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FF"/>
              </a:solidFill>
              <a:latin typeface="Berlin Sans FB" panose="020E0602020502020306"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FF"/>
                </a:solidFill>
                <a:latin typeface="Berlin Sans FB" panose="020E0602020502020306" pitchFamily="34" charset="0"/>
              </a:rPr>
              <a:t>We use our phonics not only for reading but also for aiding the development of independent writing.</a:t>
            </a:r>
            <a:endParaRPr kumimoji="0" lang="en-US"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p:txBody>
      </p:sp>
      <p:pic>
        <p:nvPicPr>
          <p:cNvPr id="4098" name="Picture 2" descr="Phonics - St Jérôme Church of England Bilingual School">
            <a:extLst>
              <a:ext uri="{FF2B5EF4-FFF2-40B4-BE49-F238E27FC236}">
                <a16:creationId xmlns:a16="http://schemas.microsoft.com/office/drawing/2014/main" id="{02F0F65F-F3A3-EA62-CD27-A2D782725D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9352" y="70358"/>
            <a:ext cx="1181083" cy="117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85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1129</Words>
  <Application>Microsoft Office PowerPoint</Application>
  <PresentationFormat>On-screen Show (4:3)</PresentationFormat>
  <Paragraphs>189</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Berlin Sans FB</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Trip and Events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james</dc:creator>
  <cp:lastModifiedBy>Hilary Morrison</cp:lastModifiedBy>
  <cp:revision>2</cp:revision>
  <dcterms:created xsi:type="dcterms:W3CDTF">2018-07-05T09:41:05Z</dcterms:created>
  <dcterms:modified xsi:type="dcterms:W3CDTF">2025-09-03T23:17:13Z</dcterms:modified>
</cp:coreProperties>
</file>