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08" r:id="rId6"/>
    <p:sldMasterId id="2147483720" r:id="rId7"/>
  </p:sldMasterIdLst>
  <p:notesMasterIdLst>
    <p:notesMasterId r:id="rId27"/>
  </p:notesMasterIdLst>
  <p:sldIdLst>
    <p:sldId id="270" r:id="rId8"/>
    <p:sldId id="820" r:id="rId9"/>
    <p:sldId id="317" r:id="rId10"/>
    <p:sldId id="819" r:id="rId11"/>
    <p:sldId id="823" r:id="rId12"/>
    <p:sldId id="826" r:id="rId13"/>
    <p:sldId id="370" r:id="rId14"/>
    <p:sldId id="827" r:id="rId15"/>
    <p:sldId id="352" r:id="rId16"/>
    <p:sldId id="824" r:id="rId17"/>
    <p:sldId id="305" r:id="rId18"/>
    <p:sldId id="346" r:id="rId19"/>
    <p:sldId id="821" r:id="rId20"/>
    <p:sldId id="366" r:id="rId21"/>
    <p:sldId id="817" r:id="rId22"/>
    <p:sldId id="365" r:id="rId23"/>
    <p:sldId id="363" r:id="rId24"/>
    <p:sldId id="825" r:id="rId25"/>
    <p:sldId id="369"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6FEEB"/>
    <a:srgbClr val="D0F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65076-6557-4DDA-A64A-C20877B84DEE}" v="2" dt="2024-10-05T09:49:49.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60"/>
  </p:normalViewPr>
  <p:slideViewPr>
    <p:cSldViewPr snapToGrid="0">
      <p:cViewPr varScale="1">
        <p:scale>
          <a:sx n="79" d="100"/>
          <a:sy n="79" d="100"/>
        </p:scale>
        <p:origin x="174"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Murray" userId="43d4e874-8858-4ad1-a229-8f7e0311498b" providerId="ADAL" clId="{3753193D-4FDF-4541-9B5F-2B6C9765C20D}"/>
    <pc:docChg chg="custSel addSld delSld modSld">
      <pc:chgData name="Yvonne Murray" userId="43d4e874-8858-4ad1-a229-8f7e0311498b" providerId="ADAL" clId="{3753193D-4FDF-4541-9B5F-2B6C9765C20D}" dt="2024-10-02T12:59:55.730" v="142" actId="20577"/>
      <pc:docMkLst>
        <pc:docMk/>
      </pc:docMkLst>
      <pc:sldChg chg="modSp mod">
        <pc:chgData name="Yvonne Murray" userId="43d4e874-8858-4ad1-a229-8f7e0311498b" providerId="ADAL" clId="{3753193D-4FDF-4541-9B5F-2B6C9765C20D}" dt="2024-10-02T12:56:12.854" v="14" actId="20577"/>
        <pc:sldMkLst>
          <pc:docMk/>
          <pc:sldMk cId="3090007659" sldId="270"/>
        </pc:sldMkLst>
        <pc:spChg chg="mod">
          <ac:chgData name="Yvonne Murray" userId="43d4e874-8858-4ad1-a229-8f7e0311498b" providerId="ADAL" clId="{3753193D-4FDF-4541-9B5F-2B6C9765C20D}" dt="2024-10-02T12:56:12.854" v="14" actId="20577"/>
          <ac:spMkLst>
            <pc:docMk/>
            <pc:sldMk cId="3090007659" sldId="270"/>
            <ac:spMk id="3" creationId="{007A6138-556E-4CFE-9CD7-62DC70B86DB0}"/>
          </ac:spMkLst>
        </pc:spChg>
      </pc:sldChg>
      <pc:sldChg chg="modSp mod">
        <pc:chgData name="Yvonne Murray" userId="43d4e874-8858-4ad1-a229-8f7e0311498b" providerId="ADAL" clId="{3753193D-4FDF-4541-9B5F-2B6C9765C20D}" dt="2024-10-02T12:59:11.311" v="99" actId="20577"/>
        <pc:sldMkLst>
          <pc:docMk/>
          <pc:sldMk cId="802953448" sldId="363"/>
        </pc:sldMkLst>
        <pc:spChg chg="mod">
          <ac:chgData name="Yvonne Murray" userId="43d4e874-8858-4ad1-a229-8f7e0311498b" providerId="ADAL" clId="{3753193D-4FDF-4541-9B5F-2B6C9765C20D}" dt="2024-10-02T12:59:11.311" v="99" actId="20577"/>
          <ac:spMkLst>
            <pc:docMk/>
            <pc:sldMk cId="802953448" sldId="363"/>
            <ac:spMk id="2" creationId="{5AC78CAA-56C4-40AF-A94A-BD5905E749C2}"/>
          </ac:spMkLst>
        </pc:spChg>
      </pc:sldChg>
      <pc:sldChg chg="modSp mod">
        <pc:chgData name="Yvonne Murray" userId="43d4e874-8858-4ad1-a229-8f7e0311498b" providerId="ADAL" clId="{3753193D-4FDF-4541-9B5F-2B6C9765C20D}" dt="2024-10-02T12:58:48.206" v="76" actId="20577"/>
        <pc:sldMkLst>
          <pc:docMk/>
          <pc:sldMk cId="1424094335" sldId="821"/>
        </pc:sldMkLst>
        <pc:spChg chg="mod">
          <ac:chgData name="Yvonne Murray" userId="43d4e874-8858-4ad1-a229-8f7e0311498b" providerId="ADAL" clId="{3753193D-4FDF-4541-9B5F-2B6C9765C20D}" dt="2024-10-02T12:58:48.206" v="76" actId="20577"/>
          <ac:spMkLst>
            <pc:docMk/>
            <pc:sldMk cId="1424094335" sldId="821"/>
            <ac:spMk id="9" creationId="{2379219F-E976-42D6-36D3-517F6E4A7163}"/>
          </ac:spMkLst>
        </pc:spChg>
      </pc:sldChg>
      <pc:sldChg chg="addSp delSp modSp add del mod">
        <pc:chgData name="Yvonne Murray" userId="43d4e874-8858-4ad1-a229-8f7e0311498b" providerId="ADAL" clId="{3753193D-4FDF-4541-9B5F-2B6C9765C20D}" dt="2024-10-02T12:58:21.801" v="58" actId="2696"/>
        <pc:sldMkLst>
          <pc:docMk/>
          <pc:sldMk cId="1716152187" sldId="826"/>
        </pc:sldMkLst>
        <pc:spChg chg="mod">
          <ac:chgData name="Yvonne Murray" userId="43d4e874-8858-4ad1-a229-8f7e0311498b" providerId="ADAL" clId="{3753193D-4FDF-4541-9B5F-2B6C9765C20D}" dt="2024-10-02T12:57:33.081" v="18" actId="26606"/>
          <ac:spMkLst>
            <pc:docMk/>
            <pc:sldMk cId="1716152187" sldId="826"/>
            <ac:spMk id="2" creationId="{5AC78CAA-56C4-40AF-A94A-BD5905E749C2}"/>
          </ac:spMkLst>
        </pc:spChg>
        <pc:spChg chg="mod">
          <ac:chgData name="Yvonne Murray" userId="43d4e874-8858-4ad1-a229-8f7e0311498b" providerId="ADAL" clId="{3753193D-4FDF-4541-9B5F-2B6C9765C20D}" dt="2024-10-02T12:57:33.081" v="18" actId="26606"/>
          <ac:spMkLst>
            <pc:docMk/>
            <pc:sldMk cId="1716152187" sldId="826"/>
            <ac:spMk id="3" creationId="{007A6138-556E-4CFE-9CD7-62DC70B86DB0}"/>
          </ac:spMkLst>
        </pc:spChg>
        <pc:spChg chg="del">
          <ac:chgData name="Yvonne Murray" userId="43d4e874-8858-4ad1-a229-8f7e0311498b" providerId="ADAL" clId="{3753193D-4FDF-4541-9B5F-2B6C9765C20D}" dt="2024-10-02T12:57:33.081" v="18" actId="26606"/>
          <ac:spMkLst>
            <pc:docMk/>
            <pc:sldMk cId="1716152187" sldId="826"/>
            <ac:spMk id="11" creationId="{A3363022-C969-41E9-8EB2-E4C94908C1FA}"/>
          </ac:spMkLst>
        </pc:spChg>
        <pc:spChg chg="del">
          <ac:chgData name="Yvonne Murray" userId="43d4e874-8858-4ad1-a229-8f7e0311498b" providerId="ADAL" clId="{3753193D-4FDF-4541-9B5F-2B6C9765C20D}" dt="2024-10-02T12:57:33.081" v="18" actId="26606"/>
          <ac:spMkLst>
            <pc:docMk/>
            <pc:sldMk cId="1716152187" sldId="826"/>
            <ac:spMk id="13" creationId="{8D1AD6B3-BE88-4CEB-BA17-790657CC4729}"/>
          </ac:spMkLst>
        </pc:spChg>
        <pc:spChg chg="mod ord">
          <ac:chgData name="Yvonne Murray" userId="43d4e874-8858-4ad1-a229-8f7e0311498b" providerId="ADAL" clId="{3753193D-4FDF-4541-9B5F-2B6C9765C20D}" dt="2024-10-02T12:57:33.081" v="18" actId="26606"/>
          <ac:spMkLst>
            <pc:docMk/>
            <pc:sldMk cId="1716152187" sldId="826"/>
            <ac:spMk id="14" creationId="{FF9AED78-AB15-4C10-94CB-471FE1AB1B0F}"/>
          </ac:spMkLst>
        </pc:spChg>
        <pc:spChg chg="add">
          <ac:chgData name="Yvonne Murray" userId="43d4e874-8858-4ad1-a229-8f7e0311498b" providerId="ADAL" clId="{3753193D-4FDF-4541-9B5F-2B6C9765C20D}" dt="2024-10-02T12:57:33.081" v="18" actId="26606"/>
          <ac:spMkLst>
            <pc:docMk/>
            <pc:sldMk cId="1716152187" sldId="826"/>
            <ac:spMk id="23" creationId="{9CB95732-565A-4D2C-A3AB-CC460C0D3826}"/>
          </ac:spMkLst>
        </pc:spChg>
        <pc:spChg chg="add">
          <ac:chgData name="Yvonne Murray" userId="43d4e874-8858-4ad1-a229-8f7e0311498b" providerId="ADAL" clId="{3753193D-4FDF-4541-9B5F-2B6C9765C20D}" dt="2024-10-02T12:57:33.081" v="18" actId="26606"/>
          <ac:spMkLst>
            <pc:docMk/>
            <pc:sldMk cId="1716152187" sldId="826"/>
            <ac:spMk id="25" creationId="{77F1AF47-AE98-4034-BD91-1976FA4D9C4C}"/>
          </ac:spMkLst>
        </pc:spChg>
        <pc:spChg chg="add">
          <ac:chgData name="Yvonne Murray" userId="43d4e874-8858-4ad1-a229-8f7e0311498b" providerId="ADAL" clId="{3753193D-4FDF-4541-9B5F-2B6C9765C20D}" dt="2024-10-02T12:57:33.081" v="18" actId="26606"/>
          <ac:spMkLst>
            <pc:docMk/>
            <pc:sldMk cId="1716152187" sldId="826"/>
            <ac:spMk id="27" creationId="{8EC0EE2B-2029-48DD-893D-F528E651B07D}"/>
          </ac:spMkLst>
        </pc:spChg>
        <pc:spChg chg="add">
          <ac:chgData name="Yvonne Murray" userId="43d4e874-8858-4ad1-a229-8f7e0311498b" providerId="ADAL" clId="{3753193D-4FDF-4541-9B5F-2B6C9765C20D}" dt="2024-10-02T12:57:33.081" v="18" actId="26606"/>
          <ac:spMkLst>
            <pc:docMk/>
            <pc:sldMk cId="1716152187" sldId="826"/>
            <ac:spMk id="29" creationId="{45AE1D08-1ED1-4F59-B42F-4D8EA33DC8C6}"/>
          </ac:spMkLst>
        </pc:spChg>
        <pc:spChg chg="add">
          <ac:chgData name="Yvonne Murray" userId="43d4e874-8858-4ad1-a229-8f7e0311498b" providerId="ADAL" clId="{3753193D-4FDF-4541-9B5F-2B6C9765C20D}" dt="2024-10-02T12:57:33.081" v="18" actId="26606"/>
          <ac:spMkLst>
            <pc:docMk/>
            <pc:sldMk cId="1716152187" sldId="826"/>
            <ac:spMk id="31" creationId="{9A79B912-88EA-4640-BDEB-51B3B11A026A}"/>
          </ac:spMkLst>
        </pc:spChg>
        <pc:grpChg chg="del">
          <ac:chgData name="Yvonne Murray" userId="43d4e874-8858-4ad1-a229-8f7e0311498b" providerId="ADAL" clId="{3753193D-4FDF-4541-9B5F-2B6C9765C20D}" dt="2024-10-02T12:57:33.081" v="18" actId="26606"/>
          <ac:grpSpMkLst>
            <pc:docMk/>
            <pc:sldMk cId="1716152187" sldId="826"/>
            <ac:grpSpMk id="15" creationId="{89D1390B-7E13-4B4F-9CB2-391063412E54}"/>
          </ac:grpSpMkLst>
        </pc:grpChg>
        <pc:picChg chg="mod">
          <ac:chgData name="Yvonne Murray" userId="43d4e874-8858-4ad1-a229-8f7e0311498b" providerId="ADAL" clId="{3753193D-4FDF-4541-9B5F-2B6C9765C20D}" dt="2024-10-02T12:57:38.144" v="23" actId="27614"/>
          <ac:picMkLst>
            <pc:docMk/>
            <pc:sldMk cId="1716152187" sldId="826"/>
            <ac:picMk id="4" creationId="{4BDA3BB7-F4F8-4DAF-B4AC-E99D351210E0}"/>
          </ac:picMkLst>
        </pc:picChg>
        <pc:picChg chg="mod ord">
          <ac:chgData name="Yvonne Murray" userId="43d4e874-8858-4ad1-a229-8f7e0311498b" providerId="ADAL" clId="{3753193D-4FDF-4541-9B5F-2B6C9765C20D}" dt="2024-10-02T12:57:38.055" v="19" actId="27614"/>
          <ac:picMkLst>
            <pc:docMk/>
            <pc:sldMk cId="1716152187" sldId="826"/>
            <ac:picMk id="6" creationId="{0B173522-74DE-42EC-AFB5-E80F93677043}"/>
          </ac:picMkLst>
        </pc:picChg>
        <pc:picChg chg="del">
          <ac:chgData name="Yvonne Murray" userId="43d4e874-8858-4ad1-a229-8f7e0311498b" providerId="ADAL" clId="{3753193D-4FDF-4541-9B5F-2B6C9765C20D}" dt="2024-10-02T12:56:22.743" v="16" actId="478"/>
          <ac:picMkLst>
            <pc:docMk/>
            <pc:sldMk cId="1716152187" sldId="826"/>
            <ac:picMk id="7" creationId="{331C6A4F-0AC9-691F-C72C-FB414BA1E8DB}"/>
          </ac:picMkLst>
        </pc:picChg>
        <pc:picChg chg="add del mod">
          <ac:chgData name="Yvonne Murray" userId="43d4e874-8858-4ad1-a229-8f7e0311498b" providerId="ADAL" clId="{3753193D-4FDF-4541-9B5F-2B6C9765C20D}" dt="2024-10-02T12:57:53.668" v="26" actId="21"/>
          <ac:picMkLst>
            <pc:docMk/>
            <pc:sldMk cId="1716152187" sldId="826"/>
            <ac:picMk id="8" creationId="{B337C891-B83B-697F-E6DD-2930B4DD4D51}"/>
          </ac:picMkLst>
        </pc:picChg>
      </pc:sldChg>
      <pc:sldChg chg="addSp delSp modSp add mod">
        <pc:chgData name="Yvonne Murray" userId="43d4e874-8858-4ad1-a229-8f7e0311498b" providerId="ADAL" clId="{3753193D-4FDF-4541-9B5F-2B6C9765C20D}" dt="2024-10-02T12:58:17.980" v="57" actId="20577"/>
        <pc:sldMkLst>
          <pc:docMk/>
          <pc:sldMk cId="1819925199" sldId="827"/>
        </pc:sldMkLst>
        <pc:spChg chg="mod">
          <ac:chgData name="Yvonne Murray" userId="43d4e874-8858-4ad1-a229-8f7e0311498b" providerId="ADAL" clId="{3753193D-4FDF-4541-9B5F-2B6C9765C20D}" dt="2024-10-02T12:58:17.980" v="57" actId="20577"/>
          <ac:spMkLst>
            <pc:docMk/>
            <pc:sldMk cId="1819925199" sldId="827"/>
            <ac:spMk id="3" creationId="{007A6138-556E-4CFE-9CD7-62DC70B86DB0}"/>
          </ac:spMkLst>
        </pc:spChg>
        <pc:picChg chg="del">
          <ac:chgData name="Yvonne Murray" userId="43d4e874-8858-4ad1-a229-8f7e0311498b" providerId="ADAL" clId="{3753193D-4FDF-4541-9B5F-2B6C9765C20D}" dt="2024-10-02T12:57:56.378" v="27" actId="478"/>
          <ac:picMkLst>
            <pc:docMk/>
            <pc:sldMk cId="1819925199" sldId="827"/>
            <ac:picMk id="7" creationId="{331C6A4F-0AC9-691F-C72C-FB414BA1E8DB}"/>
          </ac:picMkLst>
        </pc:picChg>
        <pc:picChg chg="add mod">
          <ac:chgData name="Yvonne Murray" userId="43d4e874-8858-4ad1-a229-8f7e0311498b" providerId="ADAL" clId="{3753193D-4FDF-4541-9B5F-2B6C9765C20D}" dt="2024-10-02T12:58:02.783" v="30" actId="1076"/>
          <ac:picMkLst>
            <pc:docMk/>
            <pc:sldMk cId="1819925199" sldId="827"/>
            <ac:picMk id="8" creationId="{B337C891-B83B-697F-E6DD-2930B4DD4D51}"/>
          </ac:picMkLst>
        </pc:picChg>
      </pc:sldChg>
      <pc:sldChg chg="modSp add mod">
        <pc:chgData name="Yvonne Murray" userId="43d4e874-8858-4ad1-a229-8f7e0311498b" providerId="ADAL" clId="{3753193D-4FDF-4541-9B5F-2B6C9765C20D}" dt="2024-10-02T12:59:55.730" v="142" actId="20577"/>
        <pc:sldMkLst>
          <pc:docMk/>
          <pc:sldMk cId="1526808495" sldId="828"/>
        </pc:sldMkLst>
        <pc:spChg chg="mod">
          <ac:chgData name="Yvonne Murray" userId="43d4e874-8858-4ad1-a229-8f7e0311498b" providerId="ADAL" clId="{3753193D-4FDF-4541-9B5F-2B6C9765C20D}" dt="2024-10-02T12:59:55.730" v="142" actId="20577"/>
          <ac:spMkLst>
            <pc:docMk/>
            <pc:sldMk cId="1526808495" sldId="828"/>
            <ac:spMk id="2" creationId="{5AC78CAA-56C4-40AF-A94A-BD5905E749C2}"/>
          </ac:spMkLst>
        </pc:spChg>
      </pc:sldChg>
    </pc:docChg>
  </pc:docChgLst>
  <pc:docChgLst>
    <pc:chgData name="Yvonne Murray" userId="43d4e874-8858-4ad1-a229-8f7e0311498b" providerId="ADAL" clId="{41C65076-6557-4DDA-A64A-C20877B84DEE}"/>
    <pc:docChg chg="delSld modSld">
      <pc:chgData name="Yvonne Murray" userId="43d4e874-8858-4ad1-a229-8f7e0311498b" providerId="ADAL" clId="{41C65076-6557-4DDA-A64A-C20877B84DEE}" dt="2024-10-05T09:47:53.929" v="243" actId="2696"/>
      <pc:docMkLst>
        <pc:docMk/>
      </pc:docMkLst>
      <pc:sldChg chg="modSp mod">
        <pc:chgData name="Yvonne Murray" userId="43d4e874-8858-4ad1-a229-8f7e0311498b" providerId="ADAL" clId="{41C65076-6557-4DDA-A64A-C20877B84DEE}" dt="2024-10-05T09:46:41.218" v="210" actId="20577"/>
        <pc:sldMkLst>
          <pc:docMk/>
          <pc:sldMk cId="3090007659" sldId="270"/>
        </pc:sldMkLst>
        <pc:spChg chg="mod">
          <ac:chgData name="Yvonne Murray" userId="43d4e874-8858-4ad1-a229-8f7e0311498b" providerId="ADAL" clId="{41C65076-6557-4DDA-A64A-C20877B84DEE}" dt="2024-10-05T09:46:41.218" v="210" actId="20577"/>
          <ac:spMkLst>
            <pc:docMk/>
            <pc:sldMk cId="3090007659" sldId="270"/>
            <ac:spMk id="3" creationId="{007A6138-556E-4CFE-9CD7-62DC70B86DB0}"/>
          </ac:spMkLst>
        </pc:spChg>
      </pc:sldChg>
      <pc:sldChg chg="modSp mod">
        <pc:chgData name="Yvonne Murray" userId="43d4e874-8858-4ad1-a229-8f7e0311498b" providerId="ADAL" clId="{41C65076-6557-4DDA-A64A-C20877B84DEE}" dt="2024-10-05T09:41:56.336" v="144" actId="20577"/>
        <pc:sldMkLst>
          <pc:docMk/>
          <pc:sldMk cId="330245631" sldId="365"/>
        </pc:sldMkLst>
        <pc:spChg chg="mod">
          <ac:chgData name="Yvonne Murray" userId="43d4e874-8858-4ad1-a229-8f7e0311498b" providerId="ADAL" clId="{41C65076-6557-4DDA-A64A-C20877B84DEE}" dt="2024-10-05T09:41:56.336" v="144" actId="20577"/>
          <ac:spMkLst>
            <pc:docMk/>
            <pc:sldMk cId="330245631" sldId="365"/>
            <ac:spMk id="2" creationId="{5AC78CAA-56C4-40AF-A94A-BD5905E749C2}"/>
          </ac:spMkLst>
        </pc:spChg>
      </pc:sldChg>
      <pc:sldChg chg="modSp mod">
        <pc:chgData name="Yvonne Murray" userId="43d4e874-8858-4ad1-a229-8f7e0311498b" providerId="ADAL" clId="{41C65076-6557-4DDA-A64A-C20877B84DEE}" dt="2024-10-05T09:47:34.233" v="242" actId="1076"/>
        <pc:sldMkLst>
          <pc:docMk/>
          <pc:sldMk cId="4063905378" sldId="817"/>
        </pc:sldMkLst>
        <pc:spChg chg="mod">
          <ac:chgData name="Yvonne Murray" userId="43d4e874-8858-4ad1-a229-8f7e0311498b" providerId="ADAL" clId="{41C65076-6557-4DDA-A64A-C20877B84DEE}" dt="2024-10-05T09:41:08.843" v="102" actId="20577"/>
          <ac:spMkLst>
            <pc:docMk/>
            <pc:sldMk cId="4063905378" sldId="817"/>
            <ac:spMk id="9" creationId="{C25C43A2-B1C7-4DBB-99F0-C3755C997A08}"/>
          </ac:spMkLst>
        </pc:spChg>
        <pc:picChg chg="mod">
          <ac:chgData name="Yvonne Murray" userId="43d4e874-8858-4ad1-a229-8f7e0311498b" providerId="ADAL" clId="{41C65076-6557-4DDA-A64A-C20877B84DEE}" dt="2024-10-05T09:47:34.233" v="242" actId="1076"/>
          <ac:picMkLst>
            <pc:docMk/>
            <pc:sldMk cId="4063905378" sldId="817"/>
            <ac:picMk id="6" creationId="{00000000-0000-0000-0000-000000000000}"/>
          </ac:picMkLst>
        </pc:picChg>
        <pc:picChg chg="mod">
          <ac:chgData name="Yvonne Murray" userId="43d4e874-8858-4ad1-a229-8f7e0311498b" providerId="ADAL" clId="{41C65076-6557-4DDA-A64A-C20877B84DEE}" dt="2024-10-05T09:41:11.879" v="103" actId="1076"/>
          <ac:picMkLst>
            <pc:docMk/>
            <pc:sldMk cId="4063905378" sldId="817"/>
            <ac:picMk id="10" creationId="{53FEC4F9-8A27-48D6-AC7F-126FA2558DB9}"/>
          </ac:picMkLst>
        </pc:picChg>
      </pc:sldChg>
      <pc:sldChg chg="modSp mod">
        <pc:chgData name="Yvonne Murray" userId="43d4e874-8858-4ad1-a229-8f7e0311498b" providerId="ADAL" clId="{41C65076-6557-4DDA-A64A-C20877B84DEE}" dt="2024-10-05T09:47:08.011" v="241" actId="20577"/>
        <pc:sldMkLst>
          <pc:docMk/>
          <pc:sldMk cId="2040678321" sldId="819"/>
        </pc:sldMkLst>
        <pc:spChg chg="mod">
          <ac:chgData name="Yvonne Murray" userId="43d4e874-8858-4ad1-a229-8f7e0311498b" providerId="ADAL" clId="{41C65076-6557-4DDA-A64A-C20877B84DEE}" dt="2024-10-05T09:47:08.011" v="241" actId="20577"/>
          <ac:spMkLst>
            <pc:docMk/>
            <pc:sldMk cId="2040678321" sldId="819"/>
            <ac:spMk id="3" creationId="{007A6138-556E-4CFE-9CD7-62DC70B86DB0}"/>
          </ac:spMkLst>
        </pc:spChg>
      </pc:sldChg>
      <pc:sldChg chg="modSp mod">
        <pc:chgData name="Yvonne Murray" userId="43d4e874-8858-4ad1-a229-8f7e0311498b" providerId="ADAL" clId="{41C65076-6557-4DDA-A64A-C20877B84DEE}" dt="2024-10-05T09:40:40.397" v="47" actId="20577"/>
        <pc:sldMkLst>
          <pc:docMk/>
          <pc:sldMk cId="1424094335" sldId="821"/>
        </pc:sldMkLst>
        <pc:spChg chg="mod">
          <ac:chgData name="Yvonne Murray" userId="43d4e874-8858-4ad1-a229-8f7e0311498b" providerId="ADAL" clId="{41C65076-6557-4DDA-A64A-C20877B84DEE}" dt="2024-10-05T09:40:40.397" v="47" actId="20577"/>
          <ac:spMkLst>
            <pc:docMk/>
            <pc:sldMk cId="1424094335" sldId="821"/>
            <ac:spMk id="9" creationId="{2379219F-E976-42D6-36D3-517F6E4A7163}"/>
          </ac:spMkLst>
        </pc:spChg>
      </pc:sldChg>
      <pc:sldChg chg="del">
        <pc:chgData name="Yvonne Murray" userId="43d4e874-8858-4ad1-a229-8f7e0311498b" providerId="ADAL" clId="{41C65076-6557-4DDA-A64A-C20877B84DEE}" dt="2024-10-05T09:40:01.952" v="15" actId="2696"/>
        <pc:sldMkLst>
          <pc:docMk/>
          <pc:sldMk cId="1819925199" sldId="827"/>
        </pc:sldMkLst>
      </pc:sldChg>
      <pc:sldChg chg="addSp modSp del mod">
        <pc:chgData name="Yvonne Murray" userId="43d4e874-8858-4ad1-a229-8f7e0311498b" providerId="ADAL" clId="{41C65076-6557-4DDA-A64A-C20877B84DEE}" dt="2024-10-05T09:47:53.929" v="243" actId="2696"/>
        <pc:sldMkLst>
          <pc:docMk/>
          <pc:sldMk cId="1526808495" sldId="828"/>
        </pc:sldMkLst>
        <pc:spChg chg="mod">
          <ac:chgData name="Yvonne Murray" userId="43d4e874-8858-4ad1-a229-8f7e0311498b" providerId="ADAL" clId="{41C65076-6557-4DDA-A64A-C20877B84DEE}" dt="2024-10-05T09:43:48.641" v="188" actId="20577"/>
          <ac:spMkLst>
            <pc:docMk/>
            <pc:sldMk cId="1526808495" sldId="828"/>
            <ac:spMk id="2" creationId="{5AC78CAA-56C4-40AF-A94A-BD5905E749C2}"/>
          </ac:spMkLst>
        </pc:spChg>
        <pc:picChg chg="add mod">
          <ac:chgData name="Yvonne Murray" userId="43d4e874-8858-4ad1-a229-8f7e0311498b" providerId="ADAL" clId="{41C65076-6557-4DDA-A64A-C20877B84DEE}" dt="2024-10-05T09:43:51.959" v="189" actId="1076"/>
          <ac:picMkLst>
            <pc:docMk/>
            <pc:sldMk cId="1526808495" sldId="828"/>
            <ac:picMk id="8" creationId="{09E1D661-9A71-11C5-DF64-92E3B1413F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983459-1537-461E-8E35-03E8279C03C9}" type="datetimeFigureOut">
              <a:rPr lang="en-GB" smtClean="0"/>
              <a:t>05/10/2024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53A42-B645-49A0-B043-4C3A87488D71}" type="slidenum">
              <a:rPr lang="en-GB" smtClean="0"/>
              <a:t>‹#›</a:t>
            </a:fld>
            <a:endParaRPr lang="en-GB"/>
          </a:p>
        </p:txBody>
      </p:sp>
    </p:spTree>
    <p:extLst>
      <p:ext uri="{BB962C8B-B14F-4D97-AF65-F5344CB8AC3E}">
        <p14:creationId xmlns:p14="http://schemas.microsoft.com/office/powerpoint/2010/main" val="111286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1</a:t>
            </a:fld>
            <a:endParaRPr lang="en-GB"/>
          </a:p>
        </p:txBody>
      </p:sp>
    </p:spTree>
    <p:extLst>
      <p:ext uri="{BB962C8B-B14F-4D97-AF65-F5344CB8AC3E}">
        <p14:creationId xmlns:p14="http://schemas.microsoft.com/office/powerpoint/2010/main" val="410761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10</a:t>
            </a:fld>
            <a:endParaRPr lang="en-GB"/>
          </a:p>
        </p:txBody>
      </p:sp>
    </p:spTree>
    <p:extLst>
      <p:ext uri="{BB962C8B-B14F-4D97-AF65-F5344CB8AC3E}">
        <p14:creationId xmlns:p14="http://schemas.microsoft.com/office/powerpoint/2010/main" val="274679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Blending means putting</a:t>
            </a:r>
            <a:r>
              <a:rPr lang="en-GB" baseline="0"/>
              <a:t> together the sounds/phonemes to say the word. </a:t>
            </a:r>
            <a:r>
              <a:rPr lang="en-GB"/>
              <a:t>Have</a:t>
            </a:r>
            <a:r>
              <a:rPr lang="en-GB" baseline="0"/>
              <a:t> a go blending some of the words on your table.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11</a:t>
            </a:fld>
            <a:endParaRPr lang="en-GB"/>
          </a:p>
        </p:txBody>
      </p:sp>
    </p:spTree>
    <p:extLst>
      <p:ext uri="{BB962C8B-B14F-4D97-AF65-F5344CB8AC3E}">
        <p14:creationId xmlns:p14="http://schemas.microsoft.com/office/powerpoint/2010/main" val="341386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12</a:t>
            </a:fld>
            <a:endParaRPr lang="en-GB"/>
          </a:p>
        </p:txBody>
      </p:sp>
    </p:spTree>
    <p:extLst>
      <p:ext uri="{BB962C8B-B14F-4D97-AF65-F5344CB8AC3E}">
        <p14:creationId xmlns:p14="http://schemas.microsoft.com/office/powerpoint/2010/main" val="331215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13</a:t>
            </a:fld>
            <a:endParaRPr lang="en-GB"/>
          </a:p>
        </p:txBody>
      </p:sp>
    </p:spTree>
    <p:extLst>
      <p:ext uri="{BB962C8B-B14F-4D97-AF65-F5344CB8AC3E}">
        <p14:creationId xmlns:p14="http://schemas.microsoft.com/office/powerpoint/2010/main" val="18742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1215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31215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31215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08232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Blending means putting</a:t>
            </a:r>
            <a:r>
              <a:rPr lang="en-GB" baseline="0"/>
              <a:t> together the sounds/phonemes to say the word. </a:t>
            </a:r>
            <a:r>
              <a:rPr lang="en-GB"/>
              <a:t>Have</a:t>
            </a:r>
            <a:r>
              <a:rPr lang="en-GB" baseline="0"/>
              <a:t> a go blending some of the words on your table.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19</a:t>
            </a:fld>
            <a:endParaRPr lang="en-GB"/>
          </a:p>
        </p:txBody>
      </p:sp>
    </p:spTree>
    <p:extLst>
      <p:ext uri="{BB962C8B-B14F-4D97-AF65-F5344CB8AC3E}">
        <p14:creationId xmlns:p14="http://schemas.microsoft.com/office/powerpoint/2010/main" val="338840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2</a:t>
            </a:fld>
            <a:endParaRPr lang="en-GB"/>
          </a:p>
        </p:txBody>
      </p:sp>
    </p:spTree>
    <p:extLst>
      <p:ext uri="{BB962C8B-B14F-4D97-AF65-F5344CB8AC3E}">
        <p14:creationId xmlns:p14="http://schemas.microsoft.com/office/powerpoint/2010/main" val="379224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sounds are arranged 44 sounds and the alternative spellings of the sounds are taught in phases.</a:t>
            </a:r>
          </a:p>
          <a:p>
            <a:endParaRPr lang="en-GB"/>
          </a:p>
          <a:p>
            <a:r>
              <a:rPr lang="en-GB"/>
              <a:t>The sounds in front of you …. Can you put them in the order that they will be taught?</a:t>
            </a:r>
          </a:p>
        </p:txBody>
      </p:sp>
      <p:sp>
        <p:nvSpPr>
          <p:cNvPr id="4" name="Slide Number Placeholder 3"/>
          <p:cNvSpPr>
            <a:spLocks noGrp="1"/>
          </p:cNvSpPr>
          <p:nvPr>
            <p:ph type="sldNum" sz="quarter" idx="5"/>
          </p:nvPr>
        </p:nvSpPr>
        <p:spPr/>
        <p:txBody>
          <a:bodyPr/>
          <a:lstStyle/>
          <a:p>
            <a:fld id="{63653A42-B645-49A0-B043-4C3A87488D71}" type="slidenum">
              <a:rPr lang="en-GB" smtClean="0"/>
              <a:t>3</a:t>
            </a:fld>
            <a:endParaRPr lang="en-GB"/>
          </a:p>
        </p:txBody>
      </p:sp>
    </p:spTree>
    <p:extLst>
      <p:ext uri="{BB962C8B-B14F-4D97-AF65-F5344CB8AC3E}">
        <p14:creationId xmlns:p14="http://schemas.microsoft.com/office/powerpoint/2010/main" val="336273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sounds are arranged 44 sounds and the alternative spellings of the sounds are taught in phases.</a:t>
            </a:r>
          </a:p>
          <a:p>
            <a:endParaRPr lang="en-GB"/>
          </a:p>
          <a:p>
            <a:r>
              <a:rPr lang="en-GB"/>
              <a:t>The sounds in front of you …. Can you put them in the order that they will be taught?</a:t>
            </a:r>
          </a:p>
        </p:txBody>
      </p:sp>
      <p:sp>
        <p:nvSpPr>
          <p:cNvPr id="4" name="Slide Number Placeholder 3"/>
          <p:cNvSpPr>
            <a:spLocks noGrp="1"/>
          </p:cNvSpPr>
          <p:nvPr>
            <p:ph type="sldNum" sz="quarter" idx="5"/>
          </p:nvPr>
        </p:nvSpPr>
        <p:spPr/>
        <p:txBody>
          <a:bodyPr/>
          <a:lstStyle/>
          <a:p>
            <a:fld id="{63653A42-B645-49A0-B043-4C3A87488D71}" type="slidenum">
              <a:rPr lang="en-GB" smtClean="0"/>
              <a:t>4</a:t>
            </a:fld>
            <a:endParaRPr lang="en-GB"/>
          </a:p>
        </p:txBody>
      </p:sp>
    </p:spTree>
    <p:extLst>
      <p:ext uri="{BB962C8B-B14F-4D97-AF65-F5344CB8AC3E}">
        <p14:creationId xmlns:p14="http://schemas.microsoft.com/office/powerpoint/2010/main" val="318899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sounds are arranged 44 sounds and the alternative spellings of the sounds are taught in phases.</a:t>
            </a:r>
          </a:p>
          <a:p>
            <a:endParaRPr lang="en-GB"/>
          </a:p>
          <a:p>
            <a:r>
              <a:rPr lang="en-GB"/>
              <a:t>The sounds in front of you …. Can you put them in the order that they will be taught?</a:t>
            </a:r>
          </a:p>
        </p:txBody>
      </p:sp>
      <p:sp>
        <p:nvSpPr>
          <p:cNvPr id="4" name="Slide Number Placeholder 3"/>
          <p:cNvSpPr>
            <a:spLocks noGrp="1"/>
          </p:cNvSpPr>
          <p:nvPr>
            <p:ph type="sldNum" sz="quarter" idx="5"/>
          </p:nvPr>
        </p:nvSpPr>
        <p:spPr/>
        <p:txBody>
          <a:bodyPr/>
          <a:lstStyle/>
          <a:p>
            <a:fld id="{63653A42-B645-49A0-B043-4C3A87488D71}" type="slidenum">
              <a:rPr lang="en-GB" smtClean="0"/>
              <a:t>5</a:t>
            </a:fld>
            <a:endParaRPr lang="en-GB"/>
          </a:p>
        </p:txBody>
      </p:sp>
    </p:spTree>
    <p:extLst>
      <p:ext uri="{BB962C8B-B14F-4D97-AF65-F5344CB8AC3E}">
        <p14:creationId xmlns:p14="http://schemas.microsoft.com/office/powerpoint/2010/main" val="125077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sounds are arranged 44 sounds and the alternative spellings of the sounds are taught in phases.</a:t>
            </a:r>
          </a:p>
          <a:p>
            <a:endParaRPr lang="en-GB"/>
          </a:p>
          <a:p>
            <a:r>
              <a:rPr lang="en-GB"/>
              <a:t>The sounds in front of you …. Can you put them in the order that they will be taught?</a:t>
            </a:r>
          </a:p>
        </p:txBody>
      </p:sp>
      <p:sp>
        <p:nvSpPr>
          <p:cNvPr id="4" name="Slide Number Placeholder 3"/>
          <p:cNvSpPr>
            <a:spLocks noGrp="1"/>
          </p:cNvSpPr>
          <p:nvPr>
            <p:ph type="sldNum" sz="quarter" idx="5"/>
          </p:nvPr>
        </p:nvSpPr>
        <p:spPr/>
        <p:txBody>
          <a:bodyPr/>
          <a:lstStyle/>
          <a:p>
            <a:fld id="{63653A42-B645-49A0-B043-4C3A87488D71}" type="slidenum">
              <a:rPr lang="en-GB" smtClean="0"/>
              <a:t>6</a:t>
            </a:fld>
            <a:endParaRPr lang="en-GB"/>
          </a:p>
        </p:txBody>
      </p:sp>
    </p:spTree>
    <p:extLst>
      <p:ext uri="{BB962C8B-B14F-4D97-AF65-F5344CB8AC3E}">
        <p14:creationId xmlns:p14="http://schemas.microsoft.com/office/powerpoint/2010/main" val="140103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7</a:t>
            </a:fld>
            <a:endParaRPr lang="en-GB"/>
          </a:p>
        </p:txBody>
      </p:sp>
    </p:spTree>
    <p:extLst>
      <p:ext uri="{BB962C8B-B14F-4D97-AF65-F5344CB8AC3E}">
        <p14:creationId xmlns:p14="http://schemas.microsoft.com/office/powerpoint/2010/main" val="325030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53A42-B645-49A0-B043-4C3A87488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30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children learn the sounds in an order.  Phonemes</a:t>
            </a:r>
            <a:r>
              <a:rPr lang="en-GB" baseline="0"/>
              <a:t> are taught in an order .</a:t>
            </a:r>
            <a:r>
              <a:rPr lang="en-GB"/>
              <a:t>Have a go at sorting the sounds into the order they learn.</a:t>
            </a:r>
            <a:r>
              <a:rPr lang="en-GB" baseline="0"/>
              <a:t> </a:t>
            </a:r>
            <a:endParaRPr lang="en-GB"/>
          </a:p>
        </p:txBody>
      </p:sp>
      <p:sp>
        <p:nvSpPr>
          <p:cNvPr id="4" name="Slide Number Placeholder 3"/>
          <p:cNvSpPr>
            <a:spLocks noGrp="1"/>
          </p:cNvSpPr>
          <p:nvPr>
            <p:ph type="sldNum" sz="quarter" idx="5"/>
          </p:nvPr>
        </p:nvSpPr>
        <p:spPr/>
        <p:txBody>
          <a:bodyPr/>
          <a:lstStyle/>
          <a:p>
            <a:fld id="{63653A42-B645-49A0-B043-4C3A87488D71}" type="slidenum">
              <a:rPr lang="en-GB" smtClean="0"/>
              <a:t>9</a:t>
            </a:fld>
            <a:endParaRPr lang="en-GB"/>
          </a:p>
        </p:txBody>
      </p:sp>
    </p:spTree>
    <p:extLst>
      <p:ext uri="{BB962C8B-B14F-4D97-AF65-F5344CB8AC3E}">
        <p14:creationId xmlns:p14="http://schemas.microsoft.com/office/powerpoint/2010/main" val="331215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360515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77227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26036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0080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02363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93ACF-BF88-4C15-99D0-FF8560A0989C}" type="datetimeFigureOut">
              <a:rPr lang="en-GB" smtClean="0"/>
              <a:t>05/10/2024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032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E93ACF-BF88-4C15-99D0-FF8560A0989C}" type="datetimeFigureOut">
              <a:rPr lang="en-GB" smtClean="0"/>
              <a:t>05/10/2024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40223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E93ACF-BF88-4C15-99D0-FF8560A0989C}" type="datetimeFigureOut">
              <a:rPr lang="en-GB" smtClean="0"/>
              <a:t>05/10/2024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9592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E93ACF-BF88-4C15-99D0-FF8560A0989C}" type="datetimeFigureOut">
              <a:rPr lang="en-GB" smtClean="0"/>
              <a:t>05/10/2024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5369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3ACF-BF88-4C15-99D0-FF8560A0989C}" type="datetimeFigureOut">
              <a:rPr lang="en-GB" smtClean="0"/>
              <a:t>05/10/2024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3703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05/10/2024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26452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2125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05/10/2024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16943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32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05/10/2024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581138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422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9808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490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5134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4364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5360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622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03799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0818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5511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6611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6937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05462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2569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532480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35503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373750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60206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030825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235494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6569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9197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879714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382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9328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280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95864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37213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t>05/10/2024</a:t>
            </a:fld>
            <a:endParaRPr lang="en-GB"/>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51748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t>05/10/2024</a:t>
            </a:fld>
            <a:endParaRPr lang="en-GB"/>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t>‹#›</a:t>
            </a:fld>
            <a:endParaRPr lang="en-GB"/>
          </a:p>
        </p:txBody>
      </p:sp>
    </p:spTree>
    <p:extLst>
      <p:ext uri="{BB962C8B-B14F-4D97-AF65-F5344CB8AC3E}">
        <p14:creationId xmlns:p14="http://schemas.microsoft.com/office/powerpoint/2010/main" val="30577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93ACF-BF88-4C15-99D0-FF8560A0989C}" type="datetimeFigureOut">
              <a:rPr lang="en-GB" smtClean="0"/>
              <a:t>05/10/2024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9C10-05D5-45F9-B5C3-FB9F8BBCA545}" type="slidenum">
              <a:rPr lang="en-GB" smtClean="0"/>
              <a:t>‹#›</a:t>
            </a:fld>
            <a:endParaRPr lang="en-GB"/>
          </a:p>
        </p:txBody>
      </p:sp>
    </p:spTree>
    <p:extLst>
      <p:ext uri="{BB962C8B-B14F-4D97-AF65-F5344CB8AC3E}">
        <p14:creationId xmlns:p14="http://schemas.microsoft.com/office/powerpoint/2010/main" val="4798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solidFill>
                  <a:prstClr val="black">
                    <a:tint val="75000"/>
                  </a:prstClr>
                </a:solidFill>
              </a:rPr>
              <a:pPr/>
              <a:t>05/10/2024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18337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t>10/5/2024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t>‹#›</a:t>
            </a:fld>
            <a:endParaRPr lang="en-US"/>
          </a:p>
        </p:txBody>
      </p:sp>
    </p:spTree>
    <p:extLst>
      <p:ext uri="{BB962C8B-B14F-4D97-AF65-F5344CB8AC3E}">
        <p14:creationId xmlns:p14="http://schemas.microsoft.com/office/powerpoint/2010/main" val="3266600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Cw5hi-kB-U"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hyperlink" Target="https://www.youtube.com/watch?v=-ksblMiliA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Cw5hi-kB-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hyperlink" Target="https://www.youtube.com/watch?v=-ksblMiliA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pearsonschoolsandfecolleges.co.uk/asset-library/interactive/primary/bugclub/alphabet/index.html"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qhXUW_v-1s"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6600235" y="895011"/>
            <a:ext cx="4805691" cy="3602098"/>
          </a:xfrm>
        </p:spPr>
        <p:txBody>
          <a:bodyPr anchor="b">
            <a:normAutofit/>
          </a:bodyPr>
          <a:lstStyle/>
          <a:p>
            <a:pPr algn="l"/>
            <a:r>
              <a:rPr lang="en-GB" sz="4800" b="1" dirty="0">
                <a:solidFill>
                  <a:srgbClr val="7030A0"/>
                </a:solidFill>
                <a:latin typeface="+mj-lt"/>
              </a:rPr>
              <a:t>Welcome to our</a:t>
            </a:r>
          </a:p>
          <a:p>
            <a:pPr algn="l"/>
            <a:r>
              <a:rPr lang="en-GB" sz="4800" b="1" dirty="0">
                <a:solidFill>
                  <a:srgbClr val="7030A0"/>
                </a:solidFill>
                <a:latin typeface="+mj-lt"/>
              </a:rPr>
              <a:t>Phonics workshop</a:t>
            </a:r>
          </a:p>
          <a:p>
            <a:pPr algn="l"/>
            <a:endParaRPr lang="en-GB" sz="4800" b="1" dirty="0">
              <a:solidFill>
                <a:srgbClr val="7030A0"/>
              </a:solidFill>
              <a:latin typeface="+mj-lt"/>
            </a:endParaRPr>
          </a:p>
          <a:p>
            <a:pPr algn="l"/>
            <a:r>
              <a:rPr lang="en-GB" sz="4800" b="1" dirty="0">
                <a:solidFill>
                  <a:srgbClr val="7030A0"/>
                </a:solidFill>
                <a:latin typeface="+mj-lt"/>
              </a:rPr>
              <a:t>Reception</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A1B42D22-73E4-403F-94FE-D59C4896B0A4}"/>
              </a:ext>
            </a:extLst>
          </p:cNvPr>
          <p:cNvPicPr>
            <a:picLocks noChangeAspect="1"/>
          </p:cNvPicPr>
          <p:nvPr/>
        </p:nvPicPr>
        <p:blipFill>
          <a:blip r:embed="rId4"/>
          <a:stretch>
            <a:fillRect/>
          </a:stretch>
        </p:blipFill>
        <p:spPr>
          <a:xfrm>
            <a:off x="326752" y="992406"/>
            <a:ext cx="2683343" cy="1325332"/>
          </a:xfrm>
          <a:prstGeom prst="rect">
            <a:avLst/>
          </a:prstGeom>
        </p:spPr>
      </p:pic>
    </p:spTree>
    <p:extLst>
      <p:ext uri="{BB962C8B-B14F-4D97-AF65-F5344CB8AC3E}">
        <p14:creationId xmlns:p14="http://schemas.microsoft.com/office/powerpoint/2010/main" val="309000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698325" y="1690265"/>
            <a:ext cx="5377994" cy="4063157"/>
          </a:xfrm>
        </p:spPr>
        <p:txBody>
          <a:bodyPr anchor="t">
            <a:normAutofit/>
          </a:bodyPr>
          <a:lstStyle/>
          <a:p>
            <a:pPr lvl="0" algn="l">
              <a:spcBef>
                <a:spcPts val="1000"/>
              </a:spcBef>
              <a:defRPr/>
            </a:pPr>
            <a:br>
              <a:rPr lang="en-GB" sz="2800" b="1" dirty="0">
                <a:solidFill>
                  <a:srgbClr val="FF0000"/>
                </a:solidFill>
                <a:ea typeface="+mn-ea"/>
                <a:cs typeface="+mn-cs"/>
              </a:rPr>
            </a:br>
            <a:br>
              <a:rPr lang="en-GB" sz="4000" b="1" dirty="0">
                <a:solidFill>
                  <a:srgbClr val="0070C0"/>
                </a:solidFill>
              </a:rPr>
            </a:br>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204023" y="2569897"/>
            <a:ext cx="1950624" cy="2045776"/>
          </a:xfrm>
          <a:prstGeom prst="rect">
            <a:avLst/>
          </a:prstGeom>
        </p:spPr>
      </p:pic>
      <p:pic>
        <p:nvPicPr>
          <p:cNvPr id="5" name="Picture 4">
            <a:extLst>
              <a:ext uri="{FF2B5EF4-FFF2-40B4-BE49-F238E27FC236}">
                <a16:creationId xmlns:a16="http://schemas.microsoft.com/office/drawing/2014/main" id="{5A461259-D196-F741-458F-DB6B2724572D}"/>
              </a:ext>
            </a:extLst>
          </p:cNvPr>
          <p:cNvPicPr>
            <a:picLocks noChangeAspect="1"/>
          </p:cNvPicPr>
          <p:nvPr/>
        </p:nvPicPr>
        <p:blipFill>
          <a:blip r:embed="rId5"/>
          <a:stretch>
            <a:fillRect/>
          </a:stretch>
        </p:blipFill>
        <p:spPr>
          <a:xfrm>
            <a:off x="2465803" y="5008858"/>
            <a:ext cx="1298561" cy="1292464"/>
          </a:xfrm>
          <a:prstGeom prst="rect">
            <a:avLst/>
          </a:prstGeom>
        </p:spPr>
      </p:pic>
      <p:pic>
        <p:nvPicPr>
          <p:cNvPr id="8" name="Picture 7">
            <a:extLst>
              <a:ext uri="{FF2B5EF4-FFF2-40B4-BE49-F238E27FC236}">
                <a16:creationId xmlns:a16="http://schemas.microsoft.com/office/drawing/2014/main" id="{8BD15F25-C966-675E-3208-5FC22434F581}"/>
              </a:ext>
            </a:extLst>
          </p:cNvPr>
          <p:cNvPicPr>
            <a:picLocks noChangeAspect="1"/>
          </p:cNvPicPr>
          <p:nvPr/>
        </p:nvPicPr>
        <p:blipFill>
          <a:blip r:embed="rId6"/>
          <a:stretch>
            <a:fillRect/>
          </a:stretch>
        </p:blipFill>
        <p:spPr>
          <a:xfrm>
            <a:off x="6488347" y="316258"/>
            <a:ext cx="4511193" cy="6213530"/>
          </a:xfrm>
          <a:prstGeom prst="rect">
            <a:avLst/>
          </a:prstGeom>
        </p:spPr>
      </p:pic>
    </p:spTree>
    <p:extLst>
      <p:ext uri="{BB962C8B-B14F-4D97-AF65-F5344CB8AC3E}">
        <p14:creationId xmlns:p14="http://schemas.microsoft.com/office/powerpoint/2010/main" val="102415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621685" y="41574"/>
            <a:ext cx="4805691" cy="1141691"/>
          </a:xfrm>
        </p:spPr>
        <p:txBody>
          <a:bodyPr anchor="b">
            <a:noAutofit/>
          </a:bodyPr>
          <a:lstStyle/>
          <a:p>
            <a:pPr algn="l"/>
            <a:endParaRPr lang="en-GB" sz="11500">
              <a:solidFill>
                <a:srgbClr val="FF0000"/>
              </a:solidFill>
              <a:latin typeface="+mj-lt"/>
              <a:hlinkClick r:id="rId3"/>
            </a:endParaRPr>
          </a:p>
          <a:p>
            <a:pPr algn="l"/>
            <a:endParaRPr lang="en-GB" sz="11500">
              <a:solidFill>
                <a:srgbClr val="FF0000"/>
              </a:solidFill>
              <a:latin typeface="+mj-lt"/>
              <a:hlinkClick r:id="rId3"/>
            </a:endParaRPr>
          </a:p>
          <a:p>
            <a:pPr algn="l"/>
            <a:endParaRPr lang="en-GB" sz="8000">
              <a:solidFill>
                <a:srgbClr val="FF0000"/>
              </a:solidFill>
              <a:latin typeface="+mj-lt"/>
            </a:endParaRPr>
          </a:p>
          <a:p>
            <a:pPr algn="l"/>
            <a:endParaRPr lang="en-GB" sz="8000">
              <a:solidFill>
                <a:srgbClr val="FF0000"/>
              </a:solidFill>
              <a:latin typeface="+mj-lt"/>
            </a:endParaRPr>
          </a:p>
          <a:p>
            <a:pPr algn="l"/>
            <a:endParaRPr lang="en-GB" sz="8000">
              <a:solidFill>
                <a:srgbClr val="FF0000"/>
              </a:solidFill>
              <a:latin typeface="+mj-lt"/>
            </a:endParaRPr>
          </a:p>
          <a:p>
            <a:pPr algn="l"/>
            <a:endParaRPr lang="en-GB" sz="8000">
              <a:solidFill>
                <a:srgbClr val="FF0000"/>
              </a:solidFill>
              <a:latin typeface="+mj-lt"/>
            </a:endParaRPr>
          </a:p>
          <a:p>
            <a:pPr algn="l"/>
            <a:endParaRPr lang="en-GB" sz="8000">
              <a:solidFill>
                <a:srgbClr val="FF0000"/>
              </a:solidFill>
              <a:latin typeface="+mj-lt"/>
            </a:endParaRPr>
          </a:p>
          <a:p>
            <a:pPr algn="l"/>
            <a:endParaRPr lang="en-GB" sz="8000">
              <a:solidFill>
                <a:srgbClr val="FF0000"/>
              </a:solidFill>
              <a:latin typeface="+mj-lt"/>
            </a:endParaRPr>
          </a:p>
          <a:p>
            <a:pPr algn="l"/>
            <a:endParaRPr lang="en-GB" sz="8000">
              <a:solidFill>
                <a:srgbClr val="FF0000"/>
              </a:solidFill>
              <a:latin typeface="+mj-lt"/>
            </a:endParaRPr>
          </a:p>
          <a:p>
            <a:pPr algn="l"/>
            <a:r>
              <a:rPr lang="en-GB" sz="4800">
                <a:solidFill>
                  <a:srgbClr val="FF0000"/>
                </a:solidFill>
                <a:latin typeface="+mj-lt"/>
              </a:rPr>
              <a:t> Blending</a:t>
            </a:r>
            <a:endParaRPr lang="en-GB" sz="4800">
              <a:solidFill>
                <a:srgbClr val="0070C0"/>
              </a:solidFill>
              <a:latin typeface="+mj-lt"/>
            </a:endParaRPr>
          </a:p>
          <a:p>
            <a:pPr algn="l"/>
            <a:endParaRPr lang="en-GB" u="sng">
              <a:solidFill>
                <a:srgbClr val="0070C0"/>
              </a:solidFill>
              <a:latin typeface="+mj-lt"/>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5"/>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570EC33-3AF3-4ACB-BFBB-1629D15F8280}"/>
              </a:ext>
            </a:extLst>
          </p:cNvPr>
          <p:cNvPicPr>
            <a:picLocks noChangeAspect="1"/>
          </p:cNvPicPr>
          <p:nvPr/>
        </p:nvPicPr>
        <p:blipFill>
          <a:blip r:embed="rId6"/>
          <a:stretch>
            <a:fillRect/>
          </a:stretch>
        </p:blipFill>
        <p:spPr>
          <a:xfrm>
            <a:off x="790414" y="1138217"/>
            <a:ext cx="2634712" cy="1848231"/>
          </a:xfrm>
          <a:prstGeom prst="rect">
            <a:avLst/>
          </a:prstGeom>
        </p:spPr>
      </p:pic>
      <p:sp>
        <p:nvSpPr>
          <p:cNvPr id="5" name="TextBox 4">
            <a:extLst>
              <a:ext uri="{FF2B5EF4-FFF2-40B4-BE49-F238E27FC236}">
                <a16:creationId xmlns:a16="http://schemas.microsoft.com/office/drawing/2014/main" id="{1E8C621E-54DF-4A85-AC58-0E947DB2F8A1}"/>
              </a:ext>
            </a:extLst>
          </p:cNvPr>
          <p:cNvSpPr txBox="1"/>
          <p:nvPr/>
        </p:nvSpPr>
        <p:spPr>
          <a:xfrm>
            <a:off x="4482230" y="1804052"/>
            <a:ext cx="7608170" cy="2831544"/>
          </a:xfrm>
          <a:prstGeom prst="rect">
            <a:avLst/>
          </a:prstGeom>
          <a:noFill/>
        </p:spPr>
        <p:txBody>
          <a:bodyPr wrap="square" rtlCol="0">
            <a:spAutoFit/>
          </a:bodyPr>
          <a:lstStyle/>
          <a:p>
            <a:pPr marL="285750" indent="-285750">
              <a:buFont typeface="Arial" panose="020B0604020202020204" pitchFamily="34" charset="0"/>
              <a:buChar char="•"/>
            </a:pPr>
            <a:r>
              <a:rPr lang="en-GB" sz="3200" b="1" dirty="0">
                <a:solidFill>
                  <a:srgbClr val="0070C0"/>
                </a:solidFill>
                <a:latin typeface="+mj-lt"/>
              </a:rPr>
              <a:t>Blending means putting sounds together to say/read the word.</a:t>
            </a:r>
          </a:p>
          <a:p>
            <a:pPr marL="285750" indent="-285750">
              <a:buFont typeface="Arial" panose="020B0604020202020204" pitchFamily="34" charset="0"/>
              <a:buChar char="•"/>
            </a:pPr>
            <a:r>
              <a:rPr lang="en-GB" sz="3200" b="1" dirty="0">
                <a:solidFill>
                  <a:srgbClr val="0070C0"/>
                </a:solidFill>
                <a:latin typeface="+mj-lt"/>
              </a:rPr>
              <a:t>At the beginning, it can take time for a child to start blending, even if they can recognise the sounds.</a:t>
            </a:r>
          </a:p>
          <a:p>
            <a:endParaRPr lang="en-GB" dirty="0">
              <a:latin typeface="+mj-lt"/>
            </a:endParaRPr>
          </a:p>
        </p:txBody>
      </p:sp>
      <p:pic>
        <p:nvPicPr>
          <p:cNvPr id="4" name="Picture 3">
            <a:extLst>
              <a:ext uri="{FF2B5EF4-FFF2-40B4-BE49-F238E27FC236}">
                <a16:creationId xmlns:a16="http://schemas.microsoft.com/office/drawing/2014/main" id="{89A46B06-2C46-5DC1-56A3-9B18EDD7FF0B}"/>
              </a:ext>
            </a:extLst>
          </p:cNvPr>
          <p:cNvPicPr>
            <a:picLocks noChangeAspect="1"/>
          </p:cNvPicPr>
          <p:nvPr/>
        </p:nvPicPr>
        <p:blipFill>
          <a:blip r:embed="rId7"/>
          <a:stretch>
            <a:fillRect/>
          </a:stretch>
        </p:blipFill>
        <p:spPr>
          <a:xfrm>
            <a:off x="2465803" y="4792966"/>
            <a:ext cx="1298561" cy="1292464"/>
          </a:xfrm>
          <a:prstGeom prst="rect">
            <a:avLst/>
          </a:prstGeom>
        </p:spPr>
      </p:pic>
    </p:spTree>
    <p:extLst>
      <p:ext uri="{BB962C8B-B14F-4D97-AF65-F5344CB8AC3E}">
        <p14:creationId xmlns:p14="http://schemas.microsoft.com/office/powerpoint/2010/main" val="56989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5606392" y="364459"/>
            <a:ext cx="7327478" cy="4063157"/>
          </a:xfrm>
        </p:spPr>
        <p:txBody>
          <a:bodyPr anchor="t">
            <a:normAutofit/>
          </a:bodyPr>
          <a:lstStyle/>
          <a:p>
            <a:pPr algn="l"/>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142820" y="4850080"/>
            <a:ext cx="1950624" cy="1827898"/>
          </a:xfrm>
          <a:prstGeom prst="rect">
            <a:avLst/>
          </a:prstGeom>
        </p:spPr>
      </p:pic>
      <p:sp>
        <p:nvSpPr>
          <p:cNvPr id="10" name="TextBox 9">
            <a:extLst>
              <a:ext uri="{FF2B5EF4-FFF2-40B4-BE49-F238E27FC236}">
                <a16:creationId xmlns:a16="http://schemas.microsoft.com/office/drawing/2014/main" id="{805B22FB-B60D-3079-D0C7-78CA0D88C951}"/>
              </a:ext>
            </a:extLst>
          </p:cNvPr>
          <p:cNvSpPr txBox="1"/>
          <p:nvPr/>
        </p:nvSpPr>
        <p:spPr>
          <a:xfrm>
            <a:off x="4653227" y="113902"/>
            <a:ext cx="6541476" cy="367280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srgbClr val="FF0000"/>
                </a:solidFill>
                <a:effectLst/>
                <a:uLnTx/>
                <a:uFillTx/>
                <a:latin typeface="Calibri Light" panose="020F0302020204030204"/>
                <a:ea typeface="+mn-ea"/>
                <a:cs typeface="+mn-cs"/>
              </a:rPr>
              <a:t>Tricky Words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8000" dirty="0">
              <a:solidFill>
                <a:srgbClr val="FF0000"/>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0" b="0"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pic>
        <p:nvPicPr>
          <p:cNvPr id="12" name="Picture 11">
            <a:extLst>
              <a:ext uri="{FF2B5EF4-FFF2-40B4-BE49-F238E27FC236}">
                <a16:creationId xmlns:a16="http://schemas.microsoft.com/office/drawing/2014/main" id="{B4A0DA87-6589-393E-9A06-5653E06375B0}"/>
              </a:ext>
            </a:extLst>
          </p:cNvPr>
          <p:cNvPicPr>
            <a:picLocks noChangeAspect="1"/>
          </p:cNvPicPr>
          <p:nvPr/>
        </p:nvPicPr>
        <p:blipFill>
          <a:blip r:embed="rId5"/>
          <a:stretch>
            <a:fillRect/>
          </a:stretch>
        </p:blipFill>
        <p:spPr>
          <a:xfrm>
            <a:off x="2465803" y="5204820"/>
            <a:ext cx="1298561" cy="1292464"/>
          </a:xfrm>
          <a:prstGeom prst="rect">
            <a:avLst/>
          </a:prstGeom>
        </p:spPr>
      </p:pic>
      <p:sp>
        <p:nvSpPr>
          <p:cNvPr id="5" name="Subtitle 2">
            <a:extLst>
              <a:ext uri="{FF2B5EF4-FFF2-40B4-BE49-F238E27FC236}">
                <a16:creationId xmlns:a16="http://schemas.microsoft.com/office/drawing/2014/main" id="{A6C68FEF-00AD-6E2F-DC64-A6EC73C4E88D}"/>
              </a:ext>
            </a:extLst>
          </p:cNvPr>
          <p:cNvSpPr txBox="1">
            <a:spLocks/>
          </p:cNvSpPr>
          <p:nvPr/>
        </p:nvSpPr>
        <p:spPr>
          <a:xfrm>
            <a:off x="5250342" y="1042909"/>
            <a:ext cx="5347245" cy="225647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800" dirty="0">
                <a:solidFill>
                  <a:srgbClr val="0070C0"/>
                </a:solidFill>
                <a:latin typeface="+mj-lt"/>
              </a:rPr>
              <a:t>Tricky words cannot be broken down fully by sounds.</a:t>
            </a:r>
          </a:p>
        </p:txBody>
      </p:sp>
      <p:pic>
        <p:nvPicPr>
          <p:cNvPr id="19" name="Picture 18">
            <a:extLst>
              <a:ext uri="{FF2B5EF4-FFF2-40B4-BE49-F238E27FC236}">
                <a16:creationId xmlns:a16="http://schemas.microsoft.com/office/drawing/2014/main" id="{28599418-4044-8616-8C74-1F022127539F}"/>
              </a:ext>
            </a:extLst>
          </p:cNvPr>
          <p:cNvPicPr>
            <a:picLocks noChangeAspect="1"/>
          </p:cNvPicPr>
          <p:nvPr/>
        </p:nvPicPr>
        <p:blipFill>
          <a:blip r:embed="rId6"/>
          <a:stretch>
            <a:fillRect/>
          </a:stretch>
        </p:blipFill>
        <p:spPr>
          <a:xfrm>
            <a:off x="8176285" y="2661024"/>
            <a:ext cx="3171825" cy="4191000"/>
          </a:xfrm>
          <a:prstGeom prst="rect">
            <a:avLst/>
          </a:prstGeom>
        </p:spPr>
      </p:pic>
    </p:spTree>
    <p:extLst>
      <p:ext uri="{BB962C8B-B14F-4D97-AF65-F5344CB8AC3E}">
        <p14:creationId xmlns:p14="http://schemas.microsoft.com/office/powerpoint/2010/main" val="273467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4065372"/>
            <a:ext cx="5347245" cy="784707"/>
          </a:xfrm>
        </p:spPr>
        <p:txBody>
          <a:bodyPr anchor="b">
            <a:normAutofit/>
          </a:bodyPr>
          <a:lstStyle/>
          <a:p>
            <a:pPr algn="l"/>
            <a:r>
              <a:rPr lang="en-GB" sz="4800" b="1" dirty="0">
                <a:solidFill>
                  <a:srgbClr val="0070C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285559" y="4999518"/>
            <a:ext cx="1600391" cy="1678459"/>
          </a:xfrm>
          <a:prstGeom prst="rect">
            <a:avLst/>
          </a:prstGeom>
        </p:spPr>
      </p:pic>
      <p:pic>
        <p:nvPicPr>
          <p:cNvPr id="5" name="Picture 4">
            <a:extLst>
              <a:ext uri="{FF2B5EF4-FFF2-40B4-BE49-F238E27FC236}">
                <a16:creationId xmlns:a16="http://schemas.microsoft.com/office/drawing/2014/main" id="{01FEF227-31DC-73DA-7E62-87B4F0916CA7}"/>
              </a:ext>
            </a:extLst>
          </p:cNvPr>
          <p:cNvPicPr>
            <a:picLocks noChangeAspect="1"/>
          </p:cNvPicPr>
          <p:nvPr/>
        </p:nvPicPr>
        <p:blipFill>
          <a:blip r:embed="rId5"/>
          <a:stretch>
            <a:fillRect/>
          </a:stretch>
        </p:blipFill>
        <p:spPr>
          <a:xfrm>
            <a:off x="2429024" y="5403922"/>
            <a:ext cx="1298561" cy="1292464"/>
          </a:xfrm>
          <a:prstGeom prst="rect">
            <a:avLst/>
          </a:prstGeom>
        </p:spPr>
      </p:pic>
      <p:sp>
        <p:nvSpPr>
          <p:cNvPr id="9" name="Title 8">
            <a:extLst>
              <a:ext uri="{FF2B5EF4-FFF2-40B4-BE49-F238E27FC236}">
                <a16:creationId xmlns:a16="http://schemas.microsoft.com/office/drawing/2014/main" id="{2379219F-E976-42D6-36D3-517F6E4A7163}"/>
              </a:ext>
            </a:extLst>
          </p:cNvPr>
          <p:cNvSpPr>
            <a:spLocks noGrp="1"/>
          </p:cNvSpPr>
          <p:nvPr>
            <p:ph type="ctrTitle"/>
          </p:nvPr>
        </p:nvSpPr>
        <p:spPr>
          <a:xfrm>
            <a:off x="5574700" y="621328"/>
            <a:ext cx="6331741" cy="4547571"/>
          </a:xfrm>
        </p:spPr>
        <p:txBody>
          <a:bodyPr>
            <a:noAutofit/>
          </a:bodyPr>
          <a:lstStyle/>
          <a:p>
            <a:pPr algn="l"/>
            <a:br>
              <a:rPr lang="en-GB" sz="4400" b="1" dirty="0">
                <a:solidFill>
                  <a:srgbClr val="FF0000"/>
                </a:solidFill>
              </a:rPr>
            </a:br>
            <a:br>
              <a:rPr lang="en-GB" sz="4400" b="1" dirty="0">
                <a:solidFill>
                  <a:srgbClr val="FF0000"/>
                </a:solidFill>
              </a:rPr>
            </a:br>
            <a:r>
              <a:rPr lang="en-GB" sz="4400" b="1" dirty="0">
                <a:solidFill>
                  <a:srgbClr val="7030A0"/>
                </a:solidFill>
              </a:rPr>
              <a:t>Sound cards then</a:t>
            </a:r>
            <a:br>
              <a:rPr lang="en-GB" sz="4400" b="1" dirty="0">
                <a:solidFill>
                  <a:srgbClr val="7030A0"/>
                </a:solidFill>
              </a:rPr>
            </a:br>
            <a:r>
              <a:rPr lang="en-GB" sz="4400" b="1" dirty="0">
                <a:solidFill>
                  <a:srgbClr val="7030A0"/>
                </a:solidFill>
              </a:rPr>
              <a:t>word cards then</a:t>
            </a:r>
            <a:br>
              <a:rPr lang="en-GB" sz="4400" b="1" dirty="0">
                <a:solidFill>
                  <a:srgbClr val="7030A0"/>
                </a:solidFill>
              </a:rPr>
            </a:br>
            <a:r>
              <a:rPr lang="en-GB" sz="4400" b="1" dirty="0">
                <a:solidFill>
                  <a:srgbClr val="7030A0"/>
                </a:solidFill>
              </a:rPr>
              <a:t>reading books</a:t>
            </a:r>
            <a:br>
              <a:rPr lang="en-GB" sz="4400" b="1" dirty="0">
                <a:solidFill>
                  <a:srgbClr val="7030A0"/>
                </a:solidFill>
              </a:rPr>
            </a:br>
            <a:br>
              <a:rPr lang="en-GB" sz="4400" b="1" dirty="0">
                <a:solidFill>
                  <a:srgbClr val="7030A0"/>
                </a:solidFill>
              </a:rPr>
            </a:br>
            <a:r>
              <a:rPr lang="en-GB" sz="4400" b="1" dirty="0">
                <a:solidFill>
                  <a:srgbClr val="7030A0"/>
                </a:solidFill>
              </a:rPr>
              <a:t>are sent home in Reception.</a:t>
            </a:r>
          </a:p>
        </p:txBody>
      </p:sp>
    </p:spTree>
    <p:extLst>
      <p:ext uri="{BB962C8B-B14F-4D97-AF65-F5344CB8AC3E}">
        <p14:creationId xmlns:p14="http://schemas.microsoft.com/office/powerpoint/2010/main" val="142409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160863" y="2424729"/>
            <a:ext cx="7327478" cy="4063157"/>
          </a:xfrm>
        </p:spPr>
        <p:txBody>
          <a:bodyPr anchor="t">
            <a:normAutofit/>
          </a:bodyPr>
          <a:lstStyle/>
          <a:p>
            <a:pPr algn="l"/>
            <a:r>
              <a:rPr lang="en-GB" sz="4000" b="1" dirty="0">
                <a:solidFill>
                  <a:srgbClr val="7030A0"/>
                </a:solidFill>
              </a:rPr>
              <a:t>How to read</a:t>
            </a:r>
            <a:br>
              <a:rPr lang="en-GB" sz="4000" b="1" dirty="0">
                <a:solidFill>
                  <a:srgbClr val="7030A0"/>
                </a:solidFill>
              </a:rPr>
            </a:br>
            <a:br>
              <a:rPr lang="en-GB" sz="4000" b="1" dirty="0">
                <a:solidFill>
                  <a:srgbClr val="7030A0"/>
                </a:solidFill>
              </a:rPr>
            </a:br>
            <a:r>
              <a:rPr lang="en-GB" sz="4000" b="1" dirty="0">
                <a:solidFill>
                  <a:srgbClr val="7030A0"/>
                </a:solidFill>
              </a:rPr>
              <a:t>Bug club paper books.</a:t>
            </a:r>
            <a:br>
              <a:rPr lang="en-GB" sz="4000" b="1" dirty="0">
                <a:solidFill>
                  <a:srgbClr val="7030A0"/>
                </a:solidFill>
              </a:rPr>
            </a:br>
            <a:br>
              <a:rPr lang="en-GB" sz="4000" b="1" dirty="0">
                <a:solidFill>
                  <a:srgbClr val="7030A0"/>
                </a:solidFill>
              </a:rPr>
            </a:br>
            <a:endParaRPr lang="en-GB" sz="4000" b="1" dirty="0">
              <a:solidFill>
                <a:srgbClr val="7030A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r>
              <a:rPr lang="en-GB" sz="4800" b="1" dirty="0">
                <a:solidFill>
                  <a:srgbClr val="7030A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10033463" y="175131"/>
            <a:ext cx="1950624" cy="2045776"/>
          </a:xfrm>
          <a:prstGeom prst="rect">
            <a:avLst/>
          </a:prstGeom>
        </p:spPr>
      </p:pic>
      <p:pic>
        <p:nvPicPr>
          <p:cNvPr id="5" name="Picture 4">
            <a:extLst>
              <a:ext uri="{FF2B5EF4-FFF2-40B4-BE49-F238E27FC236}">
                <a16:creationId xmlns:a16="http://schemas.microsoft.com/office/drawing/2014/main" id="{ED9A7AA0-D0B5-188F-CA5F-35A86500FEBC}"/>
              </a:ext>
            </a:extLst>
          </p:cNvPr>
          <p:cNvPicPr>
            <a:picLocks noChangeAspect="1"/>
          </p:cNvPicPr>
          <p:nvPr/>
        </p:nvPicPr>
        <p:blipFill>
          <a:blip r:embed="rId5"/>
          <a:stretch>
            <a:fillRect/>
          </a:stretch>
        </p:blipFill>
        <p:spPr>
          <a:xfrm>
            <a:off x="2803348" y="5195422"/>
            <a:ext cx="1298561" cy="1292464"/>
          </a:xfrm>
          <a:prstGeom prst="rect">
            <a:avLst/>
          </a:prstGeom>
        </p:spPr>
      </p:pic>
    </p:spTree>
    <p:extLst>
      <p:ext uri="{BB962C8B-B14F-4D97-AF65-F5344CB8AC3E}">
        <p14:creationId xmlns:p14="http://schemas.microsoft.com/office/powerpoint/2010/main" val="215164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47" y="3868609"/>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ugClu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30" y="688723"/>
            <a:ext cx="1000771" cy="10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5124" y="736234"/>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5" descr="Readingbugs_foundation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812" y="4851186"/>
            <a:ext cx="28082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adingbugs_key-stage-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414164"/>
            <a:ext cx="2063750" cy="15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889674" y="773387"/>
            <a:ext cx="18473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25C43A2-B1C7-4DBB-99F0-C3755C997A08}"/>
              </a:ext>
            </a:extLst>
          </p:cNvPr>
          <p:cNvSpPr/>
          <p:nvPr/>
        </p:nvSpPr>
        <p:spPr>
          <a:xfrm>
            <a:off x="2706272" y="616873"/>
            <a:ext cx="7635018"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Berlin Sans FB" panose="020E0602020502020306" pitchFamily="34" charset="0"/>
              </a:rPr>
              <a:t>Read the inside of the front cover first. Children learn at sound, word then text level.</a:t>
            </a:r>
            <a:endParaRPr kumimoji="0" lang="en-US" sz="2800" b="0"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53FEC4F9-8A27-48D6-AC7F-126FA2558DB9}"/>
              </a:ext>
            </a:extLst>
          </p:cNvPr>
          <p:cNvPicPr>
            <a:picLocks noChangeAspect="1"/>
          </p:cNvPicPr>
          <p:nvPr/>
        </p:nvPicPr>
        <p:blipFill>
          <a:blip r:embed="rId6"/>
          <a:stretch>
            <a:fillRect/>
          </a:stretch>
        </p:blipFill>
        <p:spPr>
          <a:xfrm>
            <a:off x="2279650" y="1774288"/>
            <a:ext cx="6677753" cy="3516508"/>
          </a:xfrm>
          <a:prstGeom prst="rect">
            <a:avLst/>
          </a:prstGeom>
        </p:spPr>
      </p:pic>
    </p:spTree>
    <p:extLst>
      <p:ext uri="{BB962C8B-B14F-4D97-AF65-F5344CB8AC3E}">
        <p14:creationId xmlns:p14="http://schemas.microsoft.com/office/powerpoint/2010/main" val="406390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470204" y="527894"/>
            <a:ext cx="7327478" cy="4063157"/>
          </a:xfrm>
        </p:spPr>
        <p:txBody>
          <a:bodyPr anchor="t">
            <a:normAutofit fontScale="90000"/>
          </a:bodyPr>
          <a:lstStyle/>
          <a:p>
            <a:pPr algn="l"/>
            <a:r>
              <a:rPr lang="en-GB" sz="4000" b="1" dirty="0">
                <a:solidFill>
                  <a:srgbClr val="7030A0"/>
                </a:solidFill>
              </a:rPr>
              <a:t>Then let you child read at </a:t>
            </a:r>
            <a:br>
              <a:rPr lang="en-GB" sz="4000" b="1" dirty="0">
                <a:solidFill>
                  <a:srgbClr val="7030A0"/>
                </a:solidFill>
              </a:rPr>
            </a:br>
            <a:r>
              <a:rPr lang="en-GB" sz="4000" b="1" dirty="0">
                <a:solidFill>
                  <a:srgbClr val="7030A0"/>
                </a:solidFill>
              </a:rPr>
              <a:t>his/her pace. Sounding and </a:t>
            </a:r>
            <a:br>
              <a:rPr lang="en-GB" sz="4000" b="1" dirty="0">
                <a:solidFill>
                  <a:srgbClr val="7030A0"/>
                </a:solidFill>
              </a:rPr>
            </a:br>
            <a:r>
              <a:rPr lang="en-GB" sz="4000" b="1" dirty="0">
                <a:solidFill>
                  <a:srgbClr val="7030A0"/>
                </a:solidFill>
              </a:rPr>
              <a:t>blending the words on each</a:t>
            </a:r>
            <a:br>
              <a:rPr lang="en-GB" sz="4000" b="1" dirty="0">
                <a:solidFill>
                  <a:srgbClr val="7030A0"/>
                </a:solidFill>
              </a:rPr>
            </a:br>
            <a:r>
              <a:rPr lang="en-GB" sz="4000" b="1" dirty="0">
                <a:solidFill>
                  <a:srgbClr val="7030A0"/>
                </a:solidFill>
              </a:rPr>
              <a:t>page.</a:t>
            </a:r>
            <a:br>
              <a:rPr lang="en-GB" sz="4000" b="1" dirty="0">
                <a:solidFill>
                  <a:srgbClr val="7030A0"/>
                </a:solidFill>
              </a:rPr>
            </a:br>
            <a:br>
              <a:rPr lang="en-GB" sz="4000" b="1" dirty="0">
                <a:solidFill>
                  <a:srgbClr val="7030A0"/>
                </a:solidFill>
              </a:rPr>
            </a:br>
            <a:r>
              <a:rPr lang="en-GB" sz="4000" b="1" dirty="0">
                <a:solidFill>
                  <a:srgbClr val="7030A0"/>
                </a:solidFill>
              </a:rPr>
              <a:t>Remember to write a comment</a:t>
            </a:r>
            <a:br>
              <a:rPr lang="en-GB" sz="4000" b="1" dirty="0">
                <a:solidFill>
                  <a:srgbClr val="7030A0"/>
                </a:solidFill>
              </a:rPr>
            </a:br>
            <a:r>
              <a:rPr lang="en-GB" sz="4000" b="1" dirty="0">
                <a:solidFill>
                  <a:srgbClr val="7030A0"/>
                </a:solidFill>
              </a:rPr>
              <a:t>for your class teacher and how</a:t>
            </a:r>
            <a:br>
              <a:rPr lang="en-GB" sz="4000" b="1" dirty="0">
                <a:solidFill>
                  <a:srgbClr val="7030A0"/>
                </a:solidFill>
              </a:rPr>
            </a:br>
            <a:r>
              <a:rPr lang="en-GB" sz="4000" b="1" dirty="0">
                <a:solidFill>
                  <a:srgbClr val="7030A0"/>
                </a:solidFill>
              </a:rPr>
              <a:t>many times the sounds, words,</a:t>
            </a:r>
            <a:br>
              <a:rPr lang="en-GB" sz="4000" b="1" dirty="0">
                <a:solidFill>
                  <a:srgbClr val="7030A0"/>
                </a:solidFill>
              </a:rPr>
            </a:br>
            <a:r>
              <a:rPr lang="en-GB" sz="4000" b="1" dirty="0">
                <a:solidFill>
                  <a:srgbClr val="7030A0"/>
                </a:solidFill>
              </a:rPr>
              <a:t>books have been read, for example</a:t>
            </a:r>
            <a:br>
              <a:rPr lang="en-GB" sz="4000" b="1" dirty="0">
                <a:solidFill>
                  <a:srgbClr val="7030A0"/>
                </a:solidFill>
              </a:rPr>
            </a:br>
            <a:r>
              <a:rPr lang="en-GB" sz="4000" b="1" dirty="0">
                <a:solidFill>
                  <a:srgbClr val="7030A0"/>
                </a:solidFill>
              </a:rPr>
              <a:t>x 3.</a:t>
            </a:r>
            <a:br>
              <a:rPr lang="en-GB" sz="4000" b="1" dirty="0">
                <a:solidFill>
                  <a:srgbClr val="7030A0"/>
                </a:solidFill>
              </a:rPr>
            </a:br>
            <a:br>
              <a:rPr lang="en-GB" sz="4000" b="1" dirty="0">
                <a:solidFill>
                  <a:srgbClr val="7030A0"/>
                </a:solidFill>
              </a:rPr>
            </a:br>
            <a:br>
              <a:rPr lang="en-GB" sz="4000" b="1" dirty="0">
                <a:solidFill>
                  <a:srgbClr val="7030A0"/>
                </a:solidFill>
              </a:rPr>
            </a:br>
            <a:br>
              <a:rPr lang="en-GB" sz="4000" b="1" dirty="0">
                <a:solidFill>
                  <a:srgbClr val="7030A0"/>
                </a:solidFill>
              </a:rPr>
            </a:br>
            <a:endParaRPr lang="en-GB" sz="4000" b="1" dirty="0">
              <a:solidFill>
                <a:srgbClr val="7030A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r>
              <a:rPr lang="en-GB" sz="4800" b="1" dirty="0">
                <a:solidFill>
                  <a:srgbClr val="7030A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10033463" y="175131"/>
            <a:ext cx="1950624" cy="2045776"/>
          </a:xfrm>
          <a:prstGeom prst="rect">
            <a:avLst/>
          </a:prstGeom>
        </p:spPr>
      </p:pic>
      <p:pic>
        <p:nvPicPr>
          <p:cNvPr id="5" name="Picture 4">
            <a:extLst>
              <a:ext uri="{FF2B5EF4-FFF2-40B4-BE49-F238E27FC236}">
                <a16:creationId xmlns:a16="http://schemas.microsoft.com/office/drawing/2014/main" id="{4ABD32D6-128B-4192-09BC-DB35A0AC41FD}"/>
              </a:ext>
            </a:extLst>
          </p:cNvPr>
          <p:cNvPicPr>
            <a:picLocks noChangeAspect="1"/>
          </p:cNvPicPr>
          <p:nvPr/>
        </p:nvPicPr>
        <p:blipFill>
          <a:blip r:embed="rId5"/>
          <a:stretch>
            <a:fillRect/>
          </a:stretch>
        </p:blipFill>
        <p:spPr>
          <a:xfrm>
            <a:off x="2803348" y="5195422"/>
            <a:ext cx="1298561" cy="1292464"/>
          </a:xfrm>
          <a:prstGeom prst="rect">
            <a:avLst/>
          </a:prstGeom>
        </p:spPr>
      </p:pic>
    </p:spTree>
    <p:extLst>
      <p:ext uri="{BB962C8B-B14F-4D97-AF65-F5344CB8AC3E}">
        <p14:creationId xmlns:p14="http://schemas.microsoft.com/office/powerpoint/2010/main" val="33024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290284" y="5977"/>
            <a:ext cx="7327478" cy="5307432"/>
          </a:xfrm>
        </p:spPr>
        <p:txBody>
          <a:bodyPr anchor="t">
            <a:normAutofit fontScale="90000"/>
          </a:bodyPr>
          <a:lstStyle/>
          <a:p>
            <a:pPr algn="l"/>
            <a:br>
              <a:rPr lang="en-GB" sz="4000" b="1" dirty="0">
                <a:solidFill>
                  <a:srgbClr val="7030A0"/>
                </a:solidFill>
              </a:rPr>
            </a:br>
            <a:r>
              <a:rPr lang="en-GB" sz="4000" b="1" dirty="0">
                <a:solidFill>
                  <a:srgbClr val="7030A0"/>
                </a:solidFill>
              </a:rPr>
              <a:t>We recommend</a:t>
            </a:r>
            <a:br>
              <a:rPr lang="en-GB" sz="4000" b="1" dirty="0">
                <a:solidFill>
                  <a:srgbClr val="7030A0"/>
                </a:solidFill>
              </a:rPr>
            </a:br>
            <a:br>
              <a:rPr lang="en-GB" sz="4000" b="1" dirty="0">
                <a:solidFill>
                  <a:srgbClr val="7030A0"/>
                </a:solidFill>
              </a:rPr>
            </a:br>
            <a:r>
              <a:rPr lang="en-GB" sz="4000" b="1" dirty="0">
                <a:solidFill>
                  <a:srgbClr val="7030A0"/>
                </a:solidFill>
              </a:rPr>
              <a:t>Sound cards and word cards</a:t>
            </a:r>
            <a:br>
              <a:rPr lang="en-GB" sz="4000" b="1" dirty="0">
                <a:solidFill>
                  <a:srgbClr val="7030A0"/>
                </a:solidFill>
              </a:rPr>
            </a:br>
            <a:r>
              <a:rPr lang="en-GB" sz="4000" b="1" dirty="0">
                <a:solidFill>
                  <a:srgbClr val="7030A0"/>
                </a:solidFill>
              </a:rPr>
              <a:t>and reading books </a:t>
            </a:r>
            <a:br>
              <a:rPr lang="en-GB" sz="4000" b="1" dirty="0">
                <a:solidFill>
                  <a:srgbClr val="7030A0"/>
                </a:solidFill>
              </a:rPr>
            </a:br>
            <a:r>
              <a:rPr lang="en-GB" sz="4000" b="1" dirty="0">
                <a:solidFill>
                  <a:srgbClr val="7030A0"/>
                </a:solidFill>
              </a:rPr>
              <a:t>are practised every night.</a:t>
            </a:r>
            <a:br>
              <a:rPr lang="en-GB" sz="4000" b="1" dirty="0">
                <a:solidFill>
                  <a:srgbClr val="7030A0"/>
                </a:solidFill>
              </a:rPr>
            </a:br>
            <a:br>
              <a:rPr lang="en-GB" sz="4000" b="1" dirty="0">
                <a:solidFill>
                  <a:srgbClr val="7030A0"/>
                </a:solidFill>
              </a:rPr>
            </a:br>
            <a:r>
              <a:rPr lang="en-GB" sz="4000" b="1" dirty="0">
                <a:solidFill>
                  <a:srgbClr val="7030A0"/>
                </a:solidFill>
              </a:rPr>
              <a:t>Read bug club books at </a:t>
            </a:r>
            <a:br>
              <a:rPr lang="en-GB" sz="4000" b="1" dirty="0">
                <a:solidFill>
                  <a:srgbClr val="7030A0"/>
                </a:solidFill>
              </a:rPr>
            </a:br>
            <a:r>
              <a:rPr lang="en-GB" sz="4000" b="1" dirty="0">
                <a:solidFill>
                  <a:srgbClr val="7030A0"/>
                </a:solidFill>
              </a:rPr>
              <a:t>least 10 minutes, 5 days</a:t>
            </a:r>
            <a:br>
              <a:rPr lang="en-GB" sz="4000" b="1" dirty="0">
                <a:solidFill>
                  <a:srgbClr val="7030A0"/>
                </a:solidFill>
              </a:rPr>
            </a:br>
            <a:r>
              <a:rPr lang="en-GB" sz="4000" b="1" dirty="0">
                <a:solidFill>
                  <a:srgbClr val="7030A0"/>
                </a:solidFill>
              </a:rPr>
              <a:t>a week for phonics </a:t>
            </a:r>
            <a:br>
              <a:rPr lang="en-GB" sz="4000" b="1" dirty="0">
                <a:solidFill>
                  <a:srgbClr val="7030A0"/>
                </a:solidFill>
              </a:rPr>
            </a:br>
            <a:r>
              <a:rPr lang="en-GB" sz="4000" b="1" dirty="0">
                <a:solidFill>
                  <a:srgbClr val="7030A0"/>
                </a:solidFill>
              </a:rPr>
              <a:t>progression.</a:t>
            </a:r>
            <a:br>
              <a:rPr lang="en-GB" sz="4000" b="1" dirty="0">
                <a:solidFill>
                  <a:srgbClr val="7030A0"/>
                </a:solidFill>
              </a:rPr>
            </a:br>
            <a:br>
              <a:rPr lang="en-GB" sz="4000" b="1" dirty="0">
                <a:solidFill>
                  <a:srgbClr val="7030A0"/>
                </a:solidFill>
              </a:rPr>
            </a:br>
            <a:endParaRPr lang="en-GB" sz="4000" b="1" dirty="0">
              <a:solidFill>
                <a:srgbClr val="7030A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204023" y="2987421"/>
            <a:ext cx="5347245" cy="871204"/>
          </a:xfrm>
        </p:spPr>
        <p:txBody>
          <a:bodyPr anchor="b">
            <a:normAutofit/>
          </a:bodyPr>
          <a:lstStyle/>
          <a:p>
            <a:pPr algn="l"/>
            <a:r>
              <a:rPr lang="en-GB" sz="4800" b="1" dirty="0">
                <a:solidFill>
                  <a:srgbClr val="7030A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779165" y="4850080"/>
            <a:ext cx="1950624" cy="1486216"/>
          </a:xfrm>
          <a:prstGeom prst="rect">
            <a:avLst/>
          </a:prstGeom>
        </p:spPr>
      </p:pic>
      <p:pic>
        <p:nvPicPr>
          <p:cNvPr id="5" name="Picture 4">
            <a:extLst>
              <a:ext uri="{FF2B5EF4-FFF2-40B4-BE49-F238E27FC236}">
                <a16:creationId xmlns:a16="http://schemas.microsoft.com/office/drawing/2014/main" id="{9FE5DFA0-11F6-D2EE-21E4-7A762BF5644F}"/>
              </a:ext>
            </a:extLst>
          </p:cNvPr>
          <p:cNvPicPr>
            <a:picLocks noChangeAspect="1"/>
          </p:cNvPicPr>
          <p:nvPr/>
        </p:nvPicPr>
        <p:blipFill>
          <a:blip r:embed="rId5"/>
          <a:stretch>
            <a:fillRect/>
          </a:stretch>
        </p:blipFill>
        <p:spPr>
          <a:xfrm>
            <a:off x="2803348" y="5061163"/>
            <a:ext cx="1298561" cy="1292464"/>
          </a:xfrm>
          <a:prstGeom prst="rect">
            <a:avLst/>
          </a:prstGeom>
        </p:spPr>
      </p:pic>
    </p:spTree>
    <p:extLst>
      <p:ext uri="{BB962C8B-B14F-4D97-AF65-F5344CB8AC3E}">
        <p14:creationId xmlns:p14="http://schemas.microsoft.com/office/powerpoint/2010/main" val="802953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290284" y="5977"/>
            <a:ext cx="7327478" cy="5307432"/>
          </a:xfrm>
        </p:spPr>
        <p:txBody>
          <a:bodyPr anchor="t">
            <a:normAutofit fontScale="90000"/>
          </a:bodyPr>
          <a:lstStyle/>
          <a:p>
            <a:pPr algn="l"/>
            <a:br>
              <a:rPr lang="en-GB" sz="4000" b="1" dirty="0">
                <a:solidFill>
                  <a:srgbClr val="7030A0"/>
                </a:solidFill>
              </a:rPr>
            </a:br>
            <a:br>
              <a:rPr lang="en-GB" sz="4000" b="1" dirty="0">
                <a:solidFill>
                  <a:srgbClr val="7030A0"/>
                </a:solidFill>
              </a:rPr>
            </a:br>
            <a:r>
              <a:rPr lang="en-GB" sz="4000" b="1" dirty="0">
                <a:solidFill>
                  <a:srgbClr val="7030A0"/>
                </a:solidFill>
              </a:rPr>
              <a:t>Repeat reading is important</a:t>
            </a:r>
            <a:br>
              <a:rPr lang="en-GB" sz="4000" b="1" dirty="0">
                <a:solidFill>
                  <a:srgbClr val="7030A0"/>
                </a:solidFill>
              </a:rPr>
            </a:br>
            <a:r>
              <a:rPr lang="en-GB" sz="4000" b="1" dirty="0">
                <a:solidFill>
                  <a:srgbClr val="7030A0"/>
                </a:solidFill>
              </a:rPr>
              <a:t>for your child’s reading</a:t>
            </a:r>
            <a:br>
              <a:rPr lang="en-GB" sz="4000" b="1" dirty="0">
                <a:solidFill>
                  <a:srgbClr val="7030A0"/>
                </a:solidFill>
              </a:rPr>
            </a:br>
            <a:r>
              <a:rPr lang="en-GB" sz="4000" b="1" dirty="0">
                <a:solidFill>
                  <a:srgbClr val="7030A0"/>
                </a:solidFill>
              </a:rPr>
              <a:t>development.</a:t>
            </a:r>
            <a:br>
              <a:rPr lang="en-GB" sz="4000" b="1" dirty="0">
                <a:solidFill>
                  <a:srgbClr val="7030A0"/>
                </a:solidFill>
              </a:rPr>
            </a:br>
            <a:br>
              <a:rPr lang="en-GB" sz="4000" b="1" dirty="0">
                <a:solidFill>
                  <a:srgbClr val="7030A0"/>
                </a:solidFill>
              </a:rPr>
            </a:br>
            <a:r>
              <a:rPr lang="en-GB" sz="4000" b="1" dirty="0">
                <a:solidFill>
                  <a:srgbClr val="7030A0"/>
                </a:solidFill>
              </a:rPr>
              <a:t>It will improve decoding, </a:t>
            </a:r>
            <a:br>
              <a:rPr lang="en-GB" sz="4000" b="1" dirty="0">
                <a:solidFill>
                  <a:srgbClr val="7030A0"/>
                </a:solidFill>
              </a:rPr>
            </a:br>
            <a:r>
              <a:rPr lang="en-GB" sz="4000" b="1" dirty="0">
                <a:solidFill>
                  <a:srgbClr val="7030A0"/>
                </a:solidFill>
              </a:rPr>
              <a:t>comprehension and fluency </a:t>
            </a:r>
            <a:br>
              <a:rPr lang="en-GB" sz="4000" b="1" dirty="0">
                <a:solidFill>
                  <a:srgbClr val="7030A0"/>
                </a:solidFill>
              </a:rPr>
            </a:br>
            <a:r>
              <a:rPr lang="en-GB" sz="4000" b="1" dirty="0">
                <a:solidFill>
                  <a:srgbClr val="7030A0"/>
                </a:solidFill>
              </a:rPr>
              <a:t>skills.</a:t>
            </a:r>
            <a:br>
              <a:rPr lang="en-GB" sz="4000" b="1" dirty="0">
                <a:solidFill>
                  <a:srgbClr val="7030A0"/>
                </a:solidFill>
              </a:rPr>
            </a:br>
            <a:endParaRPr lang="en-GB" sz="4000" b="1" dirty="0">
              <a:solidFill>
                <a:srgbClr val="7030A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204023" y="2987421"/>
            <a:ext cx="5347245" cy="871204"/>
          </a:xfrm>
        </p:spPr>
        <p:txBody>
          <a:bodyPr anchor="b">
            <a:normAutofit/>
          </a:bodyPr>
          <a:lstStyle/>
          <a:p>
            <a:pPr algn="l"/>
            <a:r>
              <a:rPr lang="en-GB" sz="4800" b="1" dirty="0">
                <a:solidFill>
                  <a:srgbClr val="7030A0"/>
                </a:solidFill>
                <a:latin typeface="+mj-lt"/>
              </a:rPr>
              <a:t>Reading at home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779165" y="4850080"/>
            <a:ext cx="1950624" cy="1486216"/>
          </a:xfrm>
          <a:prstGeom prst="rect">
            <a:avLst/>
          </a:prstGeom>
        </p:spPr>
      </p:pic>
      <p:pic>
        <p:nvPicPr>
          <p:cNvPr id="5" name="Picture 4">
            <a:extLst>
              <a:ext uri="{FF2B5EF4-FFF2-40B4-BE49-F238E27FC236}">
                <a16:creationId xmlns:a16="http://schemas.microsoft.com/office/drawing/2014/main" id="{9FE5DFA0-11F6-D2EE-21E4-7A762BF5644F}"/>
              </a:ext>
            </a:extLst>
          </p:cNvPr>
          <p:cNvPicPr>
            <a:picLocks noChangeAspect="1"/>
          </p:cNvPicPr>
          <p:nvPr/>
        </p:nvPicPr>
        <p:blipFill>
          <a:blip r:embed="rId5"/>
          <a:stretch>
            <a:fillRect/>
          </a:stretch>
        </p:blipFill>
        <p:spPr>
          <a:xfrm>
            <a:off x="2803348" y="5061163"/>
            <a:ext cx="1298561" cy="1292464"/>
          </a:xfrm>
          <a:prstGeom prst="rect">
            <a:avLst/>
          </a:prstGeom>
        </p:spPr>
      </p:pic>
    </p:spTree>
    <p:extLst>
      <p:ext uri="{BB962C8B-B14F-4D97-AF65-F5344CB8AC3E}">
        <p14:creationId xmlns:p14="http://schemas.microsoft.com/office/powerpoint/2010/main" val="107500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616688" y="5318330"/>
            <a:ext cx="6028697" cy="1141691"/>
          </a:xfrm>
        </p:spPr>
        <p:txBody>
          <a:bodyPr anchor="b">
            <a:noAutofit/>
          </a:bodyPr>
          <a:lstStyle/>
          <a:p>
            <a:pPr algn="l"/>
            <a:endParaRPr lang="en-GB" sz="11500" dirty="0">
              <a:solidFill>
                <a:srgbClr val="FF0000"/>
              </a:solidFill>
              <a:latin typeface="+mj-lt"/>
              <a:hlinkClick r:id="rId3"/>
            </a:endParaRPr>
          </a:p>
          <a:p>
            <a:pPr algn="l"/>
            <a:endParaRPr lang="en-GB" sz="11500" dirty="0">
              <a:solidFill>
                <a:srgbClr val="FF0000"/>
              </a:solidFill>
              <a:latin typeface="+mj-lt"/>
              <a:hlinkClick r:id="rId3"/>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80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endParaRPr lang="en-GB" sz="4800" dirty="0">
              <a:solidFill>
                <a:srgbClr val="FF0000"/>
              </a:solidFill>
              <a:latin typeface="+mj-lt"/>
            </a:endParaRPr>
          </a:p>
          <a:p>
            <a:pPr algn="l"/>
            <a:r>
              <a:rPr lang="en-GB" sz="4800" b="1" dirty="0">
                <a:solidFill>
                  <a:srgbClr val="FF0000"/>
                </a:solidFill>
                <a:latin typeface="+mj-lt"/>
              </a:rPr>
              <a:t>Thank you for listening.</a:t>
            </a:r>
          </a:p>
          <a:p>
            <a:pPr algn="l"/>
            <a:r>
              <a:rPr lang="en-GB" sz="4800" b="1" dirty="0">
                <a:solidFill>
                  <a:srgbClr val="FF0000"/>
                </a:solidFill>
                <a:latin typeface="+mj-lt"/>
              </a:rPr>
              <a:t>We hope the workshop helps with supporting your child to learn to read at home.</a:t>
            </a:r>
          </a:p>
          <a:p>
            <a:pPr algn="l"/>
            <a:r>
              <a:rPr lang="en-GB" sz="4800" b="1" dirty="0">
                <a:solidFill>
                  <a:srgbClr val="FF0000"/>
                </a:solidFill>
                <a:latin typeface="+mj-lt"/>
              </a:rPr>
              <a:t>Remember every child’s reading journey is different.</a:t>
            </a:r>
            <a:endParaRPr lang="en-GB" sz="4800" b="1" dirty="0">
              <a:solidFill>
                <a:srgbClr val="0070C0"/>
              </a:solidFill>
              <a:latin typeface="+mj-lt"/>
            </a:endParaRPr>
          </a:p>
          <a:p>
            <a:pPr algn="l"/>
            <a:endParaRPr lang="en-GB" u="sng" dirty="0">
              <a:solidFill>
                <a:srgbClr val="0070C0"/>
              </a:solidFill>
              <a:latin typeface="+mj-lt"/>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5"/>
          <a:stretch>
            <a:fillRect/>
          </a:stretch>
        </p:blipFill>
        <p:spPr>
          <a:xfrm>
            <a:off x="340470" y="3275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570EC33-3AF3-4ACB-BFBB-1629D15F8280}"/>
              </a:ext>
            </a:extLst>
          </p:cNvPr>
          <p:cNvPicPr>
            <a:picLocks noChangeAspect="1"/>
          </p:cNvPicPr>
          <p:nvPr/>
        </p:nvPicPr>
        <p:blipFill>
          <a:blip r:embed="rId6"/>
          <a:stretch>
            <a:fillRect/>
          </a:stretch>
        </p:blipFill>
        <p:spPr>
          <a:xfrm>
            <a:off x="790414" y="1138217"/>
            <a:ext cx="2634712" cy="1848231"/>
          </a:xfrm>
          <a:prstGeom prst="rect">
            <a:avLst/>
          </a:prstGeom>
        </p:spPr>
      </p:pic>
    </p:spTree>
    <p:extLst>
      <p:ext uri="{BB962C8B-B14F-4D97-AF65-F5344CB8AC3E}">
        <p14:creationId xmlns:p14="http://schemas.microsoft.com/office/powerpoint/2010/main" val="295795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0B5E73-3D57-3B76-15C2-D3742E4E2EF9}"/>
              </a:ext>
            </a:extLst>
          </p:cNvPr>
          <p:cNvSpPr>
            <a:spLocks noGrp="1"/>
          </p:cNvSpPr>
          <p:nvPr>
            <p:ph idx="1"/>
          </p:nvPr>
        </p:nvSpPr>
        <p:spPr/>
        <p:txBody>
          <a:bodyPr/>
          <a:lstStyle/>
          <a:p>
            <a:endParaRPr lang="en-GB" dirty="0"/>
          </a:p>
        </p:txBody>
      </p:sp>
      <p:sp>
        <p:nvSpPr>
          <p:cNvPr id="7" name="Title 6">
            <a:extLst>
              <a:ext uri="{FF2B5EF4-FFF2-40B4-BE49-F238E27FC236}">
                <a16:creationId xmlns:a16="http://schemas.microsoft.com/office/drawing/2014/main" id="{344ACD35-FD5F-8009-6FA8-2CE0AFE1D61C}"/>
              </a:ext>
            </a:extLst>
          </p:cNvPr>
          <p:cNvSpPr>
            <a:spLocks noGrp="1"/>
          </p:cNvSpPr>
          <p:nvPr>
            <p:ph type="title"/>
          </p:nvPr>
        </p:nvSpPr>
        <p:spPr/>
        <p:txBody>
          <a:bodyPr/>
          <a:lstStyle/>
          <a:p>
            <a:endParaRPr lang="en-GB"/>
          </a:p>
        </p:txBody>
      </p:sp>
      <p:pic>
        <p:nvPicPr>
          <p:cNvPr id="9" name="Picture 8">
            <a:extLst>
              <a:ext uri="{FF2B5EF4-FFF2-40B4-BE49-F238E27FC236}">
                <a16:creationId xmlns:a16="http://schemas.microsoft.com/office/drawing/2014/main" id="{A461A7A3-E2DC-7F94-B795-6D0CDDBF60DE}"/>
              </a:ext>
            </a:extLst>
          </p:cNvPr>
          <p:cNvPicPr>
            <a:picLocks noChangeAspect="1"/>
          </p:cNvPicPr>
          <p:nvPr/>
        </p:nvPicPr>
        <p:blipFill>
          <a:blip r:embed="rId3"/>
          <a:stretch>
            <a:fillRect/>
          </a:stretch>
        </p:blipFill>
        <p:spPr>
          <a:xfrm>
            <a:off x="397041" y="274638"/>
            <a:ext cx="11393905" cy="6220767"/>
          </a:xfrm>
          <a:prstGeom prst="rect">
            <a:avLst/>
          </a:prstGeom>
        </p:spPr>
      </p:pic>
    </p:spTree>
    <p:extLst>
      <p:ext uri="{BB962C8B-B14F-4D97-AF65-F5344CB8AC3E}">
        <p14:creationId xmlns:p14="http://schemas.microsoft.com/office/powerpoint/2010/main" val="123127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674455" y="1228386"/>
            <a:ext cx="7327478" cy="1297115"/>
          </a:xfrm>
        </p:spPr>
        <p:txBody>
          <a:bodyPr anchor="t">
            <a:normAutofit/>
          </a:bodyPr>
          <a:lstStyle/>
          <a:p>
            <a:pPr algn="l"/>
            <a:br>
              <a:rPr lang="en-GB" sz="4000">
                <a:solidFill>
                  <a:srgbClr val="FF0000"/>
                </a:solidFill>
              </a:rPr>
            </a:br>
            <a:endParaRPr lang="en-GB" sz="4000">
              <a:solidFill>
                <a:srgbClr val="FF0000"/>
              </a:solidFill>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391270" y="492629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BDA3BB7-F4F8-4DAF-B4AC-E99D351210E0}"/>
              </a:ext>
            </a:extLst>
          </p:cNvPr>
          <p:cNvPicPr>
            <a:picLocks noChangeAspect="1"/>
          </p:cNvPicPr>
          <p:nvPr/>
        </p:nvPicPr>
        <p:blipFill>
          <a:blip r:embed="rId4"/>
          <a:stretch>
            <a:fillRect/>
          </a:stretch>
        </p:blipFill>
        <p:spPr>
          <a:xfrm>
            <a:off x="256933" y="1109809"/>
            <a:ext cx="5199915" cy="3385991"/>
          </a:xfrm>
          <a:prstGeom prst="rect">
            <a:avLst/>
          </a:prstGeom>
        </p:spPr>
      </p:pic>
      <p:sp>
        <p:nvSpPr>
          <p:cNvPr id="14" name="Title 1">
            <a:extLst>
              <a:ext uri="{FF2B5EF4-FFF2-40B4-BE49-F238E27FC236}">
                <a16:creationId xmlns:a16="http://schemas.microsoft.com/office/drawing/2014/main" id="{FF9AED78-AB15-4C10-94CB-471FE1AB1B0F}"/>
              </a:ext>
            </a:extLst>
          </p:cNvPr>
          <p:cNvSpPr txBox="1">
            <a:spLocks/>
          </p:cNvSpPr>
          <p:nvPr/>
        </p:nvSpPr>
        <p:spPr>
          <a:xfrm>
            <a:off x="6024444" y="1266801"/>
            <a:ext cx="5977489" cy="1297115"/>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800" b="1" dirty="0">
                <a:solidFill>
                  <a:schemeClr val="accent5">
                    <a:lumMod val="75000"/>
                  </a:schemeClr>
                </a:solidFill>
              </a:rPr>
              <a:t>Phonics began in your child’s </a:t>
            </a:r>
          </a:p>
          <a:p>
            <a:pPr algn="l"/>
            <a:r>
              <a:rPr lang="en-GB" sz="12800" b="1" dirty="0">
                <a:solidFill>
                  <a:schemeClr val="accent5">
                    <a:lumMod val="75000"/>
                  </a:schemeClr>
                </a:solidFill>
              </a:rPr>
              <a:t>first week at school. </a:t>
            </a:r>
            <a:endParaRPr lang="en-GB" sz="12800" b="1" dirty="0">
              <a:solidFill>
                <a:srgbClr val="00B050"/>
              </a:solidFill>
            </a:endParaRPr>
          </a:p>
          <a:p>
            <a:pPr algn="l"/>
            <a:endParaRPr lang="en-GB" sz="12800" b="1" dirty="0">
              <a:solidFill>
                <a:srgbClr val="FF66CC"/>
              </a:solidFill>
            </a:endParaRPr>
          </a:p>
          <a:p>
            <a:pPr algn="l"/>
            <a:r>
              <a:rPr lang="en-GB" sz="12800" b="1" dirty="0">
                <a:solidFill>
                  <a:srgbClr val="FF66CC"/>
                </a:solidFill>
              </a:rPr>
              <a:t>It is broken down into phases.</a:t>
            </a:r>
          </a:p>
          <a:p>
            <a:pPr algn="l"/>
            <a:r>
              <a:rPr lang="en-GB" sz="12800" b="1" dirty="0">
                <a:solidFill>
                  <a:srgbClr val="FF66CC"/>
                </a:solidFill>
              </a:rPr>
              <a:t>Only when the child is confident with the phonemes or alternative spellings in the phase, will he/she be moved to the next phase.</a:t>
            </a:r>
          </a:p>
          <a:p>
            <a:pPr algn="l"/>
            <a:endParaRPr lang="en-GB" sz="12800" b="1" dirty="0">
              <a:solidFill>
                <a:srgbClr val="FF66CC"/>
              </a:solidFill>
            </a:endParaRPr>
          </a:p>
          <a:p>
            <a:pPr algn="l"/>
            <a:r>
              <a:rPr lang="en-GB" sz="12800" b="1" dirty="0">
                <a:solidFill>
                  <a:srgbClr val="00B050"/>
                </a:solidFill>
              </a:rPr>
              <a:t>The children are assessed regularly</a:t>
            </a:r>
          </a:p>
          <a:p>
            <a:pPr algn="l"/>
            <a:r>
              <a:rPr lang="en-GB" sz="12800" b="1" dirty="0">
                <a:solidFill>
                  <a:srgbClr val="00B050"/>
                </a:solidFill>
              </a:rPr>
              <a:t>to identify any gaps in their early</a:t>
            </a:r>
          </a:p>
          <a:p>
            <a:pPr algn="l"/>
            <a:r>
              <a:rPr lang="en-GB" sz="12800" b="1" dirty="0">
                <a:solidFill>
                  <a:srgbClr val="00B050"/>
                </a:solidFill>
              </a:rPr>
              <a:t>reading skills.</a:t>
            </a:r>
          </a:p>
          <a:p>
            <a:pPr algn="l"/>
            <a:endParaRPr lang="en-GB" sz="12800" b="1" dirty="0">
              <a:solidFill>
                <a:srgbClr val="FF66CC"/>
              </a:solidFill>
            </a:endParaRPr>
          </a:p>
          <a:p>
            <a:pPr algn="l"/>
            <a:br>
              <a:rPr lang="en-GB" sz="12800" b="1" dirty="0">
                <a:solidFill>
                  <a:srgbClr val="FF66CC"/>
                </a:solidFill>
              </a:rPr>
            </a:br>
            <a:br>
              <a:rPr lang="en-GB" sz="4000" dirty="0">
                <a:solidFill>
                  <a:srgbClr val="FF0000"/>
                </a:solidFill>
                <a:latin typeface="Comic Sans MS" panose="030F0702030302020204" pitchFamily="66" charset="0"/>
              </a:rPr>
            </a:br>
            <a:endParaRPr lang="en-GB" sz="4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5666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674455" y="1228386"/>
            <a:ext cx="7327478" cy="1297115"/>
          </a:xfrm>
        </p:spPr>
        <p:txBody>
          <a:bodyPr anchor="t">
            <a:normAutofit/>
          </a:bodyPr>
          <a:lstStyle/>
          <a:p>
            <a:pPr algn="l"/>
            <a:br>
              <a:rPr lang="en-GB" sz="4000" dirty="0">
                <a:solidFill>
                  <a:srgbClr val="FF0000"/>
                </a:solidFill>
              </a:rPr>
            </a:br>
            <a:endParaRPr lang="en-GB" sz="4000" dirty="0">
              <a:solidFill>
                <a:srgbClr val="FF000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856470" y="5368134"/>
            <a:ext cx="10078608" cy="1221819"/>
          </a:xfrm>
        </p:spPr>
        <p:txBody>
          <a:bodyPr anchor="b">
            <a:normAutofit/>
          </a:bodyPr>
          <a:lstStyle/>
          <a:p>
            <a:pPr algn="l"/>
            <a:r>
              <a:rPr lang="en-GB" sz="4000" b="1" dirty="0">
                <a:solidFill>
                  <a:srgbClr val="FF0000"/>
                </a:solidFill>
                <a:latin typeface="+mj-lt"/>
              </a:rPr>
              <a:t>In Reception children learn the phonemes in phase 2 and are recapped in Year One.</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443040" y="4060891"/>
            <a:ext cx="3199979"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BDA3BB7-F4F8-4DAF-B4AC-E99D351210E0}"/>
              </a:ext>
            </a:extLst>
          </p:cNvPr>
          <p:cNvPicPr>
            <a:picLocks noChangeAspect="1"/>
          </p:cNvPicPr>
          <p:nvPr/>
        </p:nvPicPr>
        <p:blipFill>
          <a:blip r:embed="rId4"/>
          <a:stretch>
            <a:fillRect/>
          </a:stretch>
        </p:blipFill>
        <p:spPr>
          <a:xfrm>
            <a:off x="502353" y="1033609"/>
            <a:ext cx="2708234" cy="1763501"/>
          </a:xfrm>
          <a:prstGeom prst="rect">
            <a:avLst/>
          </a:prstGeom>
        </p:spPr>
      </p:pic>
      <p:sp>
        <p:nvSpPr>
          <p:cNvPr id="14" name="Title 1">
            <a:extLst>
              <a:ext uri="{FF2B5EF4-FFF2-40B4-BE49-F238E27FC236}">
                <a16:creationId xmlns:a16="http://schemas.microsoft.com/office/drawing/2014/main" id="{FF9AED78-AB15-4C10-94CB-471FE1AB1B0F}"/>
              </a:ext>
            </a:extLst>
          </p:cNvPr>
          <p:cNvSpPr txBox="1">
            <a:spLocks/>
          </p:cNvSpPr>
          <p:nvPr/>
        </p:nvSpPr>
        <p:spPr>
          <a:xfrm>
            <a:off x="6024444" y="1266801"/>
            <a:ext cx="7327478" cy="1297115"/>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2800" b="1" dirty="0">
              <a:solidFill>
                <a:schemeClr val="accent5">
                  <a:lumMod val="75000"/>
                </a:schemeClr>
              </a:solidFill>
            </a:endParaRPr>
          </a:p>
          <a:p>
            <a:pPr algn="l"/>
            <a:endParaRPr lang="en-GB" sz="12800" b="1" dirty="0">
              <a:solidFill>
                <a:srgbClr val="FF66CC"/>
              </a:solidFill>
            </a:endParaRPr>
          </a:p>
          <a:p>
            <a:pPr algn="l"/>
            <a:br>
              <a:rPr lang="en-GB" sz="12800" b="1" dirty="0">
                <a:solidFill>
                  <a:srgbClr val="FF66CC"/>
                </a:solidFill>
              </a:rPr>
            </a:br>
            <a:br>
              <a:rPr lang="en-GB" sz="4000" dirty="0">
                <a:solidFill>
                  <a:srgbClr val="FF0000"/>
                </a:solidFill>
                <a:latin typeface="Comic Sans MS" panose="030F0702030302020204" pitchFamily="66" charset="0"/>
              </a:rPr>
            </a:br>
            <a:endParaRPr lang="en-GB" sz="4000" dirty="0">
              <a:solidFill>
                <a:srgbClr val="FF0000"/>
              </a:solidFill>
              <a:latin typeface="Comic Sans MS" panose="030F0702030302020204" pitchFamily="66" charset="0"/>
            </a:endParaRPr>
          </a:p>
        </p:txBody>
      </p:sp>
      <p:pic>
        <p:nvPicPr>
          <p:cNvPr id="8" name="Picture 7">
            <a:extLst>
              <a:ext uri="{FF2B5EF4-FFF2-40B4-BE49-F238E27FC236}">
                <a16:creationId xmlns:a16="http://schemas.microsoft.com/office/drawing/2014/main" id="{B6EBFD40-1F40-5B63-BF72-5CD144437910}"/>
              </a:ext>
            </a:extLst>
          </p:cNvPr>
          <p:cNvPicPr>
            <a:picLocks noChangeAspect="1"/>
          </p:cNvPicPr>
          <p:nvPr/>
        </p:nvPicPr>
        <p:blipFill>
          <a:blip r:embed="rId5"/>
          <a:stretch>
            <a:fillRect/>
          </a:stretch>
        </p:blipFill>
        <p:spPr>
          <a:xfrm>
            <a:off x="3943603" y="120438"/>
            <a:ext cx="7991475" cy="4810125"/>
          </a:xfrm>
          <a:prstGeom prst="rect">
            <a:avLst/>
          </a:prstGeom>
        </p:spPr>
      </p:pic>
    </p:spTree>
    <p:extLst>
      <p:ext uri="{BB962C8B-B14F-4D97-AF65-F5344CB8AC3E}">
        <p14:creationId xmlns:p14="http://schemas.microsoft.com/office/powerpoint/2010/main" val="204067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674455" y="1228386"/>
            <a:ext cx="7327478" cy="1297115"/>
          </a:xfrm>
        </p:spPr>
        <p:txBody>
          <a:bodyPr anchor="t">
            <a:normAutofit/>
          </a:bodyPr>
          <a:lstStyle/>
          <a:p>
            <a:pPr algn="l"/>
            <a:br>
              <a:rPr lang="en-GB" sz="4000" dirty="0">
                <a:solidFill>
                  <a:srgbClr val="FF0000"/>
                </a:solidFill>
              </a:rPr>
            </a:br>
            <a:endParaRPr lang="en-GB" sz="4000" dirty="0">
              <a:solidFill>
                <a:srgbClr val="FF000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395673" y="4825983"/>
            <a:ext cx="12096911" cy="2007419"/>
          </a:xfrm>
        </p:spPr>
        <p:txBody>
          <a:bodyPr anchor="b">
            <a:normAutofit/>
          </a:bodyPr>
          <a:lstStyle/>
          <a:p>
            <a:pPr algn="l"/>
            <a:r>
              <a:rPr lang="en-GB" sz="4800" b="1" dirty="0">
                <a:solidFill>
                  <a:srgbClr val="FF0000"/>
                </a:solidFill>
                <a:latin typeface="+mj-lt"/>
              </a:rPr>
              <a:t>In Reception children learn the phonemes in phase 3 and are recapped in Year 1.</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443041" y="4060891"/>
            <a:ext cx="279709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BDA3BB7-F4F8-4DAF-B4AC-E99D351210E0}"/>
              </a:ext>
            </a:extLst>
          </p:cNvPr>
          <p:cNvPicPr>
            <a:picLocks noChangeAspect="1"/>
          </p:cNvPicPr>
          <p:nvPr/>
        </p:nvPicPr>
        <p:blipFill>
          <a:blip r:embed="rId4"/>
          <a:stretch>
            <a:fillRect/>
          </a:stretch>
        </p:blipFill>
        <p:spPr>
          <a:xfrm>
            <a:off x="502353" y="1033609"/>
            <a:ext cx="2708234" cy="1763501"/>
          </a:xfrm>
          <a:prstGeom prst="rect">
            <a:avLst/>
          </a:prstGeom>
        </p:spPr>
      </p:pic>
      <p:sp>
        <p:nvSpPr>
          <p:cNvPr id="14" name="Title 1">
            <a:extLst>
              <a:ext uri="{FF2B5EF4-FFF2-40B4-BE49-F238E27FC236}">
                <a16:creationId xmlns:a16="http://schemas.microsoft.com/office/drawing/2014/main" id="{FF9AED78-AB15-4C10-94CB-471FE1AB1B0F}"/>
              </a:ext>
            </a:extLst>
          </p:cNvPr>
          <p:cNvSpPr txBox="1">
            <a:spLocks/>
          </p:cNvSpPr>
          <p:nvPr/>
        </p:nvSpPr>
        <p:spPr>
          <a:xfrm>
            <a:off x="6024444" y="1266801"/>
            <a:ext cx="7327478" cy="1297115"/>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2800" b="1" dirty="0">
              <a:solidFill>
                <a:schemeClr val="accent5">
                  <a:lumMod val="75000"/>
                </a:schemeClr>
              </a:solidFill>
            </a:endParaRPr>
          </a:p>
          <a:p>
            <a:pPr algn="l"/>
            <a:endParaRPr lang="en-GB" sz="12800" b="1" dirty="0">
              <a:solidFill>
                <a:srgbClr val="FF66CC"/>
              </a:solidFill>
            </a:endParaRPr>
          </a:p>
          <a:p>
            <a:pPr algn="l"/>
            <a:br>
              <a:rPr lang="en-GB" sz="12800" b="1" dirty="0">
                <a:solidFill>
                  <a:srgbClr val="FF66CC"/>
                </a:solidFill>
              </a:rPr>
            </a:br>
            <a:br>
              <a:rPr lang="en-GB" sz="4000" dirty="0">
                <a:solidFill>
                  <a:srgbClr val="FF0000"/>
                </a:solidFill>
                <a:latin typeface="Comic Sans MS" panose="030F0702030302020204" pitchFamily="66" charset="0"/>
              </a:rPr>
            </a:br>
            <a:endParaRPr lang="en-GB" sz="4000" dirty="0">
              <a:solidFill>
                <a:srgbClr val="FF0000"/>
              </a:solidFill>
              <a:latin typeface="Comic Sans MS" panose="030F0702030302020204" pitchFamily="66" charset="0"/>
            </a:endParaRPr>
          </a:p>
        </p:txBody>
      </p:sp>
      <p:pic>
        <p:nvPicPr>
          <p:cNvPr id="7" name="Picture 6">
            <a:extLst>
              <a:ext uri="{FF2B5EF4-FFF2-40B4-BE49-F238E27FC236}">
                <a16:creationId xmlns:a16="http://schemas.microsoft.com/office/drawing/2014/main" id="{331C6A4F-0AC9-691F-C72C-FB414BA1E8DB}"/>
              </a:ext>
            </a:extLst>
          </p:cNvPr>
          <p:cNvPicPr>
            <a:picLocks noChangeAspect="1"/>
          </p:cNvPicPr>
          <p:nvPr/>
        </p:nvPicPr>
        <p:blipFill>
          <a:blip r:embed="rId5"/>
          <a:stretch>
            <a:fillRect/>
          </a:stretch>
        </p:blipFill>
        <p:spPr>
          <a:xfrm>
            <a:off x="3540714" y="695889"/>
            <a:ext cx="8509452" cy="4586821"/>
          </a:xfrm>
          <a:prstGeom prst="rect">
            <a:avLst/>
          </a:prstGeom>
        </p:spPr>
      </p:pic>
    </p:spTree>
    <p:extLst>
      <p:ext uri="{BB962C8B-B14F-4D97-AF65-F5344CB8AC3E}">
        <p14:creationId xmlns:p14="http://schemas.microsoft.com/office/powerpoint/2010/main" val="294878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674455" y="1228386"/>
            <a:ext cx="7327478" cy="1297115"/>
          </a:xfrm>
        </p:spPr>
        <p:txBody>
          <a:bodyPr anchor="t">
            <a:normAutofit/>
          </a:bodyPr>
          <a:lstStyle/>
          <a:p>
            <a:pPr algn="l"/>
            <a:br>
              <a:rPr lang="en-GB" sz="4000" dirty="0">
                <a:solidFill>
                  <a:srgbClr val="FF0000"/>
                </a:solidFill>
              </a:rPr>
            </a:br>
            <a:endParaRPr lang="en-GB" sz="4000" dirty="0">
              <a:solidFill>
                <a:srgbClr val="FF000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395673" y="4825983"/>
            <a:ext cx="12096911" cy="2007419"/>
          </a:xfrm>
        </p:spPr>
        <p:txBody>
          <a:bodyPr anchor="b">
            <a:normAutofit/>
          </a:bodyPr>
          <a:lstStyle/>
          <a:p>
            <a:pPr algn="l"/>
            <a:r>
              <a:rPr lang="en-GB" sz="4800" b="1" dirty="0">
                <a:solidFill>
                  <a:srgbClr val="FF0000"/>
                </a:solidFill>
                <a:latin typeface="+mj-lt"/>
              </a:rPr>
              <a:t>In Year One children learn the phonemes in phase 5.</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443041" y="4060891"/>
            <a:ext cx="279709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BDA3BB7-F4F8-4DAF-B4AC-E99D351210E0}"/>
              </a:ext>
            </a:extLst>
          </p:cNvPr>
          <p:cNvPicPr>
            <a:picLocks noChangeAspect="1"/>
          </p:cNvPicPr>
          <p:nvPr/>
        </p:nvPicPr>
        <p:blipFill>
          <a:blip r:embed="rId4"/>
          <a:stretch>
            <a:fillRect/>
          </a:stretch>
        </p:blipFill>
        <p:spPr>
          <a:xfrm>
            <a:off x="502353" y="1033609"/>
            <a:ext cx="2708234" cy="1763501"/>
          </a:xfrm>
          <a:prstGeom prst="rect">
            <a:avLst/>
          </a:prstGeom>
        </p:spPr>
      </p:pic>
      <p:sp>
        <p:nvSpPr>
          <p:cNvPr id="14" name="Title 1">
            <a:extLst>
              <a:ext uri="{FF2B5EF4-FFF2-40B4-BE49-F238E27FC236}">
                <a16:creationId xmlns:a16="http://schemas.microsoft.com/office/drawing/2014/main" id="{FF9AED78-AB15-4C10-94CB-471FE1AB1B0F}"/>
              </a:ext>
            </a:extLst>
          </p:cNvPr>
          <p:cNvSpPr txBox="1">
            <a:spLocks/>
          </p:cNvSpPr>
          <p:nvPr/>
        </p:nvSpPr>
        <p:spPr>
          <a:xfrm>
            <a:off x="6024444" y="1266801"/>
            <a:ext cx="7327478" cy="1297115"/>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2800" b="1" dirty="0">
              <a:solidFill>
                <a:schemeClr val="accent5">
                  <a:lumMod val="75000"/>
                </a:schemeClr>
              </a:solidFill>
            </a:endParaRPr>
          </a:p>
          <a:p>
            <a:pPr algn="l"/>
            <a:endParaRPr lang="en-GB" sz="12800" b="1" dirty="0">
              <a:solidFill>
                <a:srgbClr val="FF66CC"/>
              </a:solidFill>
            </a:endParaRPr>
          </a:p>
          <a:p>
            <a:pPr algn="l"/>
            <a:br>
              <a:rPr lang="en-GB" sz="12800" b="1" dirty="0">
                <a:solidFill>
                  <a:srgbClr val="FF66CC"/>
                </a:solidFill>
              </a:rPr>
            </a:br>
            <a:br>
              <a:rPr lang="en-GB" sz="4000" dirty="0">
                <a:solidFill>
                  <a:srgbClr val="FF0000"/>
                </a:solidFill>
                <a:latin typeface="Comic Sans MS" panose="030F0702030302020204" pitchFamily="66" charset="0"/>
              </a:rPr>
            </a:br>
            <a:endParaRPr lang="en-GB" sz="4000" dirty="0">
              <a:solidFill>
                <a:srgbClr val="FF0000"/>
              </a:solidFill>
              <a:latin typeface="Comic Sans MS" panose="030F0702030302020204" pitchFamily="66" charset="0"/>
            </a:endParaRPr>
          </a:p>
        </p:txBody>
      </p:sp>
      <p:pic>
        <p:nvPicPr>
          <p:cNvPr id="8" name="Picture 7">
            <a:extLst>
              <a:ext uri="{FF2B5EF4-FFF2-40B4-BE49-F238E27FC236}">
                <a16:creationId xmlns:a16="http://schemas.microsoft.com/office/drawing/2014/main" id="{F575AAC4-D497-C709-1132-12CF7A3476C2}"/>
              </a:ext>
            </a:extLst>
          </p:cNvPr>
          <p:cNvPicPr>
            <a:picLocks noChangeAspect="1"/>
          </p:cNvPicPr>
          <p:nvPr/>
        </p:nvPicPr>
        <p:blipFill>
          <a:blip r:embed="rId5"/>
          <a:stretch>
            <a:fillRect/>
          </a:stretch>
        </p:blipFill>
        <p:spPr>
          <a:xfrm>
            <a:off x="3319013" y="374527"/>
            <a:ext cx="8195175" cy="4426858"/>
          </a:xfrm>
          <a:prstGeom prst="rect">
            <a:avLst/>
          </a:prstGeom>
        </p:spPr>
      </p:pic>
    </p:spTree>
    <p:extLst>
      <p:ext uri="{BB962C8B-B14F-4D97-AF65-F5344CB8AC3E}">
        <p14:creationId xmlns:p14="http://schemas.microsoft.com/office/powerpoint/2010/main" val="86738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722552" y="195418"/>
            <a:ext cx="7327478" cy="4063157"/>
          </a:xfrm>
        </p:spPr>
        <p:txBody>
          <a:bodyPr anchor="t">
            <a:normAutofit fontScale="90000"/>
          </a:bodyPr>
          <a:lstStyle/>
          <a:p>
            <a:pPr algn="l"/>
            <a:r>
              <a:rPr lang="en-GB" sz="4000" b="1" dirty="0">
                <a:solidFill>
                  <a:srgbClr val="00B050"/>
                </a:solidFill>
              </a:rPr>
              <a:t>If you would like to practise the </a:t>
            </a:r>
            <a:br>
              <a:rPr lang="en-GB" sz="4000" b="1" dirty="0">
                <a:solidFill>
                  <a:srgbClr val="00B050"/>
                </a:solidFill>
              </a:rPr>
            </a:br>
            <a:r>
              <a:rPr lang="en-GB" sz="4000" b="1" dirty="0">
                <a:solidFill>
                  <a:srgbClr val="00B050"/>
                </a:solidFill>
              </a:rPr>
              <a:t>phonemes your child learns, they can be found on the Farnborough</a:t>
            </a:r>
            <a:br>
              <a:rPr lang="en-GB" sz="4000" b="1" dirty="0">
                <a:solidFill>
                  <a:srgbClr val="00B050"/>
                </a:solidFill>
              </a:rPr>
            </a:br>
            <a:r>
              <a:rPr lang="en-GB" sz="4000" b="1" dirty="0">
                <a:solidFill>
                  <a:srgbClr val="00B050"/>
                </a:solidFill>
              </a:rPr>
              <a:t>school website. </a:t>
            </a:r>
            <a:br>
              <a:rPr lang="en-GB" sz="4000" b="1" dirty="0">
                <a:solidFill>
                  <a:srgbClr val="00B050"/>
                </a:solidFill>
              </a:rPr>
            </a:br>
            <a:br>
              <a:rPr lang="en-GB" sz="4000" b="1" dirty="0">
                <a:solidFill>
                  <a:srgbClr val="00B050"/>
                </a:solidFill>
              </a:rPr>
            </a:br>
            <a:r>
              <a:rPr lang="en-GB" sz="1100" dirty="0">
                <a:hlinkClick r:id="rId3"/>
              </a:rPr>
              <a:t>Alphabet (pearsonschoolsandfecolleges.co.uk)</a:t>
            </a:r>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4"/>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5"/>
          <a:stretch>
            <a:fillRect/>
          </a:stretch>
        </p:blipFill>
        <p:spPr>
          <a:xfrm>
            <a:off x="285559" y="4999518"/>
            <a:ext cx="1600391" cy="1678459"/>
          </a:xfrm>
          <a:prstGeom prst="rect">
            <a:avLst/>
          </a:prstGeom>
        </p:spPr>
      </p:pic>
      <p:pic>
        <p:nvPicPr>
          <p:cNvPr id="5" name="Picture 4">
            <a:extLst>
              <a:ext uri="{FF2B5EF4-FFF2-40B4-BE49-F238E27FC236}">
                <a16:creationId xmlns:a16="http://schemas.microsoft.com/office/drawing/2014/main" id="{01FEF227-31DC-73DA-7E62-87B4F0916CA7}"/>
              </a:ext>
            </a:extLst>
          </p:cNvPr>
          <p:cNvPicPr>
            <a:picLocks noChangeAspect="1"/>
          </p:cNvPicPr>
          <p:nvPr/>
        </p:nvPicPr>
        <p:blipFill>
          <a:blip r:embed="rId6"/>
          <a:stretch>
            <a:fillRect/>
          </a:stretch>
        </p:blipFill>
        <p:spPr>
          <a:xfrm>
            <a:off x="2429024" y="5403922"/>
            <a:ext cx="1298561" cy="1292464"/>
          </a:xfrm>
          <a:prstGeom prst="rect">
            <a:avLst/>
          </a:prstGeom>
        </p:spPr>
      </p:pic>
      <p:pic>
        <p:nvPicPr>
          <p:cNvPr id="8" name="Picture 7">
            <a:extLst>
              <a:ext uri="{FF2B5EF4-FFF2-40B4-BE49-F238E27FC236}">
                <a16:creationId xmlns:a16="http://schemas.microsoft.com/office/drawing/2014/main" id="{23D5ABB2-1CE3-8E35-C7D2-7F9073E635AA}"/>
              </a:ext>
            </a:extLst>
          </p:cNvPr>
          <p:cNvPicPr>
            <a:picLocks noChangeAspect="1"/>
          </p:cNvPicPr>
          <p:nvPr/>
        </p:nvPicPr>
        <p:blipFill>
          <a:blip r:embed="rId7"/>
          <a:stretch>
            <a:fillRect/>
          </a:stretch>
        </p:blipFill>
        <p:spPr>
          <a:xfrm>
            <a:off x="4809850" y="4495908"/>
            <a:ext cx="7286625" cy="2038350"/>
          </a:xfrm>
          <a:prstGeom prst="rect">
            <a:avLst/>
          </a:prstGeom>
        </p:spPr>
      </p:pic>
    </p:spTree>
    <p:extLst>
      <p:ext uri="{BB962C8B-B14F-4D97-AF65-F5344CB8AC3E}">
        <p14:creationId xmlns:p14="http://schemas.microsoft.com/office/powerpoint/2010/main" val="180294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4925843" y="2324689"/>
            <a:ext cx="7327478" cy="4063157"/>
          </a:xfrm>
        </p:spPr>
        <p:txBody>
          <a:bodyPr anchor="t">
            <a:normAutofit/>
          </a:bodyPr>
          <a:lstStyle/>
          <a:p>
            <a:pPr algn="l"/>
            <a:r>
              <a:rPr lang="en-GB" sz="4000" b="1" dirty="0">
                <a:solidFill>
                  <a:srgbClr val="00B050"/>
                </a:solidFill>
              </a:rPr>
              <a:t>            How do we pronounce </a:t>
            </a:r>
            <a:br>
              <a:rPr lang="en-GB" sz="4000" b="1" dirty="0">
                <a:solidFill>
                  <a:srgbClr val="00B050"/>
                </a:solidFill>
              </a:rPr>
            </a:br>
            <a:r>
              <a:rPr lang="en-GB" sz="4000" b="1" dirty="0">
                <a:solidFill>
                  <a:srgbClr val="00B050"/>
                </a:solidFill>
              </a:rPr>
              <a:t>            the phonemes?</a:t>
            </a:r>
            <a:br>
              <a:rPr lang="en-GB" sz="4000" b="1" dirty="0">
                <a:solidFill>
                  <a:srgbClr val="00B050"/>
                </a:solidFill>
              </a:rPr>
            </a:br>
            <a:br>
              <a:rPr lang="en-GB" sz="4000" b="1" dirty="0">
                <a:solidFill>
                  <a:srgbClr val="00B050"/>
                </a:solidFill>
              </a:rPr>
            </a:br>
            <a:r>
              <a:rPr lang="en-GB" sz="4000" b="1" dirty="0">
                <a:solidFill>
                  <a:srgbClr val="00B050"/>
                </a:solidFill>
              </a:rPr>
              <a:t>            </a:t>
            </a:r>
            <a:br>
              <a:rPr lang="en-GB" sz="4000" b="1" dirty="0">
                <a:solidFill>
                  <a:srgbClr val="0070C0"/>
                </a:solidFill>
              </a:rPr>
            </a:br>
            <a:r>
              <a:rPr lang="en-GB" sz="4000" b="1" dirty="0">
                <a:solidFill>
                  <a:srgbClr val="0070C0"/>
                </a:solidFill>
                <a:hlinkClick r:id="rId3"/>
              </a:rPr>
              <a:t>https://www.youtube.com/watch?v=BqhXUW_v-1s</a:t>
            </a: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fontScale="92500" lnSpcReduction="20000"/>
          </a:bodyPr>
          <a:lstStyle/>
          <a:p>
            <a:pPr algn="l"/>
            <a:r>
              <a:rPr lang="en-GB" sz="4800" b="1" dirty="0">
                <a:solidFill>
                  <a:srgbClr val="0070C0"/>
                </a:solidFill>
                <a:latin typeface="+mj-lt"/>
              </a:rPr>
              <a:t>How is phonics </a:t>
            </a:r>
          </a:p>
          <a:p>
            <a:pPr algn="l"/>
            <a:r>
              <a:rPr lang="en-GB" sz="4800" b="1" dirty="0">
                <a:solidFill>
                  <a:srgbClr val="0070C0"/>
                </a:solidFill>
                <a:latin typeface="+mj-lt"/>
              </a:rPr>
              <a:t>taught at</a:t>
            </a:r>
          </a:p>
          <a:p>
            <a:pPr algn="l"/>
            <a:r>
              <a:rPr lang="en-GB" sz="4800" b="1" dirty="0">
                <a:solidFill>
                  <a:srgbClr val="0070C0"/>
                </a:solidFill>
                <a:latin typeface="+mj-lt"/>
              </a:rPr>
              <a:t>Farnborough Primary   School ?</a:t>
            </a: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4"/>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5"/>
          <a:stretch>
            <a:fillRect/>
          </a:stretch>
        </p:blipFill>
        <p:spPr>
          <a:xfrm>
            <a:off x="10033463" y="175131"/>
            <a:ext cx="1950624" cy="2045776"/>
          </a:xfrm>
          <a:prstGeom prst="rect">
            <a:avLst/>
          </a:prstGeom>
        </p:spPr>
      </p:pic>
      <p:pic>
        <p:nvPicPr>
          <p:cNvPr id="5" name="Picture 4">
            <a:extLst>
              <a:ext uri="{FF2B5EF4-FFF2-40B4-BE49-F238E27FC236}">
                <a16:creationId xmlns:a16="http://schemas.microsoft.com/office/drawing/2014/main" id="{01FEF227-31DC-73DA-7E62-87B4F0916CA7}"/>
              </a:ext>
            </a:extLst>
          </p:cNvPr>
          <p:cNvPicPr>
            <a:picLocks noChangeAspect="1"/>
          </p:cNvPicPr>
          <p:nvPr/>
        </p:nvPicPr>
        <p:blipFill>
          <a:blip r:embed="rId6"/>
          <a:stretch>
            <a:fillRect/>
          </a:stretch>
        </p:blipFill>
        <p:spPr>
          <a:xfrm>
            <a:off x="2429024" y="5403922"/>
            <a:ext cx="1298561" cy="1292464"/>
          </a:xfrm>
          <a:prstGeom prst="rect">
            <a:avLst/>
          </a:prstGeom>
        </p:spPr>
      </p:pic>
      <p:pic>
        <p:nvPicPr>
          <p:cNvPr id="8" name="Picture 7">
            <a:extLst>
              <a:ext uri="{FF2B5EF4-FFF2-40B4-BE49-F238E27FC236}">
                <a16:creationId xmlns:a16="http://schemas.microsoft.com/office/drawing/2014/main" id="{FBE01A02-1AEC-C33D-F563-D16EB4195A2E}"/>
              </a:ext>
            </a:extLst>
          </p:cNvPr>
          <p:cNvPicPr>
            <a:picLocks noChangeAspect="1"/>
          </p:cNvPicPr>
          <p:nvPr/>
        </p:nvPicPr>
        <p:blipFill>
          <a:blip r:embed="rId7"/>
          <a:stretch>
            <a:fillRect/>
          </a:stretch>
        </p:blipFill>
        <p:spPr>
          <a:xfrm>
            <a:off x="6689700" y="162308"/>
            <a:ext cx="1899882" cy="1651511"/>
          </a:xfrm>
          <a:prstGeom prst="rect">
            <a:avLst/>
          </a:prstGeom>
        </p:spPr>
      </p:pic>
    </p:spTree>
    <p:extLst>
      <p:ext uri="{BB962C8B-B14F-4D97-AF65-F5344CB8AC3E}">
        <p14:creationId xmlns:p14="http://schemas.microsoft.com/office/powerpoint/2010/main" val="406724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78CAA-56C4-40AF-A94A-BD5905E749C2}"/>
              </a:ext>
            </a:extLst>
          </p:cNvPr>
          <p:cNvSpPr>
            <a:spLocks noGrp="1"/>
          </p:cNvSpPr>
          <p:nvPr>
            <p:ph type="ctrTitle"/>
          </p:nvPr>
        </p:nvSpPr>
        <p:spPr>
          <a:xfrm>
            <a:off x="6698325" y="1690265"/>
            <a:ext cx="5377994" cy="4063157"/>
          </a:xfrm>
        </p:spPr>
        <p:txBody>
          <a:bodyPr anchor="t">
            <a:normAutofit fontScale="90000"/>
          </a:bodyPr>
          <a:lstStyle/>
          <a:p>
            <a:pPr lvl="0" algn="l">
              <a:spcBef>
                <a:spcPts val="1000"/>
              </a:spcBef>
              <a:defRPr/>
            </a:pPr>
            <a:r>
              <a:rPr lang="en-GB" sz="4000" b="1" dirty="0">
                <a:solidFill>
                  <a:srgbClr val="0070C0"/>
                </a:solidFill>
              </a:rPr>
              <a:t>Reading </a:t>
            </a:r>
            <a:br>
              <a:rPr lang="en-GB" sz="4000" b="1" dirty="0">
                <a:solidFill>
                  <a:srgbClr val="0070C0"/>
                </a:solidFill>
              </a:rPr>
            </a:br>
            <a:r>
              <a:rPr lang="en-GB" sz="4000" b="1" dirty="0">
                <a:solidFill>
                  <a:srgbClr val="0070C0"/>
                </a:solidFill>
              </a:rPr>
              <a:t>Once the children have</a:t>
            </a:r>
            <a:br>
              <a:rPr lang="en-GB" sz="4000" b="1" dirty="0">
                <a:solidFill>
                  <a:srgbClr val="0070C0"/>
                </a:solidFill>
              </a:rPr>
            </a:br>
            <a:r>
              <a:rPr lang="en-GB" sz="4000" b="1" dirty="0">
                <a:solidFill>
                  <a:srgbClr val="0070C0"/>
                </a:solidFill>
              </a:rPr>
              <a:t>learnt the first few sounds,</a:t>
            </a:r>
            <a:br>
              <a:rPr lang="en-GB" sz="4000" b="1" dirty="0">
                <a:solidFill>
                  <a:srgbClr val="0070C0"/>
                </a:solidFill>
              </a:rPr>
            </a:br>
            <a:r>
              <a:rPr lang="en-GB" sz="4000" b="1" dirty="0">
                <a:solidFill>
                  <a:srgbClr val="0070C0"/>
                </a:solidFill>
              </a:rPr>
              <a:t>they are taught to blend.</a:t>
            </a:r>
            <a:br>
              <a:rPr lang="en-GB" sz="4000" b="1" dirty="0">
                <a:solidFill>
                  <a:srgbClr val="0070C0"/>
                </a:solidFill>
              </a:rPr>
            </a:br>
            <a:br>
              <a:rPr lang="en-GB" sz="4000" b="1" dirty="0">
                <a:solidFill>
                  <a:srgbClr val="0070C0"/>
                </a:solidFill>
              </a:rPr>
            </a:br>
            <a:r>
              <a:rPr lang="en-GB" sz="4000" b="1" dirty="0">
                <a:solidFill>
                  <a:srgbClr val="0070C0"/>
                </a:solidFill>
              </a:rPr>
              <a:t>Blending happens when </a:t>
            </a:r>
            <a:br>
              <a:rPr lang="en-GB" sz="4000" b="1" dirty="0">
                <a:solidFill>
                  <a:srgbClr val="0070C0"/>
                </a:solidFill>
              </a:rPr>
            </a:br>
            <a:r>
              <a:rPr lang="en-GB" sz="4000" b="1" dirty="0">
                <a:solidFill>
                  <a:srgbClr val="0070C0"/>
                </a:solidFill>
              </a:rPr>
              <a:t>phonemes are pronounced</a:t>
            </a:r>
            <a:br>
              <a:rPr lang="en-GB" sz="4000" b="1" dirty="0">
                <a:solidFill>
                  <a:srgbClr val="0070C0"/>
                </a:solidFill>
              </a:rPr>
            </a:br>
            <a:r>
              <a:rPr lang="en-GB" sz="4000" b="1" dirty="0">
                <a:solidFill>
                  <a:srgbClr val="0070C0"/>
                </a:solidFill>
              </a:rPr>
              <a:t>in isolation and blended together (synthesised)</a:t>
            </a:r>
            <a:br>
              <a:rPr lang="en-GB" sz="4000" b="1" dirty="0">
                <a:solidFill>
                  <a:srgbClr val="0070C0"/>
                </a:solidFill>
              </a:rPr>
            </a:br>
            <a:br>
              <a:rPr lang="en-GB" sz="2800" b="1" dirty="0">
                <a:solidFill>
                  <a:srgbClr val="FF0000"/>
                </a:solidFill>
                <a:ea typeface="+mn-ea"/>
                <a:cs typeface="+mn-cs"/>
              </a:rPr>
            </a:br>
            <a:br>
              <a:rPr lang="en-GB" sz="4000" b="1" dirty="0">
                <a:solidFill>
                  <a:srgbClr val="0070C0"/>
                </a:solidFill>
              </a:rPr>
            </a:br>
            <a:br>
              <a:rPr lang="en-GB" sz="4000" b="1" dirty="0">
                <a:solidFill>
                  <a:srgbClr val="0070C0"/>
                </a:solidFill>
              </a:rPr>
            </a:br>
            <a:br>
              <a:rPr lang="en-GB" sz="4000" b="1" dirty="0">
                <a:solidFill>
                  <a:srgbClr val="0070C0"/>
                </a:solidFill>
              </a:rPr>
            </a:br>
            <a:endParaRPr lang="en-GB" sz="4000" b="1" dirty="0">
              <a:solidFill>
                <a:srgbClr val="0070C0"/>
              </a:solidFill>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29726" y="2593608"/>
            <a:ext cx="5347245" cy="2256472"/>
          </a:xfrm>
        </p:spPr>
        <p:txBody>
          <a:bodyPr anchor="b">
            <a:normAutofit/>
          </a:bodyPr>
          <a:lstStyle/>
          <a:p>
            <a:pPr algn="l"/>
            <a:endParaRPr lang="en-GB" sz="4800" b="1" dirty="0">
              <a:solidFill>
                <a:srgbClr val="0070C0"/>
              </a:solidFill>
              <a:latin typeface="+mj-lt"/>
            </a:endParaRPr>
          </a:p>
        </p:txBody>
      </p:sp>
      <p:pic>
        <p:nvPicPr>
          <p:cNvPr id="6" name="Picture 5">
            <a:extLst>
              <a:ext uri="{FF2B5EF4-FFF2-40B4-BE49-F238E27FC236}">
                <a16:creationId xmlns:a16="http://schemas.microsoft.com/office/drawing/2014/main" id="{0B173522-74DE-42EC-AFB5-E80F93677043}"/>
              </a:ext>
            </a:extLst>
          </p:cNvPr>
          <p:cNvPicPr>
            <a:picLocks noChangeAspect="1"/>
          </p:cNvPicPr>
          <p:nvPr/>
        </p:nvPicPr>
        <p:blipFill>
          <a:blip r:embed="rId3"/>
          <a:stretch>
            <a:fillRect/>
          </a:stretch>
        </p:blipFill>
        <p:spPr>
          <a:xfrm>
            <a:off x="204023" y="1202910"/>
            <a:ext cx="4141760" cy="122181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DD79A50-EC60-4D42-8552-517C353BA7B0}"/>
              </a:ext>
            </a:extLst>
          </p:cNvPr>
          <p:cNvPicPr>
            <a:picLocks noChangeAspect="1"/>
          </p:cNvPicPr>
          <p:nvPr/>
        </p:nvPicPr>
        <p:blipFill>
          <a:blip r:embed="rId4"/>
          <a:stretch>
            <a:fillRect/>
          </a:stretch>
        </p:blipFill>
        <p:spPr>
          <a:xfrm>
            <a:off x="4655469" y="180022"/>
            <a:ext cx="1950624" cy="2045776"/>
          </a:xfrm>
          <a:prstGeom prst="rect">
            <a:avLst/>
          </a:prstGeom>
        </p:spPr>
      </p:pic>
      <p:pic>
        <p:nvPicPr>
          <p:cNvPr id="5" name="Picture 4">
            <a:extLst>
              <a:ext uri="{FF2B5EF4-FFF2-40B4-BE49-F238E27FC236}">
                <a16:creationId xmlns:a16="http://schemas.microsoft.com/office/drawing/2014/main" id="{5A461259-D196-F741-458F-DB6B2724572D}"/>
              </a:ext>
            </a:extLst>
          </p:cNvPr>
          <p:cNvPicPr>
            <a:picLocks noChangeAspect="1"/>
          </p:cNvPicPr>
          <p:nvPr/>
        </p:nvPicPr>
        <p:blipFill>
          <a:blip r:embed="rId5"/>
          <a:stretch>
            <a:fillRect/>
          </a:stretch>
        </p:blipFill>
        <p:spPr>
          <a:xfrm>
            <a:off x="2465803" y="5008858"/>
            <a:ext cx="1298561" cy="1292464"/>
          </a:xfrm>
          <a:prstGeom prst="rect">
            <a:avLst/>
          </a:prstGeom>
        </p:spPr>
      </p:pic>
    </p:spTree>
    <p:extLst>
      <p:ext uri="{BB962C8B-B14F-4D97-AF65-F5344CB8AC3E}">
        <p14:creationId xmlns:p14="http://schemas.microsoft.com/office/powerpoint/2010/main" val="2310884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DCBA68CE2374BBB873228142E8D11" ma:contentTypeVersion="22" ma:contentTypeDescription="Create a new document." ma:contentTypeScope="" ma:versionID="bcf0a05ea12dcf96e1cb8fcb1b15fdc7">
  <xsd:schema xmlns:xsd="http://www.w3.org/2001/XMLSchema" xmlns:xs="http://www.w3.org/2001/XMLSchema" xmlns:p="http://schemas.microsoft.com/office/2006/metadata/properties" xmlns:ns2="f52e43db-30ed-4fe3-8cc4-b13ed271f06c" xmlns:ns3="ccddfeac-5641-4eec-bcb5-1b2e0f972eaf" targetNamespace="http://schemas.microsoft.com/office/2006/metadata/properties" ma:root="true" ma:fieldsID="5299762b59f749e277abf8dd25fe759b" ns2:_="" ns3:_="">
    <xsd:import namespace="f52e43db-30ed-4fe3-8cc4-b13ed271f06c"/>
    <xsd:import namespace="ccddfeac-5641-4eec-bcb5-1b2e0f972e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TaxCatchAll" minOccurs="0"/>
                <xsd:element ref="ns2:lcf76f155ced4ddcb4097134ff3c332f"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e43db-30ed-4fe3-8cc4-b13ed271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b6234b-3a94-4fde-bb8b-f61c4db1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ddfeac-5641-4eec-bcb5-1b2e0f972ea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7ad2d84-7285-40ab-a1ed-18ea2713ca85}" ma:internalName="TaxCatchAll" ma:showField="CatchAllData" ma:web="ccddfeac-5641-4eec-bcb5-1b2e0f972eaf">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ddfeac-5641-4eec-bcb5-1b2e0f972eaf" xsi:nil="true"/>
    <lcf76f155ced4ddcb4097134ff3c332f xmlns="f52e43db-30ed-4fe3-8cc4-b13ed271f0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A4E3C5-38D7-4A8D-B1B6-31F83C3AB6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e43db-30ed-4fe3-8cc4-b13ed271f06c"/>
    <ds:schemaRef ds:uri="ccddfeac-5641-4eec-bcb5-1b2e0f972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E97E0C-6EA3-44A8-96EB-08E528DE84A8}">
  <ds:schemaRefs>
    <ds:schemaRef ds:uri="http://schemas.microsoft.com/sharepoint/v3/contenttype/forms"/>
  </ds:schemaRefs>
</ds:datastoreItem>
</file>

<file path=customXml/itemProps3.xml><?xml version="1.0" encoding="utf-8"?>
<ds:datastoreItem xmlns:ds="http://schemas.openxmlformats.org/officeDocument/2006/customXml" ds:itemID="{FF8CF0C5-9257-4738-88E7-B1E6285CF305}">
  <ds:schemaRefs>
    <ds:schemaRef ds:uri="http://schemas.microsoft.com/office/2006/metadata/properties"/>
    <ds:schemaRef ds:uri="http://schemas.microsoft.com/office/infopath/2007/PartnerControls"/>
    <ds:schemaRef ds:uri="ccddfeac-5641-4eec-bcb5-1b2e0f972eaf"/>
    <ds:schemaRef ds:uri="f52e43db-30ed-4fe3-8cc4-b13ed271f06c"/>
  </ds:schemaRefs>
</ds:datastoreItem>
</file>

<file path=docProps/app.xml><?xml version="1.0" encoding="utf-8"?>
<Properties xmlns="http://schemas.openxmlformats.org/officeDocument/2006/extended-properties" xmlns:vt="http://schemas.openxmlformats.org/officeDocument/2006/docPropsVTypes">
  <TotalTime>455</TotalTime>
  <Words>1108</Words>
  <Application>Microsoft Office PowerPoint</Application>
  <PresentationFormat>Widescreen</PresentationFormat>
  <Paragraphs>132</Paragraphs>
  <Slides>19</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Berlin Sans FB</vt:lpstr>
      <vt:lpstr>Calibri</vt:lpstr>
      <vt:lpstr>Calibri Light</vt:lpstr>
      <vt:lpstr>Comic Sans MS</vt:lpstr>
      <vt:lpstr>Office Theme</vt:lpstr>
      <vt:lpstr>1_Office Theme</vt:lpstr>
      <vt:lpstr>5_Office Theme</vt:lpstr>
      <vt:lpstr>2_Office Theme</vt:lpstr>
      <vt:lpstr>PowerPoint Presentation</vt:lpstr>
      <vt:lpstr>PowerPoint Presentation</vt:lpstr>
      <vt:lpstr> </vt:lpstr>
      <vt:lpstr> </vt:lpstr>
      <vt:lpstr> </vt:lpstr>
      <vt:lpstr> </vt:lpstr>
      <vt:lpstr>If you would like to practise the  phonemes your child learns, they can be found on the Farnborough school website.   Alphabet (pearsonschoolsandfecolleges.co.uk)  </vt:lpstr>
      <vt:lpstr>            How do we pronounce              the phonemes?               https://www.youtube.com/watch?v=BqhXUW_v-1s </vt:lpstr>
      <vt:lpstr>Reading  Once the children have learnt the first few sounds, they are taught to blend.  Blending happens when  phonemes are pronounced in isolation and blended together (synthesised)     </vt:lpstr>
      <vt:lpstr>    </vt:lpstr>
      <vt:lpstr>PowerPoint Presentation</vt:lpstr>
      <vt:lpstr>  </vt:lpstr>
      <vt:lpstr>  Sound cards then word cards then reading books  are sent home in Reception.</vt:lpstr>
      <vt:lpstr>How to read  Bug club paper books.  </vt:lpstr>
      <vt:lpstr>PowerPoint Presentation</vt:lpstr>
      <vt:lpstr>Then let you child read at  his/her pace. Sounding and  blending the words on each page.  Remember to write a comment for your class teacher and how many times the sounds, words, books have been read, for example x 3.    </vt:lpstr>
      <vt:lpstr> We recommend  Sound cards and word cards and reading books  are practised every night.  Read bug club books at  least 10 minutes, 5 days a week for phonics  progression.  </vt:lpstr>
      <vt:lpstr>  Repeat reading is important for your child’s reading development.  It will improve decoding,  comprehension and fluency  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Yvonne Murray</cp:lastModifiedBy>
  <cp:revision>21</cp:revision>
  <cp:lastPrinted>2022-03-23T15:16:39Z</cp:lastPrinted>
  <dcterms:created xsi:type="dcterms:W3CDTF">2022-02-22T21:20:24Z</dcterms:created>
  <dcterms:modified xsi:type="dcterms:W3CDTF">2024-10-05T09:49:58Z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0x0101006BDDCBA68CE2374BBB873228142E8D11</vt:lpwstr>
  </property>
  <property fmtid="{D5CDD505-2E9C-101B-9397-08002B2CF9AE}" pid="3" name="MediaServiceImageTags">
    <vt:lpwstr/>
  </property>
</Properties>
</file>