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9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A47C-0E2A-AB4A-B04E-C115C080C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4171F-5C71-5249-83FA-2371007D6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4EE5A-B378-2C45-A6F5-676E570D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DB740-9195-F045-A28A-27D4F697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6F2A-1FED-1346-B536-7E1318B6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C0A4-4D1A-D340-8141-7972546F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478DD-0F48-184F-B3AA-F12D4097C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473FE-08E2-814C-A0B6-82BAE4AD2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6C84-9704-AD4C-9542-94A12C2D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EA492-C35F-F14E-9F52-36C0FB2B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5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4D401-62B5-D344-8903-8C1150496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463E2-534C-E642-AD07-F8D85CA4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0BE79-B0D3-0447-9002-9DCD6257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8340A-5692-F747-A09A-211E3F5A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BFF7B-1686-1B47-B5BE-56858D19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5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8E05-CF2F-D947-BD4D-8DE7B261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0374D-CBFB-F74B-A9EB-D52F49BC8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145EC-F4A3-4B46-AAD4-7AB27C1A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B0D02-C159-9144-8384-8285AD4B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F088D-F3D3-2644-953A-7B4D1393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4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BC56-17E2-1147-9B10-BEE84169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84089-BE60-A24C-BBC5-77E2E341B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42832-2BBF-4042-A4A8-81F97F16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E0B30-953E-8D44-9F85-0F4DF257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2A3B8-02D3-A647-81ED-FF205EDA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12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BB03-C525-3D43-8942-594FDC4F6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9D72-6A06-BC4E-B717-166117612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DD198-EDF5-1A46-9A8E-11388F50B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6DBC2-C972-EE45-B985-255DB013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02BF9-91C6-3A42-8D65-4C7CB031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6A003-4CF8-F540-9F39-C7F1221EB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5D0A-600A-CB49-A648-B2913437F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45EA-3208-B844-8EF4-DA28F0BF4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D0F95-FAB6-D045-8CA9-2CCB5F2A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4A28C7-1F70-134E-875D-612E10222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41024-055C-374B-BE1A-1E6ABD9E7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FD235-B5E0-DC4B-BFDF-CF913EF8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567FD5-EC5C-4C44-938C-509D011B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D9D42-330F-D149-8A22-91BFF847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18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CA8E-D786-A841-8EAD-0FC0F208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D6D6F-9AD5-4545-B23F-FD2A58B2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C983C-22BC-EE46-A488-9BF56ED3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C89A7-4422-9F4B-91A7-F1DCAA72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5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304A1A-A7D5-6543-B8D7-7BED8B70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1F9E4-7728-6C4F-8618-D4511B97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28BD5-D3CC-7441-8364-A2B958B1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80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9613-CF56-FE4A-B0DB-2ADD5F933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8DECC-4336-4240-8DC1-C5F7A4717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81643-7B09-EC41-966A-AB21DE7C9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E39DF-6C6E-6545-B8AF-1620AAD79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152C5-ECAB-704D-9362-1405FBB4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9B477-42E9-8F48-9A57-C11EBAE1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3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8966-D300-DC4B-91DD-D448BF455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E75F6-70DA-0943-A279-BEC12E2CB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1B287-77EC-7D43-8919-A34B89A27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18B3B-0D99-824E-96C5-9B615BF1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3D082-F5D3-3647-BF30-F356394B2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B95F3-5444-2644-9EA4-8194692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39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D6388-FCA4-E643-9AAC-630B54C9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D1633-84BC-8B4A-89E2-E77B0D2E1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8B4D8-BBB1-1E4C-94F7-D7264DEB1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76DA-B216-0E42-9A0A-359CBC53133D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2C4E0-1725-F140-9899-4F5B96691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AA0A4-0466-BB45-B229-3330B13EB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11B8-5F38-334F-BDA3-AE1E9594C1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7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1A68F0-28EE-CB4E-84F5-68185A36D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409993"/>
              </p:ext>
            </p:extLst>
          </p:nvPr>
        </p:nvGraphicFramePr>
        <p:xfrm>
          <a:off x="8869019" y="40760"/>
          <a:ext cx="3289046" cy="558776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7889">
                  <a:extLst>
                    <a:ext uri="{9D8B030D-6E8A-4147-A177-3AD203B41FA5}">
                      <a16:colId xmlns:a16="http://schemas.microsoft.com/office/drawing/2014/main" val="1644716236"/>
                    </a:ext>
                  </a:extLst>
                </a:gridCol>
                <a:gridCol w="2361157">
                  <a:extLst>
                    <a:ext uri="{9D8B030D-6E8A-4147-A177-3AD203B41FA5}">
                      <a16:colId xmlns:a16="http://schemas.microsoft.com/office/drawing/2014/main" val="3492751666"/>
                    </a:ext>
                  </a:extLst>
                </a:gridCol>
              </a:tblGrid>
              <a:tr h="1487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Key Vocabulary</a:t>
                      </a:r>
                      <a:endParaRPr lang="en-GB" sz="12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118315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Monarchy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A system of government that has a king or queen at its head.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727764"/>
                  </a:ext>
                </a:extLst>
              </a:tr>
              <a:tr h="247025">
                <a:tc>
                  <a:txBody>
                    <a:bodyPr/>
                    <a:lstStyle/>
                    <a:p>
                      <a:r>
                        <a:rPr lang="en-GB" sz="800" b="1" dirty="0"/>
                        <a:t>Dynasty 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</a:rPr>
                        <a:t>A family who rules over a country for a long time</a:t>
                      </a:r>
                      <a:endParaRPr lang="en-GB" sz="8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471059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Successor 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A person who inherits the throne after the death of the previous king or queen.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42050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Catholic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oldest and largest branch of Christianity ruled over by the Pope in Rome.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203461"/>
                  </a:ext>
                </a:extLst>
              </a:tr>
              <a:tr h="123678">
                <a:tc>
                  <a:txBody>
                    <a:bodyPr/>
                    <a:lstStyle/>
                    <a:p>
                      <a:r>
                        <a:rPr lang="en-GB" sz="800" b="1" dirty="0"/>
                        <a:t>Protestant 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</a:rPr>
                        <a:t>The 2</a:t>
                      </a:r>
                      <a:r>
                        <a:rPr lang="en-GB" sz="800" kern="1200" baseline="30000" dirty="0">
                          <a:solidFill>
                            <a:schemeClr val="dk1"/>
                          </a:solidFill>
                          <a:effectLst/>
                        </a:rPr>
                        <a:t>nd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</a:rPr>
                        <a:t> largest branch of Christianity.</a:t>
                      </a:r>
                      <a:endParaRPr lang="en-GB" sz="8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8941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Reign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</a:rPr>
                        <a:t>The length of time a king or queen rules a country. </a:t>
                      </a:r>
                      <a:endParaRPr lang="en-GB" sz="8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01570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Throne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position of a king or queen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98073"/>
                  </a:ext>
                </a:extLst>
              </a:tr>
              <a:tr h="181783">
                <a:tc>
                  <a:txBody>
                    <a:bodyPr/>
                    <a:lstStyle/>
                    <a:p>
                      <a:r>
                        <a:rPr lang="en-GB" sz="800" b="1" dirty="0"/>
                        <a:t>Armada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 large group of war ships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358662"/>
                  </a:ext>
                </a:extLst>
              </a:tr>
              <a:tr h="181783">
                <a:tc>
                  <a:txBody>
                    <a:bodyPr/>
                    <a:lstStyle/>
                    <a:p>
                      <a:r>
                        <a:rPr lang="en-GB" sz="800" b="1" dirty="0"/>
                        <a:t>heir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 person who will inherit the throne when the current King or Queen dies.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154955"/>
                  </a:ext>
                </a:extLst>
              </a:tr>
              <a:tr h="247885">
                <a:tc>
                  <a:txBody>
                    <a:bodyPr/>
                    <a:lstStyle/>
                    <a:p>
                      <a:r>
                        <a:rPr lang="en-GB" sz="800" b="1" dirty="0"/>
                        <a:t>The Age of Exploration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 time when European nations began exploring the world. Also known as the Age of Discovery. This was from 1400s to 1600s.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970839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Dissolution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A formal, legal ending of something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652132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Monastery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A building were people lived, worshiped and devoted their time to God. People who lived in a monastery were monks. 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123744"/>
                  </a:ext>
                </a:extLst>
              </a:tr>
              <a:tr h="181783">
                <a:tc>
                  <a:txBody>
                    <a:bodyPr/>
                    <a:lstStyle/>
                    <a:p>
                      <a:r>
                        <a:rPr lang="en-GB" sz="800" b="1" dirty="0"/>
                        <a:t>Martyr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</a:rPr>
                        <a:t>A person who has died for something they believed in.</a:t>
                      </a:r>
                      <a:endParaRPr lang="en-GB" sz="8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31284"/>
                  </a:ext>
                </a:extLst>
              </a:tr>
              <a:tr h="142182">
                <a:tc>
                  <a:txBody>
                    <a:bodyPr/>
                    <a:lstStyle/>
                    <a:p>
                      <a:r>
                        <a:rPr lang="en-GB" sz="800" b="1" dirty="0"/>
                        <a:t>New World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The continents of North and South America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119707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r>
                        <a:rPr lang="en-GB" sz="800" b="1" dirty="0"/>
                        <a:t>Galleon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Spanish war ship</a:t>
                      </a:r>
                      <a:endParaRPr lang="en-GB" sz="8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198639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r>
                        <a:rPr lang="en-GB" sz="800" b="1" dirty="0"/>
                        <a:t>Circumnavigate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sail or travel all the way around</a:t>
                      </a:r>
                      <a:endParaRPr lang="en-GB" sz="9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991496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r>
                        <a:rPr lang="en-GB" sz="800" b="1" dirty="0"/>
                        <a:t>Voyages </a:t>
                      </a: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902030302020204" pitchFamily="66" charset="0"/>
                        </a:rPr>
                        <a:t>A long journey travelling by sea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174982"/>
                  </a:ext>
                </a:extLst>
              </a:tr>
              <a:tr h="298864">
                <a:tc>
                  <a:txBody>
                    <a:bodyPr/>
                    <a:lstStyle/>
                    <a:p>
                      <a:r>
                        <a:rPr lang="en-GB" sz="800" b="1" dirty="0">
                          <a:latin typeface="Comic Sans MS" panose="030F0902030302020204" pitchFamily="66" charset="0"/>
                        </a:rPr>
                        <a:t>Exploration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Comic Sans MS" panose="030F0902030302020204" pitchFamily="66" charset="0"/>
                        </a:rPr>
                        <a:t>Exploring an unfamiliar area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6958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5BD0643-44B1-BF4D-81AF-51D4C0EC9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44592"/>
              </p:ext>
            </p:extLst>
          </p:nvPr>
        </p:nvGraphicFramePr>
        <p:xfrm>
          <a:off x="178771" y="1536290"/>
          <a:ext cx="1514687" cy="3808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87">
                  <a:extLst>
                    <a:ext uri="{9D8B030D-6E8A-4147-A177-3AD203B41FA5}">
                      <a16:colId xmlns:a16="http://schemas.microsoft.com/office/drawing/2014/main" val="1064066191"/>
                    </a:ext>
                  </a:extLst>
                </a:gridCol>
              </a:tblGrid>
              <a:tr h="25861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902030302020204" pitchFamily="66" charset="0"/>
                        </a:rPr>
                        <a:t>Prominent Tudors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727083"/>
                  </a:ext>
                </a:extLst>
              </a:tr>
              <a:tr h="2370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Henry VII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07134"/>
                  </a:ext>
                </a:extLst>
              </a:tr>
              <a:tr h="2370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Elizabeth 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955335"/>
                  </a:ext>
                </a:extLst>
              </a:tr>
              <a:tr h="2370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Sir Francis Drake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64788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>
                          <a:latin typeface="Comic Sans MS" panose="030F0902030302020204" pitchFamily="66" charset="0"/>
                        </a:rPr>
                        <a:t>Shakespeare</a:t>
                      </a:r>
                      <a:endParaRPr lang="en-GB" sz="10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96684"/>
                  </a:ext>
                </a:extLst>
              </a:tr>
              <a:tr h="38792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Mary Queen of Scots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389573"/>
                  </a:ext>
                </a:extLst>
              </a:tr>
              <a:tr h="2370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Christopher Columbus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649998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Sir Walter Raleigh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417003"/>
                  </a:ext>
                </a:extLst>
              </a:tr>
              <a:tr h="2370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John Cabot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16919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Anne Boleyn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522476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Katherine Parr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912080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Philip II of Spain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68984"/>
                  </a:ext>
                </a:extLst>
              </a:tr>
              <a:tr h="25478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Thomas Cromwell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90860"/>
                  </a:ext>
                </a:extLst>
              </a:tr>
              <a:tr h="397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John </a:t>
                      </a: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Comic Sans MS" panose="030F0902030302020204" pitchFamily="66" charset="0"/>
                          <a:ea typeface="+mn-ea"/>
                          <a:cs typeface="+mn-cs"/>
                        </a:rPr>
                        <a:t>Blanke</a:t>
                      </a:r>
                      <a:endParaRPr lang="en-GB" sz="10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5089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6DACB33-1498-614B-B0DD-E1502EAA4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36073"/>
              </p:ext>
            </p:extLst>
          </p:nvPr>
        </p:nvGraphicFramePr>
        <p:xfrm>
          <a:off x="4894330" y="940128"/>
          <a:ext cx="1514688" cy="400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88">
                  <a:extLst>
                    <a:ext uri="{9D8B030D-6E8A-4147-A177-3AD203B41FA5}">
                      <a16:colId xmlns:a16="http://schemas.microsoft.com/office/drawing/2014/main" val="2903497769"/>
                    </a:ext>
                  </a:extLst>
                </a:gridCol>
              </a:tblGrid>
              <a:tr h="29269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omic Sans MS" panose="030F0902030302020204" pitchFamily="66" charset="0"/>
                        </a:rPr>
                        <a:t>Key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19"/>
                  </a:ext>
                </a:extLst>
              </a:tr>
              <a:tr h="42278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Industrial Revolution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048264"/>
                  </a:ext>
                </a:extLst>
              </a:tr>
              <a:tr h="42278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Irish Potato Famine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52909"/>
                  </a:ext>
                </a:extLst>
              </a:tr>
              <a:tr h="42278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The Public Health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105350"/>
                  </a:ext>
                </a:extLst>
              </a:tr>
              <a:tr h="42278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The Crimean War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444698"/>
                  </a:ext>
                </a:extLst>
              </a:tr>
              <a:tr h="26017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Education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45673"/>
                  </a:ext>
                </a:extLst>
              </a:tr>
              <a:tr h="748002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Queen Victoria becomes Empress of India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15670"/>
                  </a:ext>
                </a:extLst>
              </a:tr>
              <a:tr h="585392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The Great Exhibition opens in Crystal Palace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19522"/>
                  </a:ext>
                </a:extLst>
              </a:tr>
              <a:tr h="42278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omic Sans MS" panose="030F0902030302020204" pitchFamily="66" charset="0"/>
                        </a:rPr>
                        <a:t>The Vaccination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72011"/>
                  </a:ext>
                </a:extLst>
              </a:tr>
            </a:tbl>
          </a:graphicData>
        </a:graphic>
      </p:graphicFrame>
      <p:sp>
        <p:nvSpPr>
          <p:cNvPr id="11" name="Right Arrow 10">
            <a:extLst>
              <a:ext uri="{FF2B5EF4-FFF2-40B4-BE49-F238E27FC236}">
                <a16:creationId xmlns:a16="http://schemas.microsoft.com/office/drawing/2014/main" id="{E470BEAD-4D60-1443-9693-7E49C096F92C}"/>
              </a:ext>
            </a:extLst>
          </p:cNvPr>
          <p:cNvSpPr/>
          <p:nvPr/>
        </p:nvSpPr>
        <p:spPr>
          <a:xfrm>
            <a:off x="278296" y="5541628"/>
            <a:ext cx="11765424" cy="1200328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1B699E-93A6-EE46-A675-85750E748774}"/>
              </a:ext>
            </a:extLst>
          </p:cNvPr>
          <p:cNvSpPr txBox="1"/>
          <p:nvPr/>
        </p:nvSpPr>
        <p:spPr>
          <a:xfrm>
            <a:off x="1124865" y="5864793"/>
            <a:ext cx="1190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1837 Queen Victoria crowned aged 18.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7F42FA-0118-CA49-933C-83783AE94463}"/>
              </a:ext>
            </a:extLst>
          </p:cNvPr>
          <p:cNvSpPr txBox="1"/>
          <p:nvPr/>
        </p:nvSpPr>
        <p:spPr>
          <a:xfrm>
            <a:off x="2204428" y="5831421"/>
            <a:ext cx="13294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1840 Britain claims New Zealand as a colony.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FAB285-4CF9-DD43-A7E7-A03222A9E55A}"/>
              </a:ext>
            </a:extLst>
          </p:cNvPr>
          <p:cNvSpPr txBox="1"/>
          <p:nvPr/>
        </p:nvSpPr>
        <p:spPr>
          <a:xfrm>
            <a:off x="3392552" y="5831421"/>
            <a:ext cx="13592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1843 Charles Dickens publishes ‘A Christmas Carol’.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1A2711-75A5-1D45-863F-5BAFABA12F0D}"/>
              </a:ext>
            </a:extLst>
          </p:cNvPr>
          <p:cNvSpPr txBox="1"/>
          <p:nvPr/>
        </p:nvSpPr>
        <p:spPr>
          <a:xfrm>
            <a:off x="4555333" y="5831421"/>
            <a:ext cx="15381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1845-1849 Irish suffer Great Potato Famine.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1EF5C6-8878-5C4A-A9BD-F2D3146D70F0}"/>
              </a:ext>
            </a:extLst>
          </p:cNvPr>
          <p:cNvSpPr txBox="1"/>
          <p:nvPr/>
        </p:nvSpPr>
        <p:spPr>
          <a:xfrm>
            <a:off x="5855011" y="5851769"/>
            <a:ext cx="11181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1850 Workhouses were opened.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65825F-249D-8D45-A7EB-2FFDB941D35A}"/>
              </a:ext>
            </a:extLst>
          </p:cNvPr>
          <p:cNvSpPr txBox="1"/>
          <p:nvPr/>
        </p:nvSpPr>
        <p:spPr>
          <a:xfrm>
            <a:off x="6734315" y="5867248"/>
            <a:ext cx="1118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1856 Britain defeats Russia in Crimean War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17CFDB-A180-D04A-A80A-48E7F5CFB3E6}"/>
              </a:ext>
            </a:extLst>
          </p:cNvPr>
          <p:cNvSpPr txBox="1"/>
          <p:nvPr/>
        </p:nvSpPr>
        <p:spPr>
          <a:xfrm>
            <a:off x="8731817" y="5833080"/>
            <a:ext cx="948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1861 Prince Albert dies.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4D2B9A-AFF4-764D-9059-334A8815A704}"/>
              </a:ext>
            </a:extLst>
          </p:cNvPr>
          <p:cNvSpPr txBox="1"/>
          <p:nvPr/>
        </p:nvSpPr>
        <p:spPr>
          <a:xfrm>
            <a:off x="9531904" y="5833080"/>
            <a:ext cx="1118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1880  School compulsory for 5-10 year olds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34A727-C025-F246-B775-C06E6A3372AC}"/>
              </a:ext>
            </a:extLst>
          </p:cNvPr>
          <p:cNvSpPr txBox="1"/>
          <p:nvPr/>
        </p:nvSpPr>
        <p:spPr>
          <a:xfrm>
            <a:off x="10534923" y="5812732"/>
            <a:ext cx="14589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1901 Queen Victoria dies. Her son Edward VII becomes king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06DF7E-C2B2-E143-A44C-8AFA47DFFCDE}"/>
              </a:ext>
            </a:extLst>
          </p:cNvPr>
          <p:cNvSpPr txBox="1"/>
          <p:nvPr/>
        </p:nvSpPr>
        <p:spPr>
          <a:xfrm>
            <a:off x="7733210" y="5867248"/>
            <a:ext cx="1118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1858 Beginning of the Raj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6AA6DE-E2DB-C642-91E2-6CC13B2F6080}"/>
              </a:ext>
            </a:extLst>
          </p:cNvPr>
          <p:cNvSpPr txBox="1"/>
          <p:nvPr/>
        </p:nvSpPr>
        <p:spPr>
          <a:xfrm>
            <a:off x="230961" y="5870409"/>
            <a:ext cx="967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Comic Sans MS" panose="030F0902030302020204" pitchFamily="66" charset="0"/>
              </a:rPr>
              <a:t>1833 Slavery Abolition Act.</a:t>
            </a: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0ADE00AB-75DA-4D05-ACEF-30A0E8FA30AE}"/>
              </a:ext>
            </a:extLst>
          </p:cNvPr>
          <p:cNvSpPr/>
          <p:nvPr/>
        </p:nvSpPr>
        <p:spPr>
          <a:xfrm>
            <a:off x="163910" y="153590"/>
            <a:ext cx="4331817" cy="1159355"/>
          </a:xfrm>
          <a:prstGeom prst="wedgeEllipseCallout">
            <a:avLst>
              <a:gd name="adj1" fmla="val 47217"/>
              <a:gd name="adj2" fmla="val 67048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Big Question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Who were the Tudors and what impact did they have on our lives?</a:t>
            </a:r>
          </a:p>
        </p:txBody>
      </p:sp>
    </p:spTree>
    <p:extLst>
      <p:ext uri="{BB962C8B-B14F-4D97-AF65-F5344CB8AC3E}">
        <p14:creationId xmlns:p14="http://schemas.microsoft.com/office/powerpoint/2010/main" val="1406647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DCBA68CE2374BBB873228142E8D11" ma:contentTypeVersion="19" ma:contentTypeDescription="Create a new document." ma:contentTypeScope="" ma:versionID="2aae21e1f1c3149e4aabebb0550a6456">
  <xsd:schema xmlns:xsd="http://www.w3.org/2001/XMLSchema" xmlns:xs="http://www.w3.org/2001/XMLSchema" xmlns:p="http://schemas.microsoft.com/office/2006/metadata/properties" xmlns:ns2="f52e43db-30ed-4fe3-8cc4-b13ed271f06c" xmlns:ns3="ccddfeac-5641-4eec-bcb5-1b2e0f972eaf" targetNamespace="http://schemas.microsoft.com/office/2006/metadata/properties" ma:root="true" ma:fieldsID="1db5109ec2fe353357b893e8884a66b7" ns2:_="" ns3:_="">
    <xsd:import namespace="f52e43db-30ed-4fe3-8cc4-b13ed271f06c"/>
    <xsd:import namespace="ccddfeac-5641-4eec-bcb5-1b2e0f972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e43db-30ed-4fe3-8cc4-b13ed271f0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b6234b-3a94-4fde-bb8b-f61c4db1a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ddfeac-5641-4eec-bcb5-1b2e0f972ea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ad2d84-7285-40ab-a1ed-18ea2713ca85}" ma:internalName="TaxCatchAll" ma:showField="CatchAllData" ma:web="ccddfeac-5641-4eec-bcb5-1b2e0f972e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ddfeac-5641-4eec-bcb5-1b2e0f972eaf" xsi:nil="true"/>
    <lcf76f155ced4ddcb4097134ff3c332f xmlns="f52e43db-30ed-4fe3-8cc4-b13ed271f0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EA2443D-5C3F-463E-84B6-CDC9934DB403}"/>
</file>

<file path=customXml/itemProps2.xml><?xml version="1.0" encoding="utf-8"?>
<ds:datastoreItem xmlns:ds="http://schemas.openxmlformats.org/officeDocument/2006/customXml" ds:itemID="{7DCE755A-C9B5-4340-BE4D-B360047C83E0}"/>
</file>

<file path=customXml/itemProps3.xml><?xml version="1.0" encoding="utf-8"?>
<ds:datastoreItem xmlns:ds="http://schemas.openxmlformats.org/officeDocument/2006/customXml" ds:itemID="{DAA65856-E57F-464F-B994-DF65E4611A87}"/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380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Nichola Cheeseman</cp:lastModifiedBy>
  <cp:revision>13</cp:revision>
  <dcterms:created xsi:type="dcterms:W3CDTF">2020-07-13T16:15:55Z</dcterms:created>
  <dcterms:modified xsi:type="dcterms:W3CDTF">2022-03-24T20:43:30Z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0x0101006BDDCBA68CE2374BBB873228142E8D11</vt:lpwstr>
  </property>
  <property fmtid="{D5CDD505-2E9C-101B-9397-08002B2CF9AE}" pid="3" name="MediaServiceImageTags">
    <vt:lpwstr/>
  </property>
</Properties>
</file>