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339" r:id="rId2"/>
    <p:sldId id="257" r:id="rId3"/>
    <p:sldId id="333" r:id="rId4"/>
    <p:sldId id="306" r:id="rId5"/>
    <p:sldId id="281" r:id="rId6"/>
    <p:sldId id="307" r:id="rId7"/>
    <p:sldId id="336" r:id="rId8"/>
    <p:sldId id="319" r:id="rId9"/>
    <p:sldId id="276" r:id="rId10"/>
    <p:sldId id="277" r:id="rId11"/>
    <p:sldId id="26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CC00"/>
    <a:srgbClr val="FF0000"/>
    <a:srgbClr val="008000"/>
    <a:srgbClr val="9900CC"/>
    <a:srgbClr val="FF6699"/>
    <a:srgbClr val="000099"/>
    <a:srgbClr val="66CCFF"/>
    <a:srgbClr val="FFFF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67D036E-2A37-42A5-9E5E-3384C06767A7}" v="29" dt="2024-03-20T17:46:54.24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59" autoAdjust="0"/>
    <p:restoredTop sz="94660"/>
  </p:normalViewPr>
  <p:slideViewPr>
    <p:cSldViewPr>
      <p:cViewPr varScale="1">
        <p:scale>
          <a:sx n="62" d="100"/>
          <a:sy n="62" d="100"/>
        </p:scale>
        <p:origin x="444" y="5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F91D4A-4B6C-49B3-A284-2486A7DFB001}" type="datetimeFigureOut">
              <a:rPr lang="en-GB" smtClean="0"/>
              <a:t>20/03/2024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5D7C2D-BA9F-4A08-8741-6305EBCD4B8B}" type="slidenum">
              <a:rPr lang="en-GB" smtClean="0"/>
              <a:t>‹#›</a:t>
            </a:fld>
            <a:endParaRPr lang="en-GB"/>
          </a:p>
        </p:txBody>
      </p:sp>
    </p:spTree>
    <p:extLst>
      <p:ext uri="{BB962C8B-B14F-4D97-AF65-F5344CB8AC3E}">
        <p14:creationId xmlns:p14="http://schemas.microsoft.com/office/powerpoint/2010/main" val="489768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85D7C2D-BA9F-4A08-8741-6305EBCD4B8B}" type="slidenum">
              <a:rPr lang="en-GB" smtClean="0"/>
              <a:t>3</a:t>
            </a:fld>
            <a:endParaRPr lang="en-GB"/>
          </a:p>
        </p:txBody>
      </p:sp>
    </p:spTree>
    <p:extLst>
      <p:ext uri="{BB962C8B-B14F-4D97-AF65-F5344CB8AC3E}">
        <p14:creationId xmlns:p14="http://schemas.microsoft.com/office/powerpoint/2010/main" val="42460997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BE4EC84-7431-499D-91E6-1C455E99AA6E}" type="datetimeFigureOut">
              <a:rPr lang="en-US" smtClean="0"/>
              <a:pPr/>
              <a:t>3/20/2024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C17B7E-510B-41D0-AD49-A5166C2B4E9C}" type="slidenum">
              <a:rPr lang="en-US" smtClean="0"/>
              <a:pPr/>
              <a:t>‹#›</a:t>
            </a:fld>
            <a:endParaRPr lang="en-US"/>
          </a:p>
        </p:txBody>
      </p:sp>
    </p:spTree>
    <p:extLst>
      <p:ext uri="{BB962C8B-B14F-4D97-AF65-F5344CB8AC3E}">
        <p14:creationId xmlns:p14="http://schemas.microsoft.com/office/powerpoint/2010/main" val="17385875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BE4EC84-7431-499D-91E6-1C455E99AA6E}" type="datetimeFigureOut">
              <a:rPr lang="en-US" smtClean="0"/>
              <a:pPr/>
              <a:t>3/20/2024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C17B7E-510B-41D0-AD49-A5166C2B4E9C}" type="slidenum">
              <a:rPr lang="en-US" smtClean="0"/>
              <a:pPr/>
              <a:t>‹#›</a:t>
            </a:fld>
            <a:endParaRPr lang="en-US"/>
          </a:p>
        </p:txBody>
      </p:sp>
    </p:spTree>
    <p:extLst>
      <p:ext uri="{BB962C8B-B14F-4D97-AF65-F5344CB8AC3E}">
        <p14:creationId xmlns:p14="http://schemas.microsoft.com/office/powerpoint/2010/main" val="3179326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BE4EC84-7431-499D-91E6-1C455E99AA6E}" type="datetimeFigureOut">
              <a:rPr lang="en-US" smtClean="0"/>
              <a:pPr/>
              <a:t>3/20/2024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C17B7E-510B-41D0-AD49-A5166C2B4E9C}" type="slidenum">
              <a:rPr lang="en-US" smtClean="0"/>
              <a:pPr/>
              <a:t>‹#›</a:t>
            </a:fld>
            <a:endParaRPr lang="en-US"/>
          </a:p>
        </p:txBody>
      </p:sp>
    </p:spTree>
    <p:extLst>
      <p:ext uri="{BB962C8B-B14F-4D97-AF65-F5344CB8AC3E}">
        <p14:creationId xmlns:p14="http://schemas.microsoft.com/office/powerpoint/2010/main" val="2430127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BE4EC84-7431-499D-91E6-1C455E99AA6E}" type="datetimeFigureOut">
              <a:rPr lang="en-US" smtClean="0"/>
              <a:pPr/>
              <a:t>3/20/2024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C17B7E-510B-41D0-AD49-A5166C2B4E9C}" type="slidenum">
              <a:rPr lang="en-US" smtClean="0"/>
              <a:pPr/>
              <a:t>‹#›</a:t>
            </a:fld>
            <a:endParaRPr lang="en-US"/>
          </a:p>
        </p:txBody>
      </p:sp>
    </p:spTree>
    <p:extLst>
      <p:ext uri="{BB962C8B-B14F-4D97-AF65-F5344CB8AC3E}">
        <p14:creationId xmlns:p14="http://schemas.microsoft.com/office/powerpoint/2010/main" val="2253270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E4EC84-7431-499D-91E6-1C455E99AA6E}" type="datetimeFigureOut">
              <a:rPr lang="en-US" smtClean="0"/>
              <a:pPr/>
              <a:t>3/20/2024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C17B7E-510B-41D0-AD49-A5166C2B4E9C}" type="slidenum">
              <a:rPr lang="en-US" smtClean="0"/>
              <a:pPr/>
              <a:t>‹#›</a:t>
            </a:fld>
            <a:endParaRPr lang="en-US"/>
          </a:p>
        </p:txBody>
      </p:sp>
    </p:spTree>
    <p:extLst>
      <p:ext uri="{BB962C8B-B14F-4D97-AF65-F5344CB8AC3E}">
        <p14:creationId xmlns:p14="http://schemas.microsoft.com/office/powerpoint/2010/main" val="3406289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BE4EC84-7431-499D-91E6-1C455E99AA6E}" type="datetimeFigureOut">
              <a:rPr lang="en-US" smtClean="0"/>
              <a:pPr/>
              <a:t>3/20/2024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C17B7E-510B-41D0-AD49-A5166C2B4E9C}" type="slidenum">
              <a:rPr lang="en-US" smtClean="0"/>
              <a:pPr/>
              <a:t>‹#›</a:t>
            </a:fld>
            <a:endParaRPr lang="en-US"/>
          </a:p>
        </p:txBody>
      </p:sp>
    </p:spTree>
    <p:extLst>
      <p:ext uri="{BB962C8B-B14F-4D97-AF65-F5344CB8AC3E}">
        <p14:creationId xmlns:p14="http://schemas.microsoft.com/office/powerpoint/2010/main" val="33779884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BE4EC84-7431-499D-91E6-1C455E99AA6E}" type="datetimeFigureOut">
              <a:rPr lang="en-US" smtClean="0"/>
              <a:pPr/>
              <a:t>3/20/2024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C17B7E-510B-41D0-AD49-A5166C2B4E9C}" type="slidenum">
              <a:rPr lang="en-US" smtClean="0"/>
              <a:pPr/>
              <a:t>‹#›</a:t>
            </a:fld>
            <a:endParaRPr lang="en-US"/>
          </a:p>
        </p:txBody>
      </p:sp>
    </p:spTree>
    <p:extLst>
      <p:ext uri="{BB962C8B-B14F-4D97-AF65-F5344CB8AC3E}">
        <p14:creationId xmlns:p14="http://schemas.microsoft.com/office/powerpoint/2010/main" val="2404777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BE4EC84-7431-499D-91E6-1C455E99AA6E}" type="datetimeFigureOut">
              <a:rPr lang="en-US" smtClean="0"/>
              <a:pPr/>
              <a:t>3/20/2024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C17B7E-510B-41D0-AD49-A5166C2B4E9C}" type="slidenum">
              <a:rPr lang="en-US" smtClean="0"/>
              <a:pPr/>
              <a:t>‹#›</a:t>
            </a:fld>
            <a:endParaRPr lang="en-US"/>
          </a:p>
        </p:txBody>
      </p:sp>
    </p:spTree>
    <p:extLst>
      <p:ext uri="{BB962C8B-B14F-4D97-AF65-F5344CB8AC3E}">
        <p14:creationId xmlns:p14="http://schemas.microsoft.com/office/powerpoint/2010/main" val="18814365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E4EC84-7431-499D-91E6-1C455E99AA6E}" type="datetimeFigureOut">
              <a:rPr lang="en-US" smtClean="0"/>
              <a:pPr/>
              <a:t>3/20/2024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C17B7E-510B-41D0-AD49-A5166C2B4E9C}" type="slidenum">
              <a:rPr lang="en-US" smtClean="0"/>
              <a:pPr/>
              <a:t>‹#›</a:t>
            </a:fld>
            <a:endParaRPr lang="en-US"/>
          </a:p>
        </p:txBody>
      </p:sp>
    </p:spTree>
    <p:extLst>
      <p:ext uri="{BB962C8B-B14F-4D97-AF65-F5344CB8AC3E}">
        <p14:creationId xmlns:p14="http://schemas.microsoft.com/office/powerpoint/2010/main" val="2959518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BE4EC84-7431-499D-91E6-1C455E99AA6E}" type="datetimeFigureOut">
              <a:rPr lang="en-US" smtClean="0"/>
              <a:pPr/>
              <a:t>3/20/2024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C17B7E-510B-41D0-AD49-A5166C2B4E9C}" type="slidenum">
              <a:rPr lang="en-US" smtClean="0"/>
              <a:pPr/>
              <a:t>‹#›</a:t>
            </a:fld>
            <a:endParaRPr lang="en-US"/>
          </a:p>
        </p:txBody>
      </p:sp>
    </p:spTree>
    <p:extLst>
      <p:ext uri="{BB962C8B-B14F-4D97-AF65-F5344CB8AC3E}">
        <p14:creationId xmlns:p14="http://schemas.microsoft.com/office/powerpoint/2010/main" val="3945331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BE4EC84-7431-499D-91E6-1C455E99AA6E}" type="datetimeFigureOut">
              <a:rPr lang="en-US" smtClean="0"/>
              <a:pPr/>
              <a:t>3/20/2024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C17B7E-510B-41D0-AD49-A5166C2B4E9C}" type="slidenum">
              <a:rPr lang="en-US" smtClean="0"/>
              <a:pPr/>
              <a:t>‹#›</a:t>
            </a:fld>
            <a:endParaRPr lang="en-US"/>
          </a:p>
        </p:txBody>
      </p:sp>
    </p:spTree>
    <p:extLst>
      <p:ext uri="{BB962C8B-B14F-4D97-AF65-F5344CB8AC3E}">
        <p14:creationId xmlns:p14="http://schemas.microsoft.com/office/powerpoint/2010/main" val="3921711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E4EC84-7431-499D-91E6-1C455E99AA6E}" type="datetimeFigureOut">
              <a:rPr lang="en-US" smtClean="0"/>
              <a:pPr/>
              <a:t>3/20/2024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C17B7E-510B-41D0-AD49-A5166C2B4E9C}" type="slidenum">
              <a:rPr lang="en-US" smtClean="0"/>
              <a:pPr/>
              <a:t>‹#›</a:t>
            </a:fld>
            <a:endParaRPr lang="en-US"/>
          </a:p>
        </p:txBody>
      </p:sp>
    </p:spTree>
    <p:extLst>
      <p:ext uri="{BB962C8B-B14F-4D97-AF65-F5344CB8AC3E}">
        <p14:creationId xmlns:p14="http://schemas.microsoft.com/office/powerpoint/2010/main" val="17973118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hyperlink" Target="https://www.topmarks.co.uk/maths-games" TargetMode="External"/><Relationship Id="rId3" Type="http://schemas.openxmlformats.org/officeDocument/2006/relationships/hyperlink" Target="https://www.bbc.co.uk/bitesize" TargetMode="External"/><Relationship Id="rId7" Type="http://schemas.openxmlformats.org/officeDocument/2006/relationships/hyperlink" Target="https://mathszone.co.uk/" TargetMode="External"/><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hyperlink" Target="https://nrich.maths.org/maths-at-home" TargetMode="External"/><Relationship Id="rId5" Type="http://schemas.openxmlformats.org/officeDocument/2006/relationships/hyperlink" Target="https://whiterosemaths.com/advice-and-guidance#start" TargetMode="External"/><Relationship Id="rId4" Type="http://schemas.openxmlformats.org/officeDocument/2006/relationships/hyperlink" Target="https://www.ictgames.com/mobilePage/index.html" TargetMode="External"/><Relationship Id="rId9" Type="http://schemas.openxmlformats.org/officeDocument/2006/relationships/hyperlink" Target="https://www.topmarks.co.uk/maths-games/hit-the-button"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a:extLst>
              <a:ext uri="{FF2B5EF4-FFF2-40B4-BE49-F238E27FC236}">
                <a16:creationId xmlns:a16="http://schemas.microsoft.com/office/drawing/2014/main" id="{21229209-3566-447A-BB85-641C3184BC85}"/>
              </a:ext>
            </a:extLst>
          </p:cNvPr>
          <p:cNvPicPr>
            <a:picLocks noChangeAspect="1"/>
          </p:cNvPicPr>
          <p:nvPr/>
        </p:nvPicPr>
        <p:blipFill rotWithShape="1">
          <a:blip r:embed="rId2"/>
          <a:srcRect t="22334" r="-1" b="19739"/>
          <a:stretch/>
        </p:blipFill>
        <p:spPr>
          <a:xfrm>
            <a:off x="20" y="1282"/>
            <a:ext cx="9143980" cy="6856718"/>
          </a:xfrm>
          <a:prstGeom prst="rect">
            <a:avLst/>
          </a:prstGeom>
        </p:spPr>
      </p:pic>
    </p:spTree>
    <p:extLst>
      <p:ext uri="{BB962C8B-B14F-4D97-AF65-F5344CB8AC3E}">
        <p14:creationId xmlns:p14="http://schemas.microsoft.com/office/powerpoint/2010/main" val="14376847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matilda quentin blak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486400"/>
            <a:ext cx="1371600" cy="13716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952500" y="304800"/>
            <a:ext cx="7391400" cy="523220"/>
          </a:xfrm>
          <a:prstGeom prst="rect">
            <a:avLst/>
          </a:prstGeom>
          <a:noFill/>
        </p:spPr>
        <p:txBody>
          <a:bodyPr wrap="square" rtlCol="0">
            <a:spAutoFit/>
          </a:bodyPr>
          <a:lstStyle/>
          <a:p>
            <a:pPr algn="ctr"/>
            <a:r>
              <a:rPr lang="en-US" sz="2800" b="1">
                <a:solidFill>
                  <a:srgbClr val="FF6600"/>
                </a:solidFill>
                <a:latin typeface="Kristen ITC" panose="03050502040202030202" pitchFamily="66" charset="0"/>
              </a:rPr>
              <a:t>Useful Websites:</a:t>
            </a:r>
            <a:endParaRPr lang="en-US" sz="2800" b="1" dirty="0">
              <a:solidFill>
                <a:srgbClr val="FF6600"/>
              </a:solidFill>
              <a:latin typeface="Kristen ITC" panose="03050502040202030202" pitchFamily="66" charset="0"/>
            </a:endParaRPr>
          </a:p>
        </p:txBody>
      </p:sp>
      <p:sp>
        <p:nvSpPr>
          <p:cNvPr id="6" name="Rectangle 5"/>
          <p:cNvSpPr/>
          <p:nvPr/>
        </p:nvSpPr>
        <p:spPr>
          <a:xfrm>
            <a:off x="571500" y="1371600"/>
            <a:ext cx="7772400" cy="535531"/>
          </a:xfrm>
          <a:prstGeom prst="rect">
            <a:avLst/>
          </a:prstGeom>
        </p:spPr>
        <p:txBody>
          <a:bodyPr wrap="square">
            <a:spAutoFit/>
          </a:bodyPr>
          <a:lstStyle/>
          <a:p>
            <a:pPr algn="ctr">
              <a:lnSpc>
                <a:spcPct val="80000"/>
              </a:lnSpc>
            </a:pPr>
            <a:endParaRPr lang="en-GB" dirty="0">
              <a:latin typeface="Kristen ITC" pitchFamily="66" charset="0"/>
            </a:endParaRPr>
          </a:p>
          <a:p>
            <a:pPr algn="ctr">
              <a:lnSpc>
                <a:spcPct val="80000"/>
              </a:lnSpc>
            </a:pPr>
            <a:endParaRPr lang="en-GB" dirty="0">
              <a:latin typeface="Kristen ITC" pitchFamily="66" charset="0"/>
            </a:endParaRPr>
          </a:p>
        </p:txBody>
      </p:sp>
      <p:sp>
        <p:nvSpPr>
          <p:cNvPr id="7" name="TextBox 6">
            <a:extLst>
              <a:ext uri="{FF2B5EF4-FFF2-40B4-BE49-F238E27FC236}">
                <a16:creationId xmlns:a16="http://schemas.microsoft.com/office/drawing/2014/main" id="{5BFF5285-A496-4FD5-9D30-5A2E3B11B4E9}"/>
              </a:ext>
            </a:extLst>
          </p:cNvPr>
          <p:cNvSpPr txBox="1"/>
          <p:nvPr/>
        </p:nvSpPr>
        <p:spPr>
          <a:xfrm>
            <a:off x="2122898" y="1371600"/>
            <a:ext cx="6477000" cy="4524315"/>
          </a:xfrm>
          <a:prstGeom prst="rect">
            <a:avLst/>
          </a:prstGeom>
          <a:noFill/>
        </p:spPr>
        <p:txBody>
          <a:bodyPr wrap="square">
            <a:spAutoFit/>
          </a:bodyPr>
          <a:lstStyle/>
          <a:p>
            <a:pPr marL="457200" indent="-457200">
              <a:buFont typeface="Arial" panose="020B0604020202020204" pitchFamily="34" charset="0"/>
              <a:buChar char="•"/>
            </a:pPr>
            <a:r>
              <a:rPr lang="en-US" sz="1800" dirty="0">
                <a:latin typeface="Century Gothic" pitchFamily="34" charset="0"/>
                <a:cs typeface="Arial" panose="020B0604020202020204" pitchFamily="34" charset="0"/>
                <a:hlinkClick r:id="rId3"/>
              </a:rPr>
              <a:t>https://www.bbc.co.uk/bitesize</a:t>
            </a:r>
            <a:endParaRPr lang="en-GB" sz="1800" dirty="0">
              <a:latin typeface="Century Gothic" pitchFamily="34" charset="0"/>
              <a:cs typeface="Arial" panose="020B0604020202020204" pitchFamily="34" charset="0"/>
            </a:endParaRPr>
          </a:p>
          <a:p>
            <a:pPr marL="457200" indent="-457200">
              <a:buFont typeface="Arial" panose="020B0604020202020204" pitchFamily="34" charset="0"/>
              <a:buChar char="•"/>
            </a:pPr>
            <a:endParaRPr lang="en-GB" sz="1800" dirty="0">
              <a:latin typeface="Century Gothic" pitchFamily="34" charset="0"/>
              <a:cs typeface="Arial" panose="020B0604020202020204" pitchFamily="34" charset="0"/>
            </a:endParaRPr>
          </a:p>
          <a:p>
            <a:pPr marL="457200" indent="-457200">
              <a:buFont typeface="Arial" panose="020B0604020202020204" pitchFamily="34" charset="0"/>
              <a:buChar char="•"/>
            </a:pPr>
            <a:r>
              <a:rPr lang="en-US" sz="1800" dirty="0">
                <a:latin typeface="Century Gothic" pitchFamily="34" charset="0"/>
                <a:cs typeface="Arial" panose="020B0604020202020204" pitchFamily="34" charset="0"/>
                <a:hlinkClick r:id="rId4"/>
              </a:rPr>
              <a:t>https://www.ictgames.com/mobilePage/index.html</a:t>
            </a:r>
            <a:r>
              <a:rPr lang="en-GB" sz="1800" dirty="0">
                <a:latin typeface="Century Gothic" pitchFamily="34" charset="0"/>
                <a:cs typeface="Arial" panose="020B0604020202020204" pitchFamily="34" charset="0"/>
              </a:rPr>
              <a:t> </a:t>
            </a:r>
          </a:p>
          <a:p>
            <a:pPr marL="457200" indent="-457200">
              <a:buFont typeface="Arial" panose="020B0604020202020204" pitchFamily="34" charset="0"/>
              <a:buChar char="•"/>
            </a:pPr>
            <a:endParaRPr lang="en-GB" sz="1800" dirty="0">
              <a:latin typeface="Century Gothic" pitchFamily="34" charset="0"/>
              <a:cs typeface="Arial" panose="020B0604020202020204" pitchFamily="34" charset="0"/>
            </a:endParaRPr>
          </a:p>
          <a:p>
            <a:pPr marL="457200" indent="-457200">
              <a:buFont typeface="Arial" panose="020B0604020202020204" pitchFamily="34" charset="0"/>
              <a:buChar char="•"/>
            </a:pPr>
            <a:r>
              <a:rPr lang="en-US" sz="1800" dirty="0">
                <a:latin typeface="Century Gothic" pitchFamily="34" charset="0"/>
                <a:cs typeface="Arial" panose="020B0604020202020204" pitchFamily="34" charset="0"/>
                <a:hlinkClick r:id="rId5"/>
              </a:rPr>
              <a:t>https://whiterosemaths.com/advice-and-guidance#start</a:t>
            </a:r>
            <a:endParaRPr lang="en-GB" sz="1800" dirty="0">
              <a:latin typeface="Century Gothic" pitchFamily="34" charset="0"/>
              <a:cs typeface="Arial" panose="020B0604020202020204" pitchFamily="34" charset="0"/>
            </a:endParaRPr>
          </a:p>
          <a:p>
            <a:pPr marL="457200" indent="-457200">
              <a:buFont typeface="Arial" panose="020B0604020202020204" pitchFamily="34" charset="0"/>
              <a:buChar char="•"/>
            </a:pPr>
            <a:endParaRPr lang="en-GB" sz="1800" dirty="0">
              <a:latin typeface="Century Gothic" pitchFamily="34" charset="0"/>
              <a:cs typeface="Arial" panose="020B0604020202020204" pitchFamily="34" charset="0"/>
            </a:endParaRPr>
          </a:p>
          <a:p>
            <a:pPr marL="457200" indent="-457200">
              <a:buFont typeface="Arial" panose="020B0604020202020204" pitchFamily="34" charset="0"/>
              <a:buChar char="•"/>
            </a:pPr>
            <a:r>
              <a:rPr lang="en-US" sz="1800" dirty="0">
                <a:latin typeface="Century Gothic" pitchFamily="34" charset="0"/>
                <a:cs typeface="Arial" panose="020B0604020202020204" pitchFamily="34" charset="0"/>
                <a:hlinkClick r:id="rId6"/>
              </a:rPr>
              <a:t>https://nrich.maths.org/maths-at-home</a:t>
            </a:r>
            <a:endParaRPr lang="en-GB" sz="1800" dirty="0">
              <a:latin typeface="Century Gothic" pitchFamily="34" charset="0"/>
              <a:cs typeface="Arial" panose="020B0604020202020204" pitchFamily="34" charset="0"/>
            </a:endParaRPr>
          </a:p>
          <a:p>
            <a:pPr marL="457200" indent="-457200">
              <a:buFont typeface="Arial" panose="020B0604020202020204" pitchFamily="34" charset="0"/>
              <a:buChar char="•"/>
            </a:pPr>
            <a:endParaRPr lang="en-GB" sz="1800" dirty="0">
              <a:latin typeface="Century Gothic" pitchFamily="34" charset="0"/>
              <a:cs typeface="Arial" panose="020B0604020202020204" pitchFamily="34" charset="0"/>
            </a:endParaRPr>
          </a:p>
          <a:p>
            <a:pPr marL="457200" indent="-457200">
              <a:buFont typeface="Arial" panose="020B0604020202020204" pitchFamily="34" charset="0"/>
              <a:buChar char="•"/>
            </a:pPr>
            <a:r>
              <a:rPr lang="en-US" sz="1800" dirty="0">
                <a:latin typeface="Century Gothic" pitchFamily="34" charset="0"/>
                <a:cs typeface="Arial" panose="020B0604020202020204" pitchFamily="34" charset="0"/>
                <a:hlinkClick r:id="rId7"/>
              </a:rPr>
              <a:t>https://mathszone.co.uk/</a:t>
            </a:r>
            <a:endParaRPr lang="en-GB" sz="1800" dirty="0">
              <a:latin typeface="Century Gothic" pitchFamily="34" charset="0"/>
              <a:cs typeface="Arial" panose="020B0604020202020204" pitchFamily="34" charset="0"/>
            </a:endParaRPr>
          </a:p>
          <a:p>
            <a:pPr marL="457200" indent="-457200">
              <a:buFont typeface="Arial" panose="020B0604020202020204" pitchFamily="34" charset="0"/>
              <a:buChar char="•"/>
            </a:pPr>
            <a:endParaRPr lang="en-GB" sz="1800" dirty="0">
              <a:latin typeface="Century Gothic" pitchFamily="34" charset="0"/>
              <a:cs typeface="Arial" panose="020B0604020202020204" pitchFamily="34" charset="0"/>
            </a:endParaRPr>
          </a:p>
          <a:p>
            <a:pPr marL="457200" indent="-457200">
              <a:buFont typeface="Arial" panose="020B0604020202020204" pitchFamily="34" charset="0"/>
              <a:buChar char="•"/>
            </a:pPr>
            <a:r>
              <a:rPr lang="en-US" sz="1800" dirty="0">
                <a:latin typeface="Century Gothic" pitchFamily="34" charset="0"/>
                <a:cs typeface="Arial" panose="020B0604020202020204" pitchFamily="34" charset="0"/>
                <a:hlinkClick r:id="rId8"/>
              </a:rPr>
              <a:t>https://www.topmarks.co.uk/maths-games</a:t>
            </a:r>
            <a:endParaRPr lang="en-GB" sz="1800" dirty="0">
              <a:latin typeface="Century Gothic" pitchFamily="34" charset="0"/>
              <a:cs typeface="Arial" panose="020B0604020202020204" pitchFamily="34" charset="0"/>
            </a:endParaRPr>
          </a:p>
          <a:p>
            <a:pPr marL="457200" indent="-457200">
              <a:buFont typeface="Arial" panose="020B0604020202020204" pitchFamily="34" charset="0"/>
              <a:buChar char="•"/>
            </a:pPr>
            <a:endParaRPr lang="en-GB" sz="1800" dirty="0">
              <a:latin typeface="Century Gothic" pitchFamily="34" charset="0"/>
              <a:cs typeface="Arial" panose="020B0604020202020204" pitchFamily="34" charset="0"/>
            </a:endParaRPr>
          </a:p>
          <a:p>
            <a:pPr marL="457200" indent="-457200">
              <a:buFont typeface="Arial" panose="020B0604020202020204" pitchFamily="34" charset="0"/>
              <a:buChar char="•"/>
            </a:pPr>
            <a:r>
              <a:rPr lang="en-GB" sz="1800" dirty="0">
                <a:latin typeface="Century Gothic" pitchFamily="34" charset="0"/>
                <a:cs typeface="Arial" panose="020B0604020202020204" pitchFamily="34" charset="0"/>
                <a:hlinkClick r:id="rId9"/>
              </a:rPr>
              <a:t>https://www.topmarks.co.uk/maths-games/hit-the-button</a:t>
            </a:r>
            <a:r>
              <a:rPr lang="en-GB" sz="1800" dirty="0">
                <a:latin typeface="Century Gothic" pitchFamily="34" charset="0"/>
                <a:cs typeface="Arial" panose="020B0604020202020204" pitchFamily="34" charset="0"/>
              </a:rPr>
              <a:t> </a:t>
            </a:r>
            <a:endParaRPr lang="en-US" sz="1800" dirty="0">
              <a:latin typeface="Century Gothic" pitchFamily="34" charset="0"/>
              <a:cs typeface="Arial" panose="020B0604020202020204" pitchFamily="34" charset="0"/>
            </a:endParaRPr>
          </a:p>
          <a:p>
            <a:pPr marL="457200" indent="-457200">
              <a:buFont typeface="Arial" panose="020B0604020202020204" pitchFamily="34" charset="0"/>
              <a:buChar char="•"/>
            </a:pPr>
            <a:endParaRPr lang="en-US" dirty="0">
              <a:latin typeface="Century Gothic" pitchFamily="34" charset="0"/>
            </a:endParaRPr>
          </a:p>
        </p:txBody>
      </p:sp>
    </p:spTree>
    <p:extLst>
      <p:ext uri="{BB962C8B-B14F-4D97-AF65-F5344CB8AC3E}">
        <p14:creationId xmlns:p14="http://schemas.microsoft.com/office/powerpoint/2010/main" val="33220962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matilda quentin blak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495800"/>
            <a:ext cx="2362200" cy="23622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76300" y="2743200"/>
            <a:ext cx="7391400" cy="1815882"/>
          </a:xfrm>
          <a:prstGeom prst="rect">
            <a:avLst/>
          </a:prstGeom>
          <a:noFill/>
        </p:spPr>
        <p:txBody>
          <a:bodyPr wrap="square" rtlCol="0">
            <a:spAutoFit/>
          </a:bodyPr>
          <a:lstStyle/>
          <a:p>
            <a:pPr algn="ctr"/>
            <a:r>
              <a:rPr lang="en-US" sz="2800" b="1" dirty="0">
                <a:solidFill>
                  <a:srgbClr val="0000FF"/>
                </a:solidFill>
                <a:latin typeface="Kristen ITC" panose="03050502040202030202" pitchFamily="66" charset="0"/>
              </a:rPr>
              <a:t>Thank you for attending the End of Key Stage 1 Assessments presentation.</a:t>
            </a:r>
          </a:p>
          <a:p>
            <a:pPr algn="ctr"/>
            <a:endParaRPr lang="en-US" sz="2800" b="1" dirty="0">
              <a:solidFill>
                <a:srgbClr val="0000FF"/>
              </a:solidFill>
              <a:latin typeface="Kristen ITC" panose="03050502040202030202" pitchFamily="66" charset="0"/>
            </a:endParaRPr>
          </a:p>
          <a:p>
            <a:pPr algn="ctr"/>
            <a:endParaRPr lang="en-US" sz="2800" b="1" dirty="0">
              <a:solidFill>
                <a:srgbClr val="0000FF"/>
              </a:solidFill>
              <a:latin typeface="Kristen ITC" panose="03050502040202030202" pitchFamily="66" charset="0"/>
            </a:endParaRPr>
          </a:p>
        </p:txBody>
      </p:sp>
    </p:spTree>
    <p:extLst>
      <p:ext uri="{BB962C8B-B14F-4D97-AF65-F5344CB8AC3E}">
        <p14:creationId xmlns:p14="http://schemas.microsoft.com/office/powerpoint/2010/main" val="40115131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6CCA5F87-1D1E-45CB-8D83-FC7EEFAD99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2" descr="Image result for matilda quentin blak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3819" t="3578" r="-3" b="5511"/>
          <a:stretch/>
        </p:blipFill>
        <p:spPr bwMode="auto">
          <a:xfrm>
            <a:off x="20" y="10"/>
            <a:ext cx="6501364" cy="6857990"/>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22">
            <a:extLst>
              <a:ext uri="{FF2B5EF4-FFF2-40B4-BE49-F238E27FC236}">
                <a16:creationId xmlns:a16="http://schemas.microsoft.com/office/drawing/2014/main" id="{7CCFC2C6-6238-4A2F-93DE-2ADF74AF63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783739" y="0"/>
            <a:ext cx="6360260"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5886450" y="1122363"/>
            <a:ext cx="3017520" cy="3204134"/>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200" b="1" u="sng">
                <a:latin typeface="+mj-lt"/>
                <a:ea typeface="+mj-ea"/>
                <a:cs typeface="+mj-cs"/>
              </a:rPr>
              <a:t>Welcome to Year 2:</a:t>
            </a:r>
          </a:p>
          <a:p>
            <a:pPr>
              <a:lnSpc>
                <a:spcPct val="90000"/>
              </a:lnSpc>
              <a:spcBef>
                <a:spcPct val="0"/>
              </a:spcBef>
              <a:spcAft>
                <a:spcPts val="600"/>
              </a:spcAft>
            </a:pPr>
            <a:r>
              <a:rPr lang="en-US" sz="4200" b="1" u="sng">
                <a:latin typeface="+mj-lt"/>
                <a:ea typeface="+mj-ea"/>
                <a:cs typeface="+mj-cs"/>
              </a:rPr>
              <a:t>End of KS1 Assessment Presentation</a:t>
            </a:r>
          </a:p>
        </p:txBody>
      </p:sp>
      <p:sp>
        <p:nvSpPr>
          <p:cNvPr id="25" name="Rectangle 2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079617" y="434802"/>
            <a:ext cx="146304"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7" name="Rectangle 2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88736" y="4546920"/>
            <a:ext cx="30175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21829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matilda quentin blak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904" r="16128"/>
          <a:stretch/>
        </p:blipFill>
        <p:spPr bwMode="auto">
          <a:xfrm>
            <a:off x="-31679" y="4038600"/>
            <a:ext cx="1676400" cy="23622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62654" y="242406"/>
            <a:ext cx="73914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a:solidFill>
                  <a:srgbClr val="00B050"/>
                </a:solidFill>
                <a:latin typeface="Kristen ITC" panose="03050502040202030202" pitchFamily="66" charset="0"/>
              </a:rPr>
              <a:t>What are End of Key Stage 1 Assessments</a:t>
            </a:r>
            <a:endParaRPr kumimoji="0" lang="en-US" sz="3600" b="1" i="0" u="none" strike="noStrike" kern="1200" cap="none" spc="0" normalizeH="0" baseline="0" noProof="0" dirty="0">
              <a:ln>
                <a:noFill/>
              </a:ln>
              <a:solidFill>
                <a:srgbClr val="00B050"/>
              </a:solidFill>
              <a:effectLst/>
              <a:uLnTx/>
              <a:uFillTx/>
              <a:latin typeface="Kristen ITC" panose="03050502040202030202" pitchFamily="66" charset="0"/>
              <a:ea typeface="+mn-ea"/>
              <a:cs typeface="+mn-cs"/>
            </a:endParaRPr>
          </a:p>
        </p:txBody>
      </p:sp>
      <p:sp>
        <p:nvSpPr>
          <p:cNvPr id="7" name="TextBox 6">
            <a:extLst>
              <a:ext uri="{FF2B5EF4-FFF2-40B4-BE49-F238E27FC236}">
                <a16:creationId xmlns:a16="http://schemas.microsoft.com/office/drawing/2014/main" id="{434F5111-B550-4D50-8782-838EB846A2AB}"/>
              </a:ext>
            </a:extLst>
          </p:cNvPr>
          <p:cNvSpPr txBox="1"/>
          <p:nvPr/>
        </p:nvSpPr>
        <p:spPr>
          <a:xfrm>
            <a:off x="762654" y="1438454"/>
            <a:ext cx="8117633" cy="4662815"/>
          </a:xfrm>
          <a:prstGeom prst="rect">
            <a:avLst/>
          </a:prstGeom>
          <a:noFill/>
        </p:spPr>
        <p:txBody>
          <a:bodyPr wrap="square" rtlCol="0">
            <a:spAutoFit/>
          </a:bodyPr>
          <a:lstStyle/>
          <a:p>
            <a:r>
              <a:rPr lang="en-US" sz="2800" dirty="0">
                <a:solidFill>
                  <a:srgbClr val="000000"/>
                </a:solidFill>
                <a:latin typeface="Century Gothic" pitchFamily="34" charset="0"/>
                <a:cs typeface="Arial" panose="020B0604020202020204" pitchFamily="34" charset="0"/>
              </a:rPr>
              <a:t>At the end of Year 2, children will be sitting end of Key Stage 1 Assessments.  These are non-statutory assessments which are optional.  </a:t>
            </a:r>
          </a:p>
          <a:p>
            <a:r>
              <a:rPr lang="en-US" sz="2800" dirty="0">
                <a:solidFill>
                  <a:srgbClr val="000000"/>
                </a:solidFill>
                <a:latin typeface="Century Gothic" pitchFamily="34" charset="0"/>
                <a:cs typeface="Arial" panose="020B0604020202020204" pitchFamily="34" charset="0"/>
              </a:rPr>
              <a:t>The assessments include:</a:t>
            </a:r>
          </a:p>
          <a:p>
            <a:r>
              <a:rPr lang="en-US" sz="2800" dirty="0">
                <a:solidFill>
                  <a:srgbClr val="000000"/>
                </a:solidFill>
                <a:latin typeface="Century Gothic" pitchFamily="34" charset="0"/>
                <a:cs typeface="Arial" panose="020B0604020202020204" pitchFamily="34" charset="0"/>
              </a:rPr>
              <a:t>*English – Reading</a:t>
            </a:r>
          </a:p>
          <a:p>
            <a:r>
              <a:rPr lang="en-US" sz="2800" dirty="0">
                <a:solidFill>
                  <a:srgbClr val="000000"/>
                </a:solidFill>
                <a:latin typeface="Century Gothic" pitchFamily="34" charset="0"/>
                <a:cs typeface="Arial" panose="020B0604020202020204" pitchFamily="34" charset="0"/>
              </a:rPr>
              <a:t>**Mathematics – Arithmetic &amp; Reasoning</a:t>
            </a:r>
          </a:p>
          <a:p>
            <a:pPr marL="365760" marR="0" lvl="0" indent="-256032" algn="l" defTabSz="914400" rtl="0" eaLnBrk="1" fontAlgn="auto" latinLnBrk="0" hangingPunct="1">
              <a:lnSpc>
                <a:spcPct val="100000"/>
              </a:lnSpc>
              <a:spcBef>
                <a:spcPts val="300"/>
              </a:spcBef>
              <a:spcAft>
                <a:spcPts val="0"/>
              </a:spcAft>
              <a:buClr>
                <a:srgbClr val="0070C0"/>
              </a:buClr>
              <a:buSzTx/>
              <a:buFont typeface="Arial" panose="020B0604020202020204" pitchFamily="34" charset="0"/>
              <a:buChar char="•"/>
              <a:tabLst/>
              <a:defRPr/>
            </a:pPr>
            <a:endParaRPr kumimoji="0" lang="en-GB" altLang="en-US" sz="2600" b="0" i="0" u="none" strike="noStrike" kern="1200" cap="none" spc="0" normalizeH="0" baseline="0" noProof="0" dirty="0">
              <a:ln>
                <a:noFill/>
              </a:ln>
              <a:solidFill>
                <a:prstClr val="black"/>
              </a:solidFill>
              <a:effectLst/>
              <a:uLnTx/>
              <a:uFillTx/>
              <a:latin typeface="Century Gothic" pitchFamily="34" charset="0"/>
              <a:ea typeface="+mn-ea"/>
              <a:cs typeface="+mn-cs"/>
            </a:endParaRPr>
          </a:p>
          <a:p>
            <a:pPr marL="365760" marR="0" lvl="0" indent="-256032" algn="l" defTabSz="914400" rtl="0" eaLnBrk="1" fontAlgn="auto" latinLnBrk="0" hangingPunct="1">
              <a:lnSpc>
                <a:spcPct val="100000"/>
              </a:lnSpc>
              <a:spcBef>
                <a:spcPts val="300"/>
              </a:spcBef>
              <a:spcAft>
                <a:spcPts val="0"/>
              </a:spcAft>
              <a:buClr>
                <a:srgbClr val="0070C0"/>
              </a:buClr>
              <a:buSzTx/>
              <a:buFont typeface="Arial" panose="020B0604020202020204" pitchFamily="34" charset="0"/>
              <a:buChar char="•"/>
              <a:tabLst/>
              <a:defRPr/>
            </a:pPr>
            <a:r>
              <a:rPr kumimoji="0" lang="en-GB" altLang="en-US" sz="2600" b="0" i="0" u="none" strike="noStrike" kern="1200" cap="none" spc="0" normalizeH="0" baseline="0" noProof="0" dirty="0">
                <a:ln>
                  <a:noFill/>
                </a:ln>
                <a:solidFill>
                  <a:prstClr val="black"/>
                </a:solidFill>
                <a:effectLst/>
                <a:uLnTx/>
                <a:uFillTx/>
                <a:latin typeface="Century Gothic" pitchFamily="34" charset="0"/>
                <a:ea typeface="+mn-ea"/>
                <a:cs typeface="+mn-cs"/>
              </a:rPr>
              <a:t>The assessments are low key to ensure children are not worried or anxious about taking them. </a:t>
            </a:r>
          </a:p>
          <a:p>
            <a:endParaRPr lang="en-US" sz="2800" dirty="0">
              <a:solidFill>
                <a:srgbClr val="000000"/>
              </a:solidFill>
              <a:latin typeface="Century Gothic" pitchFamily="34" charset="0"/>
              <a:cs typeface="Arial" panose="020B0604020202020204" pitchFamily="34" charset="0"/>
            </a:endParaRPr>
          </a:p>
          <a:p>
            <a:endParaRPr lang="en-US" dirty="0">
              <a:solidFill>
                <a:srgbClr val="000000"/>
              </a:solidFill>
              <a:latin typeface="Century Gothic" pitchFamily="34" charset="0"/>
              <a:cs typeface="Arial" panose="020B0604020202020204" pitchFamily="34" charset="0"/>
            </a:endParaRPr>
          </a:p>
        </p:txBody>
      </p:sp>
    </p:spTree>
    <p:extLst>
      <p:ext uri="{BB962C8B-B14F-4D97-AF65-F5344CB8AC3E}">
        <p14:creationId xmlns:p14="http://schemas.microsoft.com/office/powerpoint/2010/main" val="35276307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8200" y="204969"/>
            <a:ext cx="7391400" cy="187743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a:noFill/>
                </a:ln>
                <a:solidFill>
                  <a:srgbClr val="00CC00"/>
                </a:solidFill>
                <a:effectLst/>
                <a:uLnTx/>
                <a:uFillTx/>
                <a:latin typeface="Kristen ITC" panose="03050502040202030202" pitchFamily="66" charset="0"/>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00CC00"/>
              </a:solidFill>
              <a:effectLst/>
              <a:uLnTx/>
              <a:uFillTx/>
              <a:latin typeface="Kristen ITC" panose="03050502040202030202" pitchFamily="66" charset="0"/>
              <a:ea typeface="+mn-ea"/>
              <a:cs typeface="+mn-cs"/>
            </a:endParaRPr>
          </a:p>
        </p:txBody>
      </p:sp>
      <p:sp>
        <p:nvSpPr>
          <p:cNvPr id="6" name="TextBox 5"/>
          <p:cNvSpPr txBox="1"/>
          <p:nvPr/>
        </p:nvSpPr>
        <p:spPr>
          <a:xfrm>
            <a:off x="256854" y="204969"/>
            <a:ext cx="8630292" cy="526297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00FF"/>
                </a:solidFill>
                <a:effectLst/>
                <a:uLnTx/>
                <a:uFillTx/>
                <a:latin typeface="Berlin Sans FB" panose="020E0602020502020306" pitchFamily="34" charset="0"/>
                <a:ea typeface="+mn-ea"/>
                <a:cs typeface="+mn-cs"/>
              </a:rPr>
              <a:t>Reading Paper 1 - consists of a combined reading prompt and answer booklet. The test takes approximately 30 minutes.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0000FF"/>
              </a:solidFill>
              <a:effectLst/>
              <a:uLnTx/>
              <a:uFillTx/>
              <a:latin typeface="Berlin Sans FB" panose="020E0602020502020306"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00FF"/>
                </a:solidFill>
                <a:effectLst/>
                <a:uLnTx/>
                <a:uFillTx/>
                <a:latin typeface="Berlin Sans FB" panose="020E0602020502020306" pitchFamily="34" charset="0"/>
                <a:ea typeface="+mn-ea"/>
                <a:cs typeface="+mn-cs"/>
              </a:rPr>
              <a:t>Reading Paper 2 - consists of an answer booklet and a separate reading booklet. It contains more challenging texts than Paper 1. The test takes approximately 40 minutes.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0000FF"/>
              </a:solidFill>
              <a:effectLst/>
              <a:uLnTx/>
              <a:uFillTx/>
              <a:latin typeface="Berlin Sans FB" panose="020E0602020502020306"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00FF"/>
                </a:solidFill>
                <a:effectLst/>
                <a:uLnTx/>
                <a:uFillTx/>
                <a:latin typeface="Berlin Sans FB" panose="020E0602020502020306" pitchFamily="34" charset="0"/>
                <a:ea typeface="+mn-ea"/>
                <a:cs typeface="+mn-cs"/>
              </a:rPr>
              <a:t>Maths Paper 1 - arithmetic consists of a single test paper and takes approximately 20 minutes.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0000FF"/>
              </a:solidFill>
              <a:effectLst/>
              <a:uLnTx/>
              <a:uFillTx/>
              <a:latin typeface="Berlin Sans FB" panose="020E0602020502020306"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00FF"/>
                </a:solidFill>
                <a:effectLst/>
                <a:uLnTx/>
                <a:uFillTx/>
                <a:latin typeface="Berlin Sans FB" panose="020E0602020502020306" pitchFamily="34" charset="0"/>
                <a:ea typeface="+mn-ea"/>
                <a:cs typeface="+mn-cs"/>
              </a:rPr>
              <a:t>Maths Paper 2 - reasoning consists of a single test paper and takes approximately 35 minutes. The paper includes a practice question and 5 aural questions. After the aural questions, the time allowed for the remainder of the paper should be around 30 minutes.</a:t>
            </a:r>
          </a:p>
        </p:txBody>
      </p:sp>
      <p:pic>
        <p:nvPicPr>
          <p:cNvPr id="8" name="Picture 7"/>
          <p:cNvPicPr>
            <a:picLocks noChangeAspect="1"/>
          </p:cNvPicPr>
          <p:nvPr/>
        </p:nvPicPr>
        <p:blipFill>
          <a:blip r:embed="rId2"/>
          <a:stretch>
            <a:fillRect/>
          </a:stretch>
        </p:blipFill>
        <p:spPr>
          <a:xfrm>
            <a:off x="4158943" y="5467948"/>
            <a:ext cx="946457" cy="1314523"/>
          </a:xfrm>
          <a:prstGeom prst="rect">
            <a:avLst/>
          </a:prstGeom>
        </p:spPr>
      </p:pic>
    </p:spTree>
    <p:extLst>
      <p:ext uri="{BB962C8B-B14F-4D97-AF65-F5344CB8AC3E}">
        <p14:creationId xmlns:p14="http://schemas.microsoft.com/office/powerpoint/2010/main" val="35094695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600" y="97383"/>
            <a:ext cx="86868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CC00"/>
                </a:solidFill>
                <a:effectLst/>
                <a:uLnTx/>
                <a:uFillTx/>
                <a:latin typeface="Kristen ITC" panose="03050502040202030202" pitchFamily="66" charset="0"/>
                <a:ea typeface="+mn-ea"/>
                <a:cs typeface="+mn-cs"/>
              </a:rPr>
              <a:t>Reading Paper Example 1</a:t>
            </a:r>
          </a:p>
        </p:txBody>
      </p:sp>
      <p:pic>
        <p:nvPicPr>
          <p:cNvPr id="4" name="Picture 3" descr="year-2-reading-sample-materials-1.pdf - Google Chrome">
            <a:extLst>
              <a:ext uri="{FF2B5EF4-FFF2-40B4-BE49-F238E27FC236}">
                <a16:creationId xmlns:a16="http://schemas.microsoft.com/office/drawing/2014/main" id="{E495CE52-4104-44E8-8B98-E922CDFA602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3620"/>
          <a:stretch/>
        </p:blipFill>
        <p:spPr>
          <a:xfrm>
            <a:off x="1979712" y="1196752"/>
            <a:ext cx="5076047" cy="5371182"/>
          </a:xfrm>
          <a:prstGeom prst="rect">
            <a:avLst/>
          </a:prstGeom>
        </p:spPr>
      </p:pic>
    </p:spTree>
    <p:extLst>
      <p:ext uri="{BB962C8B-B14F-4D97-AF65-F5344CB8AC3E}">
        <p14:creationId xmlns:p14="http://schemas.microsoft.com/office/powerpoint/2010/main" val="901139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4"/>
          <p:cNvSpPr txBox="1">
            <a:spLocks noChangeArrowheads="1"/>
          </p:cNvSpPr>
          <p:nvPr/>
        </p:nvSpPr>
        <p:spPr bwMode="auto">
          <a:xfrm>
            <a:off x="1232642" y="346079"/>
            <a:ext cx="6678715" cy="523220"/>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6600"/>
                </a:solidFill>
                <a:effectLst/>
                <a:uLnTx/>
                <a:uFillTx/>
                <a:latin typeface="Kristen ITC" pitchFamily="66" charset="0"/>
                <a:ea typeface="+mn-ea"/>
                <a:cs typeface="+mn-cs"/>
              </a:rPr>
              <a:t>Reading Paper 2 Example Page</a:t>
            </a:r>
          </a:p>
        </p:txBody>
      </p:sp>
      <p:sp>
        <p:nvSpPr>
          <p:cNvPr id="2" name="AutoShape 4" descr="https://encrypted-tbn1.gstatic.com/shopping?q=tbn:ANd9GcRR2VhW4Ev7YpxNvpWRCrXrDYZKaJE1eUT8kEqUAr3Q2WfVCXKDbedJlMefvRLiJPgaQpZq7IYuKF9uNDC5fY3wlDQgv_e7SxrY8VsQEBaWZIXXB446bxHZ&amp;usqp=CA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Content Placeholder 2"/>
          <p:cNvSpPr>
            <a:spLocks noGrp="1"/>
          </p:cNvSpPr>
          <p:nvPr>
            <p:ph idx="1"/>
          </p:nvPr>
        </p:nvSpPr>
        <p:spPr>
          <a:xfrm>
            <a:off x="186055" y="1578259"/>
            <a:ext cx="8836025" cy="4525963"/>
          </a:xfrm>
        </p:spPr>
        <p:txBody>
          <a:bodyPr>
            <a:normAutofit/>
          </a:bodyPr>
          <a:lstStyle/>
          <a:p>
            <a:pPr marL="0" indent="0">
              <a:buNone/>
            </a:pPr>
            <a:r>
              <a:rPr lang="en-US" sz="2800" dirty="0">
                <a:solidFill>
                  <a:srgbClr val="0000FF"/>
                </a:solidFill>
                <a:latin typeface="Berlin Sans FB" panose="020E0602020502020306" pitchFamily="34" charset="0"/>
              </a:rPr>
              <a:t> </a:t>
            </a:r>
            <a:endParaRPr lang="en-GB" sz="2800" dirty="0">
              <a:solidFill>
                <a:srgbClr val="0000FF"/>
              </a:solidFill>
              <a:latin typeface="Berlin Sans FB" panose="020E0602020502020306" pitchFamily="34" charset="0"/>
            </a:endParaRPr>
          </a:p>
        </p:txBody>
      </p:sp>
      <p:pic>
        <p:nvPicPr>
          <p:cNvPr id="7" name="Picture 6" descr="2017 key stage 1 English reading Paper 2: reading booklet - Google Chrome">
            <a:extLst>
              <a:ext uri="{FF2B5EF4-FFF2-40B4-BE49-F238E27FC236}">
                <a16:creationId xmlns:a16="http://schemas.microsoft.com/office/drawing/2014/main" id="{312107D6-5222-4BE9-8780-3D53F7162A3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311562">
            <a:off x="1372850" y="1397864"/>
            <a:ext cx="3264264" cy="4241155"/>
          </a:xfrm>
          <a:prstGeom prst="rect">
            <a:avLst/>
          </a:prstGeom>
        </p:spPr>
      </p:pic>
      <p:pic>
        <p:nvPicPr>
          <p:cNvPr id="6" name="Picture 5" descr="2017 key stage 1 English reading Paper 2: reading booklet - Google Chrome">
            <a:extLst>
              <a:ext uri="{FF2B5EF4-FFF2-40B4-BE49-F238E27FC236}">
                <a16:creationId xmlns:a16="http://schemas.microsoft.com/office/drawing/2014/main" id="{CA63D516-3762-43C7-862B-CC8CDCD4D38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86001" y="2060848"/>
            <a:ext cx="3800998" cy="4502844"/>
          </a:xfrm>
          <a:prstGeom prst="rect">
            <a:avLst/>
          </a:prstGeom>
        </p:spPr>
      </p:pic>
      <p:pic>
        <p:nvPicPr>
          <p:cNvPr id="9" name="Picture 8" descr="2017 key stage 1 English reading Paper 2: reading answer booklet - Google Chrome">
            <a:extLst>
              <a:ext uri="{FF2B5EF4-FFF2-40B4-BE49-F238E27FC236}">
                <a16:creationId xmlns:a16="http://schemas.microsoft.com/office/drawing/2014/main" id="{F54D83B5-092A-405E-A251-22DF9FDEBB9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005124" y="1267569"/>
            <a:ext cx="3952821" cy="4510465"/>
          </a:xfrm>
          <a:prstGeom prst="rect">
            <a:avLst/>
          </a:prstGeom>
        </p:spPr>
      </p:pic>
      <p:pic>
        <p:nvPicPr>
          <p:cNvPr id="20481" name="Picture 2" descr="Image result for matilda quentin blake"/>
          <p:cNvPicPr>
            <a:picLocks noChangeAspect="1" noChangeArrowheads="1"/>
          </p:cNvPicPr>
          <p:nvPr/>
        </p:nvPicPr>
        <p:blipFill>
          <a:blip r:embed="rId5"/>
          <a:srcRect/>
          <a:stretch>
            <a:fillRect/>
          </a:stretch>
        </p:blipFill>
        <p:spPr bwMode="auto">
          <a:xfrm>
            <a:off x="7074847" y="4896505"/>
            <a:ext cx="1763058" cy="1763058"/>
          </a:xfrm>
          <a:prstGeom prst="rect">
            <a:avLst/>
          </a:prstGeom>
          <a:noFill/>
          <a:ln w="9525">
            <a:noFill/>
            <a:miter lim="800000"/>
            <a:headEnd/>
            <a:tailEnd/>
          </a:ln>
        </p:spPr>
      </p:pic>
    </p:spTree>
    <p:extLst>
      <p:ext uri="{BB962C8B-B14F-4D97-AF65-F5344CB8AC3E}">
        <p14:creationId xmlns:p14="http://schemas.microsoft.com/office/powerpoint/2010/main" val="6512171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matilda quentin blak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137" y="4985220"/>
            <a:ext cx="1725613" cy="172561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80208" y="377254"/>
            <a:ext cx="7391400"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rgbClr val="00CC00"/>
                </a:solidFill>
                <a:effectLst/>
                <a:uLnTx/>
                <a:uFillTx/>
                <a:latin typeface="Kristen ITC" panose="03050502040202030202" pitchFamily="66" charset="0"/>
                <a:ea typeface="+mn-ea"/>
                <a:cs typeface="+mn-cs"/>
              </a:rPr>
              <a:t>Maths Paper 1 (Arithmetic) Example Page</a:t>
            </a:r>
            <a:endParaRPr kumimoji="0" lang="en-US" sz="2800" b="1" i="0" u="none" strike="noStrike" kern="1200" cap="none" spc="0" normalizeH="0" baseline="0" noProof="0" dirty="0">
              <a:ln>
                <a:noFill/>
              </a:ln>
              <a:solidFill>
                <a:srgbClr val="00CC00"/>
              </a:solidFill>
              <a:effectLst/>
              <a:uLnTx/>
              <a:uFillTx/>
              <a:latin typeface="Kristen ITC" panose="03050502040202030202" pitchFamily="66" charset="0"/>
              <a:ea typeface="+mn-ea"/>
              <a:cs typeface="+mn-cs"/>
            </a:endParaRPr>
          </a:p>
        </p:txBody>
      </p:sp>
      <p:sp>
        <p:nvSpPr>
          <p:cNvPr id="2" name="Rectangle 1"/>
          <p:cNvSpPr/>
          <p:nvPr/>
        </p:nvSpPr>
        <p:spPr>
          <a:xfrm>
            <a:off x="1351123" y="736233"/>
            <a:ext cx="6857999" cy="9541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2800" b="0" i="0" u="none" strike="noStrike" kern="1200" cap="none" spc="0" normalizeH="0" baseline="0" noProof="0">
                <a:ln>
                  <a:noFill/>
                </a:ln>
                <a:solidFill>
                  <a:srgbClr val="0000FF"/>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en-US" sz="2800" b="0" i="0" u="none" strike="noStrike" kern="1200" cap="none" spc="0" normalizeH="0" baseline="0" noProof="0">
              <a:ln>
                <a:noFill/>
              </a:ln>
              <a:solidFill>
                <a:prstClr val="black"/>
              </a:solidFill>
              <a:effectLst/>
              <a:uLnTx/>
              <a:uFillTx/>
              <a:latin typeface="Calibri"/>
              <a:ea typeface="+mn-ea"/>
              <a:cs typeface="+mn-cs"/>
            </a:endParaRPr>
          </a:p>
        </p:txBody>
      </p:sp>
      <p:sp>
        <p:nvSpPr>
          <p:cNvPr id="3" name="Rectangle 2"/>
          <p:cNvSpPr/>
          <p:nvPr/>
        </p:nvSpPr>
        <p:spPr>
          <a:xfrm>
            <a:off x="1771650" y="3029169"/>
            <a:ext cx="7391400" cy="9541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2800" b="0" i="0" u="none" strike="noStrike" kern="1200" cap="none" spc="0" normalizeH="0" baseline="0" noProof="0">
                <a:ln>
                  <a:noFill/>
                </a:ln>
                <a:solidFill>
                  <a:srgbClr val="FF0000"/>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2800" b="0" i="0" u="none" strike="noStrike" kern="1200" cap="none" spc="0" normalizeH="0" baseline="0" noProof="0">
                <a:ln>
                  <a:noFill/>
                </a:ln>
                <a:solidFill>
                  <a:srgbClr val="000080"/>
                </a:solidFill>
                <a:effectLst/>
                <a:uLnTx/>
                <a:uFillTx/>
                <a:latin typeface="Calibri"/>
                <a:ea typeface="+mn-ea"/>
                <a:cs typeface="+mn-cs"/>
              </a:rPr>
              <a:t>    </a:t>
            </a:r>
            <a:endParaRPr kumimoji="0" lang="en-GB" altLang="en-US" sz="2800" b="0" i="0" u="none" strike="noStrike" kern="1200" cap="none" spc="0" normalizeH="0" baseline="0" noProof="0">
              <a:ln>
                <a:noFill/>
              </a:ln>
              <a:solidFill>
                <a:srgbClr val="FF0000"/>
              </a:solidFill>
              <a:effectLst/>
              <a:uLnTx/>
              <a:uFillTx/>
              <a:latin typeface="Calibri"/>
              <a:ea typeface="+mn-ea"/>
              <a:cs typeface="+mn-cs"/>
            </a:endParaRPr>
          </a:p>
        </p:txBody>
      </p:sp>
      <p:pic>
        <p:nvPicPr>
          <p:cNvPr id="12" name="Picture 11" descr="2018_ks1_mathematics_Paper1_arithmetic.pdf - Google Drive - Google Chrome">
            <a:extLst>
              <a:ext uri="{FF2B5EF4-FFF2-40B4-BE49-F238E27FC236}">
                <a16:creationId xmlns:a16="http://schemas.microsoft.com/office/drawing/2014/main" id="{9C50090F-CF8E-4AF7-83B9-CEC913E4B01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21180449">
            <a:off x="1943896" y="1342084"/>
            <a:ext cx="3595696" cy="5076329"/>
          </a:xfrm>
          <a:prstGeom prst="rect">
            <a:avLst/>
          </a:prstGeom>
        </p:spPr>
      </p:pic>
      <p:pic>
        <p:nvPicPr>
          <p:cNvPr id="9" name="Picture 8">
            <a:extLst>
              <a:ext uri="{FF2B5EF4-FFF2-40B4-BE49-F238E27FC236}">
                <a16:creationId xmlns:a16="http://schemas.microsoft.com/office/drawing/2014/main" id="{E37314CD-0349-46B1-8720-B4C731D49115}"/>
              </a:ext>
            </a:extLst>
          </p:cNvPr>
          <p:cNvPicPr>
            <a:picLocks noChangeAspect="1"/>
          </p:cNvPicPr>
          <p:nvPr/>
        </p:nvPicPr>
        <p:blipFill>
          <a:blip r:embed="rId4"/>
          <a:stretch>
            <a:fillRect/>
          </a:stretch>
        </p:blipFill>
        <p:spPr>
          <a:xfrm>
            <a:off x="4247589" y="1178183"/>
            <a:ext cx="3737172" cy="4932091"/>
          </a:xfrm>
          <a:prstGeom prst="rect">
            <a:avLst/>
          </a:prstGeom>
        </p:spPr>
      </p:pic>
    </p:spTree>
    <p:extLst>
      <p:ext uri="{BB962C8B-B14F-4D97-AF65-F5344CB8AC3E}">
        <p14:creationId xmlns:p14="http://schemas.microsoft.com/office/powerpoint/2010/main" val="12652850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matilda quentin blak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137" y="4985220"/>
            <a:ext cx="1725613" cy="172561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80208" y="377254"/>
            <a:ext cx="73914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rgbClr val="00CC00"/>
                </a:solidFill>
                <a:effectLst/>
                <a:uLnTx/>
                <a:uFillTx/>
                <a:latin typeface="Kristen ITC" panose="03050502040202030202" pitchFamily="66" charset="0"/>
                <a:ea typeface="+mn-ea"/>
                <a:cs typeface="+mn-cs"/>
              </a:rPr>
              <a:t>Maths Paper 2 (Reasoning) Example Page:</a:t>
            </a:r>
            <a:endParaRPr kumimoji="0" lang="en-US" sz="2800" b="1" i="0" u="none" strike="noStrike" kern="1200" cap="none" spc="0" normalizeH="0" baseline="0" noProof="0" dirty="0">
              <a:ln>
                <a:noFill/>
              </a:ln>
              <a:solidFill>
                <a:srgbClr val="00CC00"/>
              </a:solidFill>
              <a:effectLst/>
              <a:uLnTx/>
              <a:uFillTx/>
              <a:latin typeface="Kristen ITC" panose="03050502040202030202" pitchFamily="66" charset="0"/>
              <a:ea typeface="+mn-ea"/>
              <a:cs typeface="+mn-cs"/>
            </a:endParaRPr>
          </a:p>
        </p:txBody>
      </p:sp>
      <p:sp>
        <p:nvSpPr>
          <p:cNvPr id="2" name="Rectangle 1"/>
          <p:cNvSpPr/>
          <p:nvPr/>
        </p:nvSpPr>
        <p:spPr>
          <a:xfrm>
            <a:off x="1351123" y="736233"/>
            <a:ext cx="6857999" cy="9541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2800" b="0" i="0" u="none" strike="noStrike" kern="1200" cap="none" spc="0" normalizeH="0" baseline="0" noProof="0" dirty="0">
                <a:ln>
                  <a:noFill/>
                </a:ln>
                <a:solidFill>
                  <a:srgbClr val="0000FF"/>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en-US" sz="2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Rectangle 2"/>
          <p:cNvSpPr/>
          <p:nvPr/>
        </p:nvSpPr>
        <p:spPr>
          <a:xfrm>
            <a:off x="1771650" y="3029169"/>
            <a:ext cx="7391400" cy="9541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2800" b="0" i="0" u="none" strike="noStrike" kern="1200" cap="none" spc="0" normalizeH="0" baseline="0" noProof="0">
                <a:ln>
                  <a:noFill/>
                </a:ln>
                <a:solidFill>
                  <a:srgbClr val="FF0000"/>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2800" b="0" i="0" u="none" strike="noStrike" kern="1200" cap="none" spc="0" normalizeH="0" baseline="0" noProof="0">
                <a:ln>
                  <a:noFill/>
                </a:ln>
                <a:solidFill>
                  <a:srgbClr val="000080"/>
                </a:solidFill>
                <a:effectLst/>
                <a:uLnTx/>
                <a:uFillTx/>
                <a:latin typeface="Calibri"/>
                <a:ea typeface="+mn-ea"/>
                <a:cs typeface="+mn-cs"/>
              </a:rPr>
              <a:t>    </a:t>
            </a:r>
            <a:endParaRPr kumimoji="0" lang="en-GB" altLang="en-US" sz="2800" b="0" i="0" u="none" strike="noStrike" kern="1200" cap="none" spc="0" normalizeH="0" baseline="0" noProof="0">
              <a:ln>
                <a:noFill/>
              </a:ln>
              <a:solidFill>
                <a:srgbClr val="FF0000"/>
              </a:solidFill>
              <a:effectLst/>
              <a:uLnTx/>
              <a:uFillTx/>
              <a:latin typeface="Calibri"/>
              <a:ea typeface="+mn-ea"/>
              <a:cs typeface="+mn-cs"/>
            </a:endParaRPr>
          </a:p>
        </p:txBody>
      </p:sp>
      <p:sp>
        <p:nvSpPr>
          <p:cNvPr id="11" name="TextBox 10"/>
          <p:cNvSpPr txBox="1"/>
          <p:nvPr/>
        </p:nvSpPr>
        <p:spPr>
          <a:xfrm>
            <a:off x="946943" y="854307"/>
            <a:ext cx="184731" cy="101566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9900CC"/>
              </a:solidFill>
              <a:effectLst/>
              <a:uLnTx/>
              <a:uFillTx/>
              <a:latin typeface="Berlin Sans FB" panose="020E0602020502020306"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0000FF"/>
              </a:solidFill>
              <a:effectLst/>
              <a:uLnTx/>
              <a:uFillTx/>
              <a:latin typeface="Calibri"/>
              <a:ea typeface="+mn-ea"/>
              <a:cs typeface="+mn-cs"/>
            </a:endParaRPr>
          </a:p>
        </p:txBody>
      </p:sp>
      <p:sp>
        <p:nvSpPr>
          <p:cNvPr id="9" name="Rectangle 8">
            <a:extLst>
              <a:ext uri="{FF2B5EF4-FFF2-40B4-BE49-F238E27FC236}">
                <a16:creationId xmlns:a16="http://schemas.microsoft.com/office/drawing/2014/main" id="{C25C43A2-B1C7-4DBB-99F0-C3755C997A08}"/>
              </a:ext>
            </a:extLst>
          </p:cNvPr>
          <p:cNvSpPr/>
          <p:nvPr/>
        </p:nvSpPr>
        <p:spPr>
          <a:xfrm>
            <a:off x="1240012" y="4611231"/>
            <a:ext cx="7635018" cy="138499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FF0000"/>
              </a:solidFill>
              <a:effectLst/>
              <a:uLnTx/>
              <a:uFillTx/>
              <a:latin typeface="Berlin Sans FB" panose="020E0602020502020306"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CC00"/>
              </a:solidFill>
              <a:effectLst/>
              <a:uLnTx/>
              <a:uFillTx/>
              <a:latin typeface="Berlin Sans FB" panose="020E0602020502020306"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CC00"/>
              </a:solidFill>
              <a:effectLst/>
              <a:uLnTx/>
              <a:uFillTx/>
              <a:latin typeface="Calibri"/>
              <a:ea typeface="+mn-ea"/>
              <a:cs typeface="+mn-cs"/>
            </a:endParaRPr>
          </a:p>
        </p:txBody>
      </p:sp>
      <p:pic>
        <p:nvPicPr>
          <p:cNvPr id="10" name="Picture 9">
            <a:extLst>
              <a:ext uri="{FF2B5EF4-FFF2-40B4-BE49-F238E27FC236}">
                <a16:creationId xmlns:a16="http://schemas.microsoft.com/office/drawing/2014/main" id="{5FF583AD-A8BB-4637-9B77-97406FB311FD}"/>
              </a:ext>
            </a:extLst>
          </p:cNvPr>
          <p:cNvPicPr>
            <a:picLocks noChangeAspect="1"/>
          </p:cNvPicPr>
          <p:nvPr/>
        </p:nvPicPr>
        <p:blipFill>
          <a:blip r:embed="rId3"/>
          <a:stretch>
            <a:fillRect/>
          </a:stretch>
        </p:blipFill>
        <p:spPr>
          <a:xfrm>
            <a:off x="731187" y="843724"/>
            <a:ext cx="3840813" cy="4737003"/>
          </a:xfrm>
          <a:prstGeom prst="rect">
            <a:avLst/>
          </a:prstGeom>
        </p:spPr>
      </p:pic>
      <p:pic>
        <p:nvPicPr>
          <p:cNvPr id="12" name="Picture 11">
            <a:extLst>
              <a:ext uri="{FF2B5EF4-FFF2-40B4-BE49-F238E27FC236}">
                <a16:creationId xmlns:a16="http://schemas.microsoft.com/office/drawing/2014/main" id="{15941FFA-A159-42AE-AA6E-713EAE4045EA}"/>
              </a:ext>
            </a:extLst>
          </p:cNvPr>
          <p:cNvPicPr>
            <a:picLocks noChangeAspect="1"/>
          </p:cNvPicPr>
          <p:nvPr/>
        </p:nvPicPr>
        <p:blipFill>
          <a:blip r:embed="rId4"/>
          <a:stretch>
            <a:fillRect/>
          </a:stretch>
        </p:blipFill>
        <p:spPr>
          <a:xfrm>
            <a:off x="4152772" y="1007965"/>
            <a:ext cx="4627265" cy="5175953"/>
          </a:xfrm>
          <a:prstGeom prst="rect">
            <a:avLst/>
          </a:prstGeom>
        </p:spPr>
      </p:pic>
    </p:spTree>
    <p:extLst>
      <p:ext uri="{BB962C8B-B14F-4D97-AF65-F5344CB8AC3E}">
        <p14:creationId xmlns:p14="http://schemas.microsoft.com/office/powerpoint/2010/main" val="11140976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matilda quentin blak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486400"/>
            <a:ext cx="1371600" cy="13716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952500" y="304800"/>
            <a:ext cx="7391400" cy="523220"/>
          </a:xfrm>
          <a:prstGeom prst="rect">
            <a:avLst/>
          </a:prstGeom>
          <a:noFill/>
        </p:spPr>
        <p:txBody>
          <a:bodyPr wrap="square" rtlCol="0">
            <a:spAutoFit/>
          </a:bodyPr>
          <a:lstStyle/>
          <a:p>
            <a:pPr algn="ctr"/>
            <a:r>
              <a:rPr lang="en-GB" sz="2800" b="1">
                <a:solidFill>
                  <a:srgbClr val="FF6600"/>
                </a:solidFill>
                <a:latin typeface="Kristen ITC" panose="03050502040202030202" pitchFamily="66" charset="0"/>
              </a:rPr>
              <a:t>How can you help at home?</a:t>
            </a:r>
            <a:endParaRPr lang="en-US" sz="2800" b="1" dirty="0">
              <a:solidFill>
                <a:srgbClr val="FF6600"/>
              </a:solidFill>
              <a:latin typeface="Kristen ITC" panose="03050502040202030202" pitchFamily="66" charset="0"/>
            </a:endParaRPr>
          </a:p>
        </p:txBody>
      </p:sp>
      <p:sp>
        <p:nvSpPr>
          <p:cNvPr id="6" name="Rectangle 5"/>
          <p:cNvSpPr/>
          <p:nvPr/>
        </p:nvSpPr>
        <p:spPr>
          <a:xfrm>
            <a:off x="571500" y="1371600"/>
            <a:ext cx="7772400" cy="1089465"/>
          </a:xfrm>
          <a:prstGeom prst="rect">
            <a:avLst/>
          </a:prstGeom>
        </p:spPr>
        <p:txBody>
          <a:bodyPr wrap="square">
            <a:spAutoFit/>
          </a:bodyPr>
          <a:lstStyle/>
          <a:p>
            <a:pPr algn="ctr">
              <a:lnSpc>
                <a:spcPct val="80000"/>
              </a:lnSpc>
            </a:pPr>
            <a:endParaRPr lang="en-GB" sz="2000" dirty="0">
              <a:latin typeface="Kristen ITC" pitchFamily="66" charset="0"/>
            </a:endParaRPr>
          </a:p>
          <a:p>
            <a:pPr algn="ctr">
              <a:lnSpc>
                <a:spcPct val="80000"/>
              </a:lnSpc>
            </a:pPr>
            <a:r>
              <a:rPr lang="en-GB" sz="2400" dirty="0">
                <a:latin typeface="Kristen ITC" pitchFamily="66" charset="0"/>
              </a:rPr>
              <a:t> </a:t>
            </a:r>
          </a:p>
          <a:p>
            <a:pPr algn="ctr">
              <a:lnSpc>
                <a:spcPct val="80000"/>
              </a:lnSpc>
            </a:pPr>
            <a:endParaRPr lang="en-GB" dirty="0">
              <a:latin typeface="Kristen ITC" pitchFamily="66" charset="0"/>
            </a:endParaRPr>
          </a:p>
          <a:p>
            <a:pPr algn="ctr">
              <a:lnSpc>
                <a:spcPct val="80000"/>
              </a:lnSpc>
            </a:pPr>
            <a:endParaRPr lang="en-GB" dirty="0">
              <a:latin typeface="Kristen ITC" pitchFamily="66" charset="0"/>
            </a:endParaRPr>
          </a:p>
        </p:txBody>
      </p:sp>
      <p:sp>
        <p:nvSpPr>
          <p:cNvPr id="8" name="TextBox 7">
            <a:extLst>
              <a:ext uri="{FF2B5EF4-FFF2-40B4-BE49-F238E27FC236}">
                <a16:creationId xmlns:a16="http://schemas.microsoft.com/office/drawing/2014/main" id="{8F458361-85AB-4BD5-8CDF-74CE94636707}"/>
              </a:ext>
            </a:extLst>
          </p:cNvPr>
          <p:cNvSpPr txBox="1"/>
          <p:nvPr/>
        </p:nvSpPr>
        <p:spPr>
          <a:xfrm>
            <a:off x="2057400" y="1327079"/>
            <a:ext cx="6286500" cy="4801314"/>
          </a:xfrm>
          <a:prstGeom prst="rect">
            <a:avLst/>
          </a:prstGeom>
          <a:noFill/>
        </p:spPr>
        <p:txBody>
          <a:bodyPr wrap="square">
            <a:spAutoFit/>
          </a:bodyPr>
          <a:lstStyle/>
          <a:p>
            <a:r>
              <a:rPr lang="en-GB" dirty="0"/>
              <a:t>First and foremost, support and reassure your child that there is nothing to worry about and they should always just try their best. </a:t>
            </a:r>
          </a:p>
          <a:p>
            <a:endParaRPr lang="en-GB" dirty="0"/>
          </a:p>
          <a:p>
            <a:r>
              <a:rPr lang="en-GB" dirty="0"/>
              <a:t>Help your child with reading, listen to them read and focus on bringing out a ‘love of reading’.  Also reading stories to your child allows them to develop language, listening skills and comprehension.   Encourage making predictions of what might happen next.</a:t>
            </a:r>
          </a:p>
          <a:p>
            <a:endParaRPr lang="en-GB" dirty="0"/>
          </a:p>
          <a:p>
            <a:r>
              <a:rPr lang="en-GB" dirty="0"/>
              <a:t>Help your child with writing, support with weekly spellings.  Write together to make shopping lists and letter writing.</a:t>
            </a:r>
          </a:p>
          <a:p>
            <a:endParaRPr lang="en-GB" dirty="0"/>
          </a:p>
          <a:p>
            <a:r>
              <a:rPr lang="en-GB" dirty="0"/>
              <a:t>Help your child with maths, play times table games.  Encourage them to help with cooking, weighing and measuring ingredients.  Work out what time it is together.  Provide opportunities for your child to pay for things in a shop, to work out how much things cost and how much change will be needed.</a:t>
            </a:r>
          </a:p>
        </p:txBody>
      </p:sp>
    </p:spTree>
    <p:extLst>
      <p:ext uri="{BB962C8B-B14F-4D97-AF65-F5344CB8AC3E}">
        <p14:creationId xmlns:p14="http://schemas.microsoft.com/office/powerpoint/2010/main" val="9366721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8528</TotalTime>
  <Words>477</Words>
  <Application>Microsoft Office PowerPoint</Application>
  <PresentationFormat>On-screen Show (4:3)</PresentationFormat>
  <Paragraphs>55</Paragraphs>
  <Slides>11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Berlin Sans FB</vt:lpstr>
      <vt:lpstr>Calibri</vt:lpstr>
      <vt:lpstr>Century Gothic</vt:lpstr>
      <vt:lpstr>Kristen ITC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Angela james</dc:creator>
  <cp:lastModifiedBy>Hilary Morrison</cp:lastModifiedBy>
  <cp:revision>49</cp:revision>
  <dcterms:created xsi:type="dcterms:W3CDTF">2018-07-05T09:41:05Z</dcterms:created>
  <dcterms:modified xsi:type="dcterms:W3CDTF">2024-03-21T14:13:49Z</dcterms:modified>
</cp:coreProperties>
</file>