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20" r:id="rId4"/>
  </p:sldMasterIdLst>
  <p:notesMasterIdLst>
    <p:notesMasterId r:id="rId31"/>
  </p:notesMasterIdLst>
  <p:sldIdLst>
    <p:sldId id="270" r:id="rId5"/>
    <p:sldId id="820" r:id="rId6"/>
    <p:sldId id="317" r:id="rId7"/>
    <p:sldId id="819" r:id="rId8"/>
    <p:sldId id="370" r:id="rId9"/>
    <p:sldId id="352" r:id="rId10"/>
    <p:sldId id="353" r:id="rId11"/>
    <p:sldId id="346" r:id="rId12"/>
    <p:sldId id="821" r:id="rId13"/>
    <p:sldId id="822" r:id="rId14"/>
    <p:sldId id="366" r:id="rId15"/>
    <p:sldId id="817" r:id="rId16"/>
    <p:sldId id="365" r:id="rId17"/>
    <p:sldId id="363" r:id="rId18"/>
    <p:sldId id="373" r:id="rId19"/>
    <p:sldId id="368" r:id="rId20"/>
    <p:sldId id="293" r:id="rId21"/>
    <p:sldId id="295" r:id="rId22"/>
    <p:sldId id="294" r:id="rId23"/>
    <p:sldId id="297" r:id="rId24"/>
    <p:sldId id="300" r:id="rId25"/>
    <p:sldId id="372" r:id="rId26"/>
    <p:sldId id="369" r:id="rId27"/>
    <p:sldId id="825" r:id="rId28"/>
    <p:sldId id="826" r:id="rId29"/>
    <p:sldId id="823"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E6FEEB"/>
    <a:srgbClr val="D0F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A1FAE-EE82-4BC5-85F9-A63DC94E2AC3}" v="13" dt="2023-10-04T20:26:00.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660"/>
  </p:normalViewPr>
  <p:slideViewPr>
    <p:cSldViewPr snapToGrid="0">
      <p:cViewPr varScale="1">
        <p:scale>
          <a:sx n="80" d="100"/>
          <a:sy n="80" d="100"/>
        </p:scale>
        <p:origin x="138" y="96"/>
      </p:cViewPr>
      <p:guideLst>
        <p:guide orient="horz" pos="2160"/>
        <p:guide pos="3840"/>
      </p:guideLst>
    </p:cSldViewPr>
  </p:slideViewPr>
  <p:notesTextViewPr>
    <p:cViewPr>
      <p:scale>
        <a:sx n="1" d="1"/>
        <a:sy n="1" d="1"/>
      </p:scale>
      <p:origin x="0" y="0"/>
    </p:cViewPr>
  </p:notesTextViewPr>
  <p:sorterViewPr>
    <p:cViewPr>
      <p:scale>
        <a:sx n="100" d="100"/>
        <a:sy n="100" d="100"/>
      </p:scale>
      <p:origin x="0" y="-9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Murray" userId="43d4e874-8858-4ad1-a229-8f7e0311498b" providerId="ADAL" clId="{02BA1FAE-EE82-4BC5-85F9-A63DC94E2AC3}"/>
    <pc:docChg chg="custSel addSld delSld modSld sldOrd">
      <pc:chgData name="Yvonne Murray" userId="43d4e874-8858-4ad1-a229-8f7e0311498b" providerId="ADAL" clId="{02BA1FAE-EE82-4BC5-85F9-A63DC94E2AC3}" dt="2023-10-04T20:27:44.553" v="754" actId="2696"/>
      <pc:docMkLst>
        <pc:docMk/>
      </pc:docMkLst>
      <pc:sldChg chg="modSp mod">
        <pc:chgData name="Yvonne Murray" userId="43d4e874-8858-4ad1-a229-8f7e0311498b" providerId="ADAL" clId="{02BA1FAE-EE82-4BC5-85F9-A63DC94E2AC3}" dt="2023-10-04T19:42:18.059" v="16" actId="20577"/>
        <pc:sldMkLst>
          <pc:docMk/>
          <pc:sldMk cId="3090007659" sldId="270"/>
        </pc:sldMkLst>
        <pc:spChg chg="mod">
          <ac:chgData name="Yvonne Murray" userId="43d4e874-8858-4ad1-a229-8f7e0311498b" providerId="ADAL" clId="{02BA1FAE-EE82-4BC5-85F9-A63DC94E2AC3}" dt="2023-10-04T19:42:18.059" v="16" actId="20577"/>
          <ac:spMkLst>
            <pc:docMk/>
            <pc:sldMk cId="3090007659" sldId="270"/>
            <ac:spMk id="3" creationId="{007A6138-556E-4CFE-9CD7-62DC70B86DB0}"/>
          </ac:spMkLst>
        </pc:spChg>
      </pc:sldChg>
      <pc:sldChg chg="del">
        <pc:chgData name="Yvonne Murray" userId="43d4e874-8858-4ad1-a229-8f7e0311498b" providerId="ADAL" clId="{02BA1FAE-EE82-4BC5-85F9-A63DC94E2AC3}" dt="2023-10-04T19:45:15.518" v="103" actId="2696"/>
        <pc:sldMkLst>
          <pc:docMk/>
          <pc:sldMk cId="569898163" sldId="305"/>
        </pc:sldMkLst>
      </pc:sldChg>
      <pc:sldChg chg="delSp add del mod">
        <pc:chgData name="Yvonne Murray" userId="43d4e874-8858-4ad1-a229-8f7e0311498b" providerId="ADAL" clId="{02BA1FAE-EE82-4BC5-85F9-A63DC94E2AC3}" dt="2023-10-04T20:27:44.553" v="754" actId="2696"/>
        <pc:sldMkLst>
          <pc:docMk/>
          <pc:sldMk cId="1851964096" sldId="339"/>
        </pc:sldMkLst>
        <pc:spChg chg="del">
          <ac:chgData name="Yvonne Murray" userId="43d4e874-8858-4ad1-a229-8f7e0311498b" providerId="ADAL" clId="{02BA1FAE-EE82-4BC5-85F9-A63DC94E2AC3}" dt="2023-10-04T19:57:35.202" v="512" actId="21"/>
          <ac:spMkLst>
            <pc:docMk/>
            <pc:sldMk cId="1851964096" sldId="339"/>
            <ac:spMk id="6" creationId="{00000000-0000-0000-0000-000000000000}"/>
          </ac:spMkLst>
        </pc:spChg>
      </pc:sldChg>
      <pc:sldChg chg="delSp modSp add del mod">
        <pc:chgData name="Yvonne Murray" userId="43d4e874-8858-4ad1-a229-8f7e0311498b" providerId="ADAL" clId="{02BA1FAE-EE82-4BC5-85F9-A63DC94E2AC3}" dt="2023-10-04T20:27:41.324" v="753" actId="2696"/>
        <pc:sldMkLst>
          <pc:docMk/>
          <pc:sldMk cId="791816007" sldId="340"/>
        </pc:sldMkLst>
        <pc:picChg chg="del mod">
          <ac:chgData name="Yvonne Murray" userId="43d4e874-8858-4ad1-a229-8f7e0311498b" providerId="ADAL" clId="{02BA1FAE-EE82-4BC5-85F9-A63DC94E2AC3}" dt="2023-10-04T20:25:48.506" v="737" actId="21"/>
          <ac:picMkLst>
            <pc:docMk/>
            <pc:sldMk cId="791816007" sldId="340"/>
            <ac:picMk id="5" creationId="{8C3A0776-2B7D-AC0A-2B71-01BC46C745F5}"/>
          </ac:picMkLst>
        </pc:picChg>
        <pc:picChg chg="del">
          <ac:chgData name="Yvonne Murray" userId="43d4e874-8858-4ad1-a229-8f7e0311498b" providerId="ADAL" clId="{02BA1FAE-EE82-4BC5-85F9-A63DC94E2AC3}" dt="2023-10-04T20:25:57.588" v="740" actId="21"/>
          <ac:picMkLst>
            <pc:docMk/>
            <pc:sldMk cId="791816007" sldId="340"/>
            <ac:picMk id="8" creationId="{27E891D5-4A07-6699-3BB8-B805AE4DA899}"/>
          </ac:picMkLst>
        </pc:picChg>
      </pc:sldChg>
      <pc:sldChg chg="addSp delSp modSp mod">
        <pc:chgData name="Yvonne Murray" userId="43d4e874-8858-4ad1-a229-8f7e0311498b" providerId="ADAL" clId="{02BA1FAE-EE82-4BC5-85F9-A63DC94E2AC3}" dt="2023-10-04T19:48:32.986" v="248" actId="1076"/>
        <pc:sldMkLst>
          <pc:docMk/>
          <pc:sldMk cId="2734672095" sldId="346"/>
        </pc:sldMkLst>
        <pc:picChg chg="add mod">
          <ac:chgData name="Yvonne Murray" userId="43d4e874-8858-4ad1-a229-8f7e0311498b" providerId="ADAL" clId="{02BA1FAE-EE82-4BC5-85F9-A63DC94E2AC3}" dt="2023-10-04T19:48:32.986" v="248" actId="1076"/>
          <ac:picMkLst>
            <pc:docMk/>
            <pc:sldMk cId="2734672095" sldId="346"/>
            <ac:picMk id="8" creationId="{5EC0A752-5F58-7F7E-2153-6415D3A6F113}"/>
          </ac:picMkLst>
        </pc:picChg>
        <pc:picChg chg="del">
          <ac:chgData name="Yvonne Murray" userId="43d4e874-8858-4ad1-a229-8f7e0311498b" providerId="ADAL" clId="{02BA1FAE-EE82-4BC5-85F9-A63DC94E2AC3}" dt="2023-10-04T19:47:32.531" v="246" actId="478"/>
          <ac:picMkLst>
            <pc:docMk/>
            <pc:sldMk cId="2734672095" sldId="346"/>
            <ac:picMk id="19" creationId="{28599418-4044-8616-8C74-1F022127539F}"/>
          </ac:picMkLst>
        </pc:picChg>
      </pc:sldChg>
      <pc:sldChg chg="modSp mod">
        <pc:chgData name="Yvonne Murray" userId="43d4e874-8858-4ad1-a229-8f7e0311498b" providerId="ADAL" clId="{02BA1FAE-EE82-4BC5-85F9-A63DC94E2AC3}" dt="2023-10-04T19:47:00.436" v="245" actId="20577"/>
        <pc:sldMkLst>
          <pc:docMk/>
          <pc:sldMk cId="2655617135" sldId="353"/>
        </pc:sldMkLst>
        <pc:spChg chg="mod">
          <ac:chgData name="Yvonne Murray" userId="43d4e874-8858-4ad1-a229-8f7e0311498b" providerId="ADAL" clId="{02BA1FAE-EE82-4BC5-85F9-A63DC94E2AC3}" dt="2023-10-04T19:47:00.436" v="245" actId="20577"/>
          <ac:spMkLst>
            <pc:docMk/>
            <pc:sldMk cId="2655617135" sldId="353"/>
            <ac:spMk id="2" creationId="{5AC78CAA-56C4-40AF-A94A-BD5905E749C2}"/>
          </ac:spMkLst>
        </pc:spChg>
      </pc:sldChg>
      <pc:sldChg chg="modSp mod">
        <pc:chgData name="Yvonne Murray" userId="43d4e874-8858-4ad1-a229-8f7e0311498b" providerId="ADAL" clId="{02BA1FAE-EE82-4BC5-85F9-A63DC94E2AC3}" dt="2023-10-04T19:52:36.680" v="506" actId="6549"/>
        <pc:sldMkLst>
          <pc:docMk/>
          <pc:sldMk cId="2164099520" sldId="368"/>
        </pc:sldMkLst>
        <pc:spChg chg="mod">
          <ac:chgData name="Yvonne Murray" userId="43d4e874-8858-4ad1-a229-8f7e0311498b" providerId="ADAL" clId="{02BA1FAE-EE82-4BC5-85F9-A63DC94E2AC3}" dt="2023-10-04T19:52:36.680" v="506" actId="6549"/>
          <ac:spMkLst>
            <pc:docMk/>
            <pc:sldMk cId="2164099520" sldId="368"/>
            <ac:spMk id="2" creationId="{5AC78CAA-56C4-40AF-A94A-BD5905E749C2}"/>
          </ac:spMkLst>
        </pc:spChg>
      </pc:sldChg>
      <pc:sldChg chg="addSp delSp modSp mod">
        <pc:chgData name="Yvonne Murray" userId="43d4e874-8858-4ad1-a229-8f7e0311498b" providerId="ADAL" clId="{02BA1FAE-EE82-4BC5-85F9-A63DC94E2AC3}" dt="2023-10-04T20:23:30.700" v="690" actId="20577"/>
        <pc:sldMkLst>
          <pc:docMk/>
          <pc:sldMk cId="2957951357" sldId="369"/>
        </pc:sldMkLst>
        <pc:spChg chg="mod">
          <ac:chgData name="Yvonne Murray" userId="43d4e874-8858-4ad1-a229-8f7e0311498b" providerId="ADAL" clId="{02BA1FAE-EE82-4BC5-85F9-A63DC94E2AC3}" dt="2023-10-04T19:57:25.820" v="510" actId="20577"/>
          <ac:spMkLst>
            <pc:docMk/>
            <pc:sldMk cId="2957951357" sldId="369"/>
            <ac:spMk id="3" creationId="{007A6138-556E-4CFE-9CD7-62DC70B86DB0}"/>
          </ac:spMkLst>
        </pc:spChg>
        <pc:spChg chg="add del mod">
          <ac:chgData name="Yvonne Murray" userId="43d4e874-8858-4ad1-a229-8f7e0311498b" providerId="ADAL" clId="{02BA1FAE-EE82-4BC5-85F9-A63DC94E2AC3}" dt="2023-10-04T20:21:45.265" v="634" actId="478"/>
          <ac:spMkLst>
            <pc:docMk/>
            <pc:sldMk cId="2957951357" sldId="369"/>
            <ac:spMk id="4" creationId="{E4644733-7B99-45A3-A821-3B301948E9BE}"/>
          </ac:spMkLst>
        </pc:spChg>
        <pc:spChg chg="add mod">
          <ac:chgData name="Yvonne Murray" userId="43d4e874-8858-4ad1-a229-8f7e0311498b" providerId="ADAL" clId="{02BA1FAE-EE82-4BC5-85F9-A63DC94E2AC3}" dt="2023-10-04T20:23:30.700" v="690" actId="20577"/>
          <ac:spMkLst>
            <pc:docMk/>
            <pc:sldMk cId="2957951357" sldId="369"/>
            <ac:spMk id="5" creationId="{B5C131EA-59C9-4102-FCE7-6DE28BCAD107}"/>
          </ac:spMkLst>
        </pc:spChg>
        <pc:spChg chg="add mod">
          <ac:chgData name="Yvonne Murray" userId="43d4e874-8858-4ad1-a229-8f7e0311498b" providerId="ADAL" clId="{02BA1FAE-EE82-4BC5-85F9-A63DC94E2AC3}" dt="2023-10-04T20:23:15.470" v="684" actId="1076"/>
          <ac:spMkLst>
            <pc:docMk/>
            <pc:sldMk cId="2957951357" sldId="369"/>
            <ac:spMk id="9" creationId="{77AB5D23-1B23-D723-C05C-5A4F22D63E7C}"/>
          </ac:spMkLst>
        </pc:spChg>
        <pc:picChg chg="add del mod">
          <ac:chgData name="Yvonne Murray" userId="43d4e874-8858-4ad1-a229-8f7e0311498b" providerId="ADAL" clId="{02BA1FAE-EE82-4BC5-85F9-A63DC94E2AC3}" dt="2023-10-04T20:22:35.177" v="641" actId="478"/>
          <ac:picMkLst>
            <pc:docMk/>
            <pc:sldMk cId="2957951357" sldId="369"/>
            <ac:picMk id="7" creationId="{07DADD2D-37E1-FDF6-BC48-CDB89A76E8AD}"/>
          </ac:picMkLst>
        </pc:picChg>
      </pc:sldChg>
      <pc:sldChg chg="addSp delSp modSp mod">
        <pc:chgData name="Yvonne Murray" userId="43d4e874-8858-4ad1-a229-8f7e0311498b" providerId="ADAL" clId="{02BA1FAE-EE82-4BC5-85F9-A63DC94E2AC3}" dt="2023-10-04T19:44:51.495" v="102" actId="27636"/>
        <pc:sldMkLst>
          <pc:docMk/>
          <pc:sldMk cId="2040678321" sldId="819"/>
        </pc:sldMkLst>
        <pc:spChg chg="mod">
          <ac:chgData name="Yvonne Murray" userId="43d4e874-8858-4ad1-a229-8f7e0311498b" providerId="ADAL" clId="{02BA1FAE-EE82-4BC5-85F9-A63DC94E2AC3}" dt="2023-10-04T19:44:51.495" v="102" actId="27636"/>
          <ac:spMkLst>
            <pc:docMk/>
            <pc:sldMk cId="2040678321" sldId="819"/>
            <ac:spMk id="3" creationId="{007A6138-556E-4CFE-9CD7-62DC70B86DB0}"/>
          </ac:spMkLst>
        </pc:spChg>
        <pc:picChg chg="del">
          <ac:chgData name="Yvonne Murray" userId="43d4e874-8858-4ad1-a229-8f7e0311498b" providerId="ADAL" clId="{02BA1FAE-EE82-4BC5-85F9-A63DC94E2AC3}" dt="2023-10-04T19:42:34.961" v="17" actId="478"/>
          <ac:picMkLst>
            <pc:docMk/>
            <pc:sldMk cId="2040678321" sldId="819"/>
            <ac:picMk id="5" creationId="{6B688904-A671-4E5B-CC6A-F5BB318D13AE}"/>
          </ac:picMkLst>
        </pc:picChg>
        <pc:picChg chg="add mod">
          <ac:chgData name="Yvonne Murray" userId="43d4e874-8858-4ad1-a229-8f7e0311498b" providerId="ADAL" clId="{02BA1FAE-EE82-4BC5-85F9-A63DC94E2AC3}" dt="2023-10-04T19:44:10.941" v="23" actId="14100"/>
          <ac:picMkLst>
            <pc:docMk/>
            <pc:sldMk cId="2040678321" sldId="819"/>
            <ac:picMk id="8" creationId="{D126C956-0675-D551-96F0-8CD941720483}"/>
          </ac:picMkLst>
        </pc:picChg>
        <pc:picChg chg="add mod">
          <ac:chgData name="Yvonne Murray" userId="43d4e874-8858-4ad1-a229-8f7e0311498b" providerId="ADAL" clId="{02BA1FAE-EE82-4BC5-85F9-A63DC94E2AC3}" dt="2023-10-04T19:44:14.043" v="24" actId="1076"/>
          <ac:picMkLst>
            <pc:docMk/>
            <pc:sldMk cId="2040678321" sldId="819"/>
            <ac:picMk id="10" creationId="{4A29E5A0-7D93-FFA4-AA44-306F9BF3BED2}"/>
          </ac:picMkLst>
        </pc:picChg>
        <pc:picChg chg="del">
          <ac:chgData name="Yvonne Murray" userId="43d4e874-8858-4ad1-a229-8f7e0311498b" providerId="ADAL" clId="{02BA1FAE-EE82-4BC5-85F9-A63DC94E2AC3}" dt="2023-10-04T19:42:36.900" v="18" actId="478"/>
          <ac:picMkLst>
            <pc:docMk/>
            <pc:sldMk cId="2040678321" sldId="819"/>
            <ac:picMk id="20" creationId="{6625DB51-1540-7F4C-3750-601D51771B92}"/>
          </ac:picMkLst>
        </pc:picChg>
      </pc:sldChg>
      <pc:sldChg chg="modSp mod">
        <pc:chgData name="Yvonne Murray" userId="43d4e874-8858-4ad1-a229-8f7e0311498b" providerId="ADAL" clId="{02BA1FAE-EE82-4BC5-85F9-A63DC94E2AC3}" dt="2023-10-04T19:50:12.791" v="499" actId="20577"/>
        <pc:sldMkLst>
          <pc:docMk/>
          <pc:sldMk cId="1424094335" sldId="821"/>
        </pc:sldMkLst>
        <pc:spChg chg="mod">
          <ac:chgData name="Yvonne Murray" userId="43d4e874-8858-4ad1-a229-8f7e0311498b" providerId="ADAL" clId="{02BA1FAE-EE82-4BC5-85F9-A63DC94E2AC3}" dt="2023-10-04T19:50:12.791" v="499" actId="20577"/>
          <ac:spMkLst>
            <pc:docMk/>
            <pc:sldMk cId="1424094335" sldId="821"/>
            <ac:spMk id="9" creationId="{2379219F-E976-42D6-36D3-517F6E4A7163}"/>
          </ac:spMkLst>
        </pc:spChg>
      </pc:sldChg>
      <pc:sldChg chg="modSp mod">
        <pc:chgData name="Yvonne Murray" userId="43d4e874-8858-4ad1-a229-8f7e0311498b" providerId="ADAL" clId="{02BA1FAE-EE82-4BC5-85F9-A63DC94E2AC3}" dt="2023-10-04T19:51:06.711" v="505" actId="20577"/>
        <pc:sldMkLst>
          <pc:docMk/>
          <pc:sldMk cId="382911055" sldId="822"/>
        </pc:sldMkLst>
        <pc:spChg chg="mod">
          <ac:chgData name="Yvonne Murray" userId="43d4e874-8858-4ad1-a229-8f7e0311498b" providerId="ADAL" clId="{02BA1FAE-EE82-4BC5-85F9-A63DC94E2AC3}" dt="2023-10-04T19:51:06.711" v="505" actId="20577"/>
          <ac:spMkLst>
            <pc:docMk/>
            <pc:sldMk cId="382911055" sldId="822"/>
            <ac:spMk id="9" creationId="{2379219F-E976-42D6-36D3-517F6E4A7163}"/>
          </ac:spMkLst>
        </pc:spChg>
      </pc:sldChg>
      <pc:sldChg chg="add">
        <pc:chgData name="Yvonne Murray" userId="43d4e874-8858-4ad1-a229-8f7e0311498b" providerId="ADAL" clId="{02BA1FAE-EE82-4BC5-85F9-A63DC94E2AC3}" dt="2023-10-04T19:52:59.846" v="507" actId="2890"/>
        <pc:sldMkLst>
          <pc:docMk/>
          <pc:sldMk cId="2986712401" sldId="823"/>
        </pc:sldMkLst>
      </pc:sldChg>
      <pc:sldChg chg="del ord">
        <pc:chgData name="Yvonne Murray" userId="43d4e874-8858-4ad1-a229-8f7e0311498b" providerId="ADAL" clId="{02BA1FAE-EE82-4BC5-85F9-A63DC94E2AC3}" dt="2023-10-04T20:27:31.945" v="752" actId="2696"/>
        <pc:sldMkLst>
          <pc:docMk/>
          <pc:sldMk cId="3555447404" sldId="824"/>
        </pc:sldMkLst>
      </pc:sldChg>
      <pc:sldChg chg="addSp delSp modSp add mod">
        <pc:chgData name="Yvonne Murray" userId="43d4e874-8858-4ad1-a229-8f7e0311498b" providerId="ADAL" clId="{02BA1FAE-EE82-4BC5-85F9-A63DC94E2AC3}" dt="2023-10-04T20:24:57.722" v="730" actId="20577"/>
        <pc:sldMkLst>
          <pc:docMk/>
          <pc:sldMk cId="3474621438" sldId="825"/>
        </pc:sldMkLst>
        <pc:spChg chg="add mod">
          <ac:chgData name="Yvonne Murray" userId="43d4e874-8858-4ad1-a229-8f7e0311498b" providerId="ADAL" clId="{02BA1FAE-EE82-4BC5-85F9-A63DC94E2AC3}" dt="2023-10-04T20:24:57.722" v="730" actId="20577"/>
          <ac:spMkLst>
            <pc:docMk/>
            <pc:sldMk cId="3474621438" sldId="825"/>
            <ac:spMk id="4" creationId="{C096B2AE-8BE2-EFBB-D3B6-5CE4001C020D}"/>
          </ac:spMkLst>
        </pc:spChg>
        <pc:spChg chg="del">
          <ac:chgData name="Yvonne Murray" userId="43d4e874-8858-4ad1-a229-8f7e0311498b" providerId="ADAL" clId="{02BA1FAE-EE82-4BC5-85F9-A63DC94E2AC3}" dt="2023-10-04T20:23:46.231" v="692" actId="478"/>
          <ac:spMkLst>
            <pc:docMk/>
            <pc:sldMk cId="3474621438" sldId="825"/>
            <ac:spMk id="5" creationId="{B5C131EA-59C9-4102-FCE7-6DE28BCAD107}"/>
          </ac:spMkLst>
        </pc:spChg>
      </pc:sldChg>
      <pc:sldChg chg="addSp delSp modSp add mod">
        <pc:chgData name="Yvonne Murray" userId="43d4e874-8858-4ad1-a229-8f7e0311498b" providerId="ADAL" clId="{02BA1FAE-EE82-4BC5-85F9-A63DC94E2AC3}" dt="2023-10-04T20:26:29.227" v="747" actId="1076"/>
        <pc:sldMkLst>
          <pc:docMk/>
          <pc:sldMk cId="2999756336" sldId="826"/>
        </pc:sldMkLst>
        <pc:spChg chg="del">
          <ac:chgData name="Yvonne Murray" userId="43d4e874-8858-4ad1-a229-8f7e0311498b" providerId="ADAL" clId="{02BA1FAE-EE82-4BC5-85F9-A63DC94E2AC3}" dt="2023-10-04T20:25:24.205" v="732" actId="478"/>
          <ac:spMkLst>
            <pc:docMk/>
            <pc:sldMk cId="2999756336" sldId="826"/>
            <ac:spMk id="4" creationId="{C096B2AE-8BE2-EFBB-D3B6-5CE4001C020D}"/>
          </ac:spMkLst>
        </pc:spChg>
        <pc:picChg chg="add mod">
          <ac:chgData name="Yvonne Murray" userId="43d4e874-8858-4ad1-a229-8f7e0311498b" providerId="ADAL" clId="{02BA1FAE-EE82-4BC5-85F9-A63DC94E2AC3}" dt="2023-10-04T20:26:26.141" v="746" actId="1076"/>
          <ac:picMkLst>
            <pc:docMk/>
            <pc:sldMk cId="2999756336" sldId="826"/>
            <ac:picMk id="5" creationId="{7745DB51-A2FE-206E-075F-627DDB06C417}"/>
          </ac:picMkLst>
        </pc:picChg>
        <pc:picChg chg="add mod">
          <ac:chgData name="Yvonne Murray" userId="43d4e874-8858-4ad1-a229-8f7e0311498b" providerId="ADAL" clId="{02BA1FAE-EE82-4BC5-85F9-A63DC94E2AC3}" dt="2023-10-04T20:26:29.227" v="747" actId="1076"/>
          <ac:picMkLst>
            <pc:docMk/>
            <pc:sldMk cId="2999756336" sldId="826"/>
            <ac:picMk id="7" creationId="{574C1AAC-CB45-614D-73ED-85C7DADD0BF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983459-1537-461E-8E35-03E8279C03C9}" type="datetimeFigureOut">
              <a:rPr lang="en-GB" smtClean="0"/>
              <a:t>04/10/2023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653A42-B645-49A0-B043-4C3A87488D71}" type="slidenum">
              <a:rPr lang="en-GB" smtClean="0"/>
              <a:t>‹#›</a:t>
            </a:fld>
            <a:endParaRPr lang="en-GB"/>
          </a:p>
        </p:txBody>
      </p:sp>
    </p:spTree>
    <p:extLst>
      <p:ext uri="{BB962C8B-B14F-4D97-AF65-F5344CB8AC3E}">
        <p14:creationId xmlns:p14="http://schemas.microsoft.com/office/powerpoint/2010/main" val="111286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Phonics is a process of teaching children to correlate its individual sound (phoneme) with its corresponding letter or letter group (grapheme). It teaches children how to decode letters into their respective sounds.  A skill which is essential for children to read unfamiliar words by themselves. Keep in mind that most words are unfamiliar to early readers in print, even if they have spoken knowledge of the word.</a:t>
            </a:r>
          </a:p>
        </p:txBody>
      </p:sp>
      <p:sp>
        <p:nvSpPr>
          <p:cNvPr id="4" name="Slide Number Placeholder 3"/>
          <p:cNvSpPr>
            <a:spLocks noGrp="1"/>
          </p:cNvSpPr>
          <p:nvPr>
            <p:ph type="sldNum" sz="quarter" idx="5"/>
          </p:nvPr>
        </p:nvSpPr>
        <p:spPr/>
        <p:txBody>
          <a:bodyPr/>
          <a:lstStyle/>
          <a:p>
            <a:fld id="{63653A42-B645-49A0-B043-4C3A87488D71}" type="slidenum">
              <a:rPr lang="en-GB" smtClean="0"/>
              <a:t>1</a:t>
            </a:fld>
            <a:endParaRPr lang="en-GB"/>
          </a:p>
        </p:txBody>
      </p:sp>
    </p:spTree>
    <p:extLst>
      <p:ext uri="{BB962C8B-B14F-4D97-AF65-F5344CB8AC3E}">
        <p14:creationId xmlns:p14="http://schemas.microsoft.com/office/powerpoint/2010/main" val="4107617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10</a:t>
            </a:fld>
            <a:endParaRPr lang="en-GB"/>
          </a:p>
        </p:txBody>
      </p:sp>
    </p:spTree>
    <p:extLst>
      <p:ext uri="{BB962C8B-B14F-4D97-AF65-F5344CB8AC3E}">
        <p14:creationId xmlns:p14="http://schemas.microsoft.com/office/powerpoint/2010/main" val="291117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312157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31215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312157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Blending means putting</a:t>
            </a:r>
            <a:r>
              <a:rPr lang="en-GB" baseline="0"/>
              <a:t> together the sounds/phonemes to say the word. </a:t>
            </a:r>
            <a:r>
              <a:rPr lang="en-GB"/>
              <a:t>Have</a:t>
            </a:r>
            <a:r>
              <a:rPr lang="en-GB" baseline="0"/>
              <a:t> a go blending some of the words on your table.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15</a:t>
            </a:fld>
            <a:endParaRPr lang="en-GB"/>
          </a:p>
        </p:txBody>
      </p:sp>
    </p:spTree>
    <p:extLst>
      <p:ext uri="{BB962C8B-B14F-4D97-AF65-F5344CB8AC3E}">
        <p14:creationId xmlns:p14="http://schemas.microsoft.com/office/powerpoint/2010/main" val="1742383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312157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Blending means putting</a:t>
            </a:r>
            <a:r>
              <a:rPr lang="en-GB" baseline="0"/>
              <a:t> together the sounds/phonemes to say the word. </a:t>
            </a:r>
            <a:r>
              <a:rPr lang="en-GB"/>
              <a:t>Have</a:t>
            </a:r>
            <a:r>
              <a:rPr lang="en-GB" baseline="0"/>
              <a:t> a go blending some of the words on your table.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23</a:t>
            </a:fld>
            <a:endParaRPr lang="en-GB"/>
          </a:p>
        </p:txBody>
      </p:sp>
    </p:spTree>
    <p:extLst>
      <p:ext uri="{BB962C8B-B14F-4D97-AF65-F5344CB8AC3E}">
        <p14:creationId xmlns:p14="http://schemas.microsoft.com/office/powerpoint/2010/main" val="3388402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Blending means putting</a:t>
            </a:r>
            <a:r>
              <a:rPr lang="en-GB" baseline="0"/>
              <a:t> together the sounds/phonemes to say the word. </a:t>
            </a:r>
            <a:r>
              <a:rPr lang="en-GB"/>
              <a:t>Have</a:t>
            </a:r>
            <a:r>
              <a:rPr lang="en-GB" baseline="0"/>
              <a:t> a go blending some of the words on your table.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24</a:t>
            </a:fld>
            <a:endParaRPr lang="en-GB"/>
          </a:p>
        </p:txBody>
      </p:sp>
    </p:spTree>
    <p:extLst>
      <p:ext uri="{BB962C8B-B14F-4D97-AF65-F5344CB8AC3E}">
        <p14:creationId xmlns:p14="http://schemas.microsoft.com/office/powerpoint/2010/main" val="2357932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Blending means putting</a:t>
            </a:r>
            <a:r>
              <a:rPr lang="en-GB" baseline="0"/>
              <a:t> together the sounds/phonemes to say the word. </a:t>
            </a:r>
            <a:r>
              <a:rPr lang="en-GB"/>
              <a:t>Have</a:t>
            </a:r>
            <a:r>
              <a:rPr lang="en-GB" baseline="0"/>
              <a:t> a go blending some of the words on your table.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25</a:t>
            </a:fld>
            <a:endParaRPr lang="en-GB"/>
          </a:p>
        </p:txBody>
      </p:sp>
    </p:spTree>
    <p:extLst>
      <p:ext uri="{BB962C8B-B14F-4D97-AF65-F5344CB8AC3E}">
        <p14:creationId xmlns:p14="http://schemas.microsoft.com/office/powerpoint/2010/main" val="465218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Blending means putting</a:t>
            </a:r>
            <a:r>
              <a:rPr lang="en-GB" baseline="0"/>
              <a:t> together the sounds/phonemes to say the word. </a:t>
            </a:r>
            <a:r>
              <a:rPr lang="en-GB"/>
              <a:t>Have</a:t>
            </a:r>
            <a:r>
              <a:rPr lang="en-GB" baseline="0"/>
              <a:t> a go blending some of the words on your table.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26</a:t>
            </a:fld>
            <a:endParaRPr lang="en-GB"/>
          </a:p>
        </p:txBody>
      </p:sp>
    </p:spTree>
    <p:extLst>
      <p:ext uri="{BB962C8B-B14F-4D97-AF65-F5344CB8AC3E}">
        <p14:creationId xmlns:p14="http://schemas.microsoft.com/office/powerpoint/2010/main" val="1999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2</a:t>
            </a:fld>
            <a:endParaRPr lang="en-GB"/>
          </a:p>
        </p:txBody>
      </p:sp>
    </p:spTree>
    <p:extLst>
      <p:ext uri="{BB962C8B-B14F-4D97-AF65-F5344CB8AC3E}">
        <p14:creationId xmlns:p14="http://schemas.microsoft.com/office/powerpoint/2010/main" val="379224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sounds are arranged 44 sounds and the alternative spellings of the sounds are taught in phases.</a:t>
            </a:r>
          </a:p>
          <a:p>
            <a:endParaRPr lang="en-GB"/>
          </a:p>
          <a:p>
            <a:r>
              <a:rPr lang="en-GB"/>
              <a:t>The sounds in front of you …. Can you put them in the order that they will be taught?</a:t>
            </a:r>
          </a:p>
        </p:txBody>
      </p:sp>
      <p:sp>
        <p:nvSpPr>
          <p:cNvPr id="4" name="Slide Number Placeholder 3"/>
          <p:cNvSpPr>
            <a:spLocks noGrp="1"/>
          </p:cNvSpPr>
          <p:nvPr>
            <p:ph type="sldNum" sz="quarter" idx="5"/>
          </p:nvPr>
        </p:nvSpPr>
        <p:spPr/>
        <p:txBody>
          <a:bodyPr/>
          <a:lstStyle/>
          <a:p>
            <a:fld id="{63653A42-B645-49A0-B043-4C3A87488D71}" type="slidenum">
              <a:rPr lang="en-GB" smtClean="0"/>
              <a:t>3</a:t>
            </a:fld>
            <a:endParaRPr lang="en-GB"/>
          </a:p>
        </p:txBody>
      </p:sp>
    </p:spTree>
    <p:extLst>
      <p:ext uri="{BB962C8B-B14F-4D97-AF65-F5344CB8AC3E}">
        <p14:creationId xmlns:p14="http://schemas.microsoft.com/office/powerpoint/2010/main" val="336273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sounds are arranged 44 sounds and the alternative spellings of the sounds are taught in phases.</a:t>
            </a:r>
          </a:p>
          <a:p>
            <a:endParaRPr lang="en-GB"/>
          </a:p>
          <a:p>
            <a:r>
              <a:rPr lang="en-GB"/>
              <a:t>The sounds in front of you …. Can you put them in the order that they will be taught?</a:t>
            </a:r>
          </a:p>
        </p:txBody>
      </p:sp>
      <p:sp>
        <p:nvSpPr>
          <p:cNvPr id="4" name="Slide Number Placeholder 3"/>
          <p:cNvSpPr>
            <a:spLocks noGrp="1"/>
          </p:cNvSpPr>
          <p:nvPr>
            <p:ph type="sldNum" sz="quarter" idx="5"/>
          </p:nvPr>
        </p:nvSpPr>
        <p:spPr/>
        <p:txBody>
          <a:bodyPr/>
          <a:lstStyle/>
          <a:p>
            <a:fld id="{63653A42-B645-49A0-B043-4C3A87488D71}" type="slidenum">
              <a:rPr lang="en-GB" smtClean="0"/>
              <a:t>4</a:t>
            </a:fld>
            <a:endParaRPr lang="en-GB"/>
          </a:p>
        </p:txBody>
      </p:sp>
    </p:spTree>
    <p:extLst>
      <p:ext uri="{BB962C8B-B14F-4D97-AF65-F5344CB8AC3E}">
        <p14:creationId xmlns:p14="http://schemas.microsoft.com/office/powerpoint/2010/main" val="318899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5</a:t>
            </a:fld>
            <a:endParaRPr lang="en-GB"/>
          </a:p>
        </p:txBody>
      </p:sp>
    </p:spTree>
    <p:extLst>
      <p:ext uri="{BB962C8B-B14F-4D97-AF65-F5344CB8AC3E}">
        <p14:creationId xmlns:p14="http://schemas.microsoft.com/office/powerpoint/2010/main" val="325030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6</a:t>
            </a:fld>
            <a:endParaRPr lang="en-GB"/>
          </a:p>
        </p:txBody>
      </p:sp>
    </p:spTree>
    <p:extLst>
      <p:ext uri="{BB962C8B-B14F-4D97-AF65-F5344CB8AC3E}">
        <p14:creationId xmlns:p14="http://schemas.microsoft.com/office/powerpoint/2010/main" val="3312157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7</a:t>
            </a:fld>
            <a:endParaRPr lang="en-GB"/>
          </a:p>
        </p:txBody>
      </p:sp>
    </p:spTree>
    <p:extLst>
      <p:ext uri="{BB962C8B-B14F-4D97-AF65-F5344CB8AC3E}">
        <p14:creationId xmlns:p14="http://schemas.microsoft.com/office/powerpoint/2010/main" val="331215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8</a:t>
            </a:fld>
            <a:endParaRPr lang="en-GB"/>
          </a:p>
        </p:txBody>
      </p:sp>
    </p:spTree>
    <p:extLst>
      <p:ext uri="{BB962C8B-B14F-4D97-AF65-F5344CB8AC3E}">
        <p14:creationId xmlns:p14="http://schemas.microsoft.com/office/powerpoint/2010/main" val="331215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9</a:t>
            </a:fld>
            <a:endParaRPr lang="en-GB"/>
          </a:p>
        </p:txBody>
      </p:sp>
    </p:spTree>
    <p:extLst>
      <p:ext uri="{BB962C8B-B14F-4D97-AF65-F5344CB8AC3E}">
        <p14:creationId xmlns:p14="http://schemas.microsoft.com/office/powerpoint/2010/main" val="187428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240B-FD23-45AF-AB8D-4DD475414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997DF9-7D3D-497C-B841-BEF3992F4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BE96B-9C3C-4C07-BBC3-98EB996A4E2F}"/>
              </a:ext>
            </a:extLst>
          </p:cNvPr>
          <p:cNvSpPr>
            <a:spLocks noGrp="1"/>
          </p:cNvSpPr>
          <p:nvPr>
            <p:ph type="dt" sz="half" idx="10"/>
          </p:nvPr>
        </p:nvSpPr>
        <p:spPr/>
        <p:txBody>
          <a:bodyPr/>
          <a:lstStyle/>
          <a:p>
            <a:fld id="{83D0ECCD-06BC-42ED-8FDB-6E4DF1E281A5}" type="datetimeFigureOut">
              <a:rPr lang="en-GB" smtClean="0"/>
              <a:t>04/10/2023</a:t>
            </a:fld>
            <a:endParaRPr lang="en-GB"/>
          </a:p>
        </p:txBody>
      </p:sp>
      <p:sp>
        <p:nvSpPr>
          <p:cNvPr id="5" name="Footer Placeholder 4">
            <a:extLst>
              <a:ext uri="{FF2B5EF4-FFF2-40B4-BE49-F238E27FC236}">
                <a16:creationId xmlns:a16="http://schemas.microsoft.com/office/drawing/2014/main" id="{8DB538AB-33FA-40DA-AA21-4031A1C8E1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294555-CA6D-4F72-B68A-0009728C71E7}"/>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360515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8541-1DF4-4F6D-A2AD-2DDCC0B6B8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8D4018-1EED-4D93-B515-D303CB90C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FA5C5-03BF-4F43-9853-70B7CF9D8705}"/>
              </a:ext>
            </a:extLst>
          </p:cNvPr>
          <p:cNvSpPr>
            <a:spLocks noGrp="1"/>
          </p:cNvSpPr>
          <p:nvPr>
            <p:ph type="dt" sz="half" idx="10"/>
          </p:nvPr>
        </p:nvSpPr>
        <p:spPr/>
        <p:txBody>
          <a:bodyPr/>
          <a:lstStyle/>
          <a:p>
            <a:fld id="{83D0ECCD-06BC-42ED-8FDB-6E4DF1E281A5}" type="datetimeFigureOut">
              <a:rPr lang="en-GB" smtClean="0"/>
              <a:t>04/10/2023</a:t>
            </a:fld>
            <a:endParaRPr lang="en-GB"/>
          </a:p>
        </p:txBody>
      </p:sp>
      <p:sp>
        <p:nvSpPr>
          <p:cNvPr id="5" name="Footer Placeholder 4">
            <a:extLst>
              <a:ext uri="{FF2B5EF4-FFF2-40B4-BE49-F238E27FC236}">
                <a16:creationId xmlns:a16="http://schemas.microsoft.com/office/drawing/2014/main" id="{D87AE948-2444-4901-84BA-9345087F33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9B56D-0812-4DD2-AD61-04A0F8776811}"/>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77227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80523-3E10-4F02-821C-BB53257912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FA088D-914F-4354-B331-CEE0A8095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3D10D-DE05-4444-B1C8-943942D3E488}"/>
              </a:ext>
            </a:extLst>
          </p:cNvPr>
          <p:cNvSpPr>
            <a:spLocks noGrp="1"/>
          </p:cNvSpPr>
          <p:nvPr>
            <p:ph type="dt" sz="half" idx="10"/>
          </p:nvPr>
        </p:nvSpPr>
        <p:spPr/>
        <p:txBody>
          <a:bodyPr/>
          <a:lstStyle/>
          <a:p>
            <a:fld id="{83D0ECCD-06BC-42ED-8FDB-6E4DF1E281A5}" type="datetimeFigureOut">
              <a:rPr lang="en-GB" smtClean="0"/>
              <a:t>04/10/2023</a:t>
            </a:fld>
            <a:endParaRPr lang="en-GB"/>
          </a:p>
        </p:txBody>
      </p:sp>
      <p:sp>
        <p:nvSpPr>
          <p:cNvPr id="5" name="Footer Placeholder 4">
            <a:extLst>
              <a:ext uri="{FF2B5EF4-FFF2-40B4-BE49-F238E27FC236}">
                <a16:creationId xmlns:a16="http://schemas.microsoft.com/office/drawing/2014/main" id="{7F05FEE6-DEAC-46AF-83EE-CACBCA8287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A2E1B3-F7D3-4710-9250-4656906DA994}"/>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260360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00803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102363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93ACF-BF88-4C15-99D0-FF8560A0989C}"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032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E93ACF-BF88-4C15-99D0-FF8560A0989C}"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1402235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E93ACF-BF88-4C15-99D0-FF8560A0989C}" type="datetimeFigureOut">
              <a:rPr lang="en-GB" smtClean="0"/>
              <a:t>04/10/2023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959248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E93ACF-BF88-4C15-99D0-FF8560A0989C}" type="datetimeFigureOut">
              <a:rPr lang="en-GB" smtClean="0"/>
              <a:t>04/10/2023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5369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93ACF-BF88-4C15-99D0-FF8560A0989C}" type="datetimeFigureOut">
              <a:rPr lang="en-GB" smtClean="0"/>
              <a:t>04/10/2023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37032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93ACF-BF88-4C15-99D0-FF8560A0989C}"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26452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A46D-1F86-41B6-BD69-200C9274A7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5A759-E096-4D42-B676-22CDEBA97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3CA292-CC22-4796-8B70-59B766C1E51B}"/>
              </a:ext>
            </a:extLst>
          </p:cNvPr>
          <p:cNvSpPr>
            <a:spLocks noGrp="1"/>
          </p:cNvSpPr>
          <p:nvPr>
            <p:ph type="dt" sz="half" idx="10"/>
          </p:nvPr>
        </p:nvSpPr>
        <p:spPr/>
        <p:txBody>
          <a:bodyPr/>
          <a:lstStyle/>
          <a:p>
            <a:fld id="{83D0ECCD-06BC-42ED-8FDB-6E4DF1E281A5}" type="datetimeFigureOut">
              <a:rPr lang="en-GB" smtClean="0"/>
              <a:t>04/10/2023</a:t>
            </a:fld>
            <a:endParaRPr lang="en-GB"/>
          </a:p>
        </p:txBody>
      </p:sp>
      <p:sp>
        <p:nvSpPr>
          <p:cNvPr id="5" name="Footer Placeholder 4">
            <a:extLst>
              <a:ext uri="{FF2B5EF4-FFF2-40B4-BE49-F238E27FC236}">
                <a16:creationId xmlns:a16="http://schemas.microsoft.com/office/drawing/2014/main" id="{06EA5C54-41D1-4BFE-BAB7-DEAB8BEF0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BB655A-02C5-4939-B701-3200B37D7E0B}"/>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621252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93ACF-BF88-4C15-99D0-FF8560A0989C}"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16943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3226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581138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240B-FD23-45AF-AB8D-4DD475414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997DF9-7D3D-497C-B841-BEF3992F4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BE96B-9C3C-4C07-BBC3-98EB996A4E2F}"/>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04/10/2023</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8DB538AB-33FA-40DA-AA21-4031A1C8E1CA}"/>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C294555-CA6D-4F72-B68A-0009728C71E7}"/>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422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A46D-1F86-41B6-BD69-200C9274A7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5A759-E096-4D42-B676-22CDEBA97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3CA292-CC22-4796-8B70-59B766C1E51B}"/>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04/10/2023</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6EA5C54-41D1-4BFE-BAB7-DEAB8BEF09B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08BB655A-02C5-4939-B701-3200B37D7E0B}"/>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9808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8838-FCDE-42D5-9195-0A64DB44B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179D75-6FF6-406A-921C-AB039DB3D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4D1F6-0F8D-4CCF-8E15-0E8FE55BA80A}"/>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04/10/2023</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5AC728B-51C5-4A86-BA79-9B0D3EBE566A}"/>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AEDF9CEE-BDDE-4E21-AFDD-DD153003A790}"/>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4901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3097-59B1-4AD6-BEC8-78C5EA1B2C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FDE06D-03C5-4E95-87EF-2AEAA361E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70B03E-4132-49E7-96F0-39CA28B1F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01A612-C31E-4802-8B0D-32465835EE1B}"/>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04/10/2023</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72FE5316-1944-4683-822A-B9143B8C099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41DFADF4-9E51-42EC-81B1-D52663786453}"/>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5134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80F2-07E4-48B0-B408-4CF8F6AD65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95429-24DC-48CD-8DD7-E5DC0BF0B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AB0D2-343C-47A3-8F68-A0103D740D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B53DE8-52B8-472B-9E55-E6AFC3510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FB18A4-D5DE-4029-8FEA-F9886F36C9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08D40D-18E0-4F7A-A28A-E0BE7857B749}"/>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04/10/2023</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887638AD-CA03-4437-9C33-B711A203FFB3}"/>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7C42CF25-CBDB-411D-8AAE-1A64EEBCF803}"/>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4364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8C7B-2FA9-4FF6-9AB1-430684F6BB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335CDD-3DDC-4911-80A9-0D94A89AF86A}"/>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04/10/2023</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4389A99B-5F08-4A9D-85C1-C6B76026E85E}"/>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17F25AD9-927E-4C00-BA04-6A3A2061AA0C}"/>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5360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6E5AD-A86F-4582-9921-DC6C54D2CF5A}"/>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04/10/2023</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E17B3BDA-6EA6-400B-9304-7F8A9230C2DC}"/>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62DA6965-D8D4-4BD6-9FDE-E190624BD135}"/>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622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8838-FCDE-42D5-9195-0A64DB44B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179D75-6FF6-406A-921C-AB039DB3D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4D1F6-0F8D-4CCF-8E15-0E8FE55BA80A}"/>
              </a:ext>
            </a:extLst>
          </p:cNvPr>
          <p:cNvSpPr>
            <a:spLocks noGrp="1"/>
          </p:cNvSpPr>
          <p:nvPr>
            <p:ph type="dt" sz="half" idx="10"/>
          </p:nvPr>
        </p:nvSpPr>
        <p:spPr/>
        <p:txBody>
          <a:bodyPr/>
          <a:lstStyle/>
          <a:p>
            <a:fld id="{83D0ECCD-06BC-42ED-8FDB-6E4DF1E281A5}" type="datetimeFigureOut">
              <a:rPr lang="en-GB" smtClean="0"/>
              <a:t>04/10/2023</a:t>
            </a:fld>
            <a:endParaRPr lang="en-GB"/>
          </a:p>
        </p:txBody>
      </p:sp>
      <p:sp>
        <p:nvSpPr>
          <p:cNvPr id="5" name="Footer Placeholder 4">
            <a:extLst>
              <a:ext uri="{FF2B5EF4-FFF2-40B4-BE49-F238E27FC236}">
                <a16:creationId xmlns:a16="http://schemas.microsoft.com/office/drawing/2014/main" id="{15AC728B-51C5-4A86-BA79-9B0D3EBE5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F9CEE-BDDE-4E21-AFDD-DD153003A790}"/>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037997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0F8C-A77D-40C1-A771-CAFD7DFD2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F9F2A1-CA12-468F-8BA2-CC1188FA1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2327E-D431-4F46-AE81-409FA5C04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5BB31-9A48-486C-A7B3-1B4540729B23}"/>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04/10/2023</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6C206E78-4F10-4313-9311-47D5E45DDDB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4F627A3A-C091-4531-94BF-330928C41444}"/>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0818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474E-1918-4533-9F90-D62D1AD5E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48B202-C132-4474-B522-3B13D1F03D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73FD96-1A26-4AD3-9635-DBEAACDF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89B80-A644-47DD-8D0C-7013742EA860}"/>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04/10/2023</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5587C149-E7E4-48AA-BA2C-F8BB4EDD537F}"/>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AFFBBFA1-48D0-4EFA-855D-F47975B9D386}"/>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5511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8541-1DF4-4F6D-A2AD-2DDCC0B6B8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8D4018-1EED-4D93-B515-D303CB90C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FA5C5-03BF-4F43-9853-70B7CF9D8705}"/>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04/10/2023</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87AE948-2444-4901-84BA-9345087F336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B79B56D-0812-4DD2-AD61-04A0F8776811}"/>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6611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80523-3E10-4F02-821C-BB53257912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FA088D-914F-4354-B331-CEE0A8095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3D10D-DE05-4444-B1C8-943942D3E488}"/>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04/10/2023</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F05FEE6-DEAC-46AF-83EE-CACBCA8287A4}"/>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6A2E1B3-F7D3-4710-9250-4656906DA994}"/>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6937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E4EC84-7431-499D-91E6-1C455E99AA6E}"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05462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172569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4EC84-7431-499D-91E6-1C455E99AA6E}"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532480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E4EC84-7431-499D-91E6-1C455E99AA6E}"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35503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E4EC84-7431-499D-91E6-1C455E99AA6E}"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373750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E4EC84-7431-499D-91E6-1C455E99AA6E}"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60206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3097-59B1-4AD6-BEC8-78C5EA1B2C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FDE06D-03C5-4E95-87EF-2AEAA361E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70B03E-4132-49E7-96F0-39CA28B1F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01A612-C31E-4802-8B0D-32465835EE1B}"/>
              </a:ext>
            </a:extLst>
          </p:cNvPr>
          <p:cNvSpPr>
            <a:spLocks noGrp="1"/>
          </p:cNvSpPr>
          <p:nvPr>
            <p:ph type="dt" sz="half" idx="10"/>
          </p:nvPr>
        </p:nvSpPr>
        <p:spPr/>
        <p:txBody>
          <a:bodyPr/>
          <a:lstStyle/>
          <a:p>
            <a:fld id="{83D0ECCD-06BC-42ED-8FDB-6E4DF1E281A5}" type="datetimeFigureOut">
              <a:rPr lang="en-GB" smtClean="0"/>
              <a:t>04/10/2023</a:t>
            </a:fld>
            <a:endParaRPr lang="en-GB"/>
          </a:p>
        </p:txBody>
      </p:sp>
      <p:sp>
        <p:nvSpPr>
          <p:cNvPr id="6" name="Footer Placeholder 5">
            <a:extLst>
              <a:ext uri="{FF2B5EF4-FFF2-40B4-BE49-F238E27FC236}">
                <a16:creationId xmlns:a16="http://schemas.microsoft.com/office/drawing/2014/main" id="{72FE5316-1944-4683-822A-B9143B8C0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DFADF4-9E51-42EC-81B1-D52663786453}"/>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030825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4EC84-7431-499D-91E6-1C455E99AA6E}"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235494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46569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491979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879714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17382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80F2-07E4-48B0-B408-4CF8F6AD65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95429-24DC-48CD-8DD7-E5DC0BF0B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AB0D2-343C-47A3-8F68-A0103D740D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B53DE8-52B8-472B-9E55-E6AFC3510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FB18A4-D5DE-4029-8FEA-F9886F36C9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08D40D-18E0-4F7A-A28A-E0BE7857B749}"/>
              </a:ext>
            </a:extLst>
          </p:cNvPr>
          <p:cNvSpPr>
            <a:spLocks noGrp="1"/>
          </p:cNvSpPr>
          <p:nvPr>
            <p:ph type="dt" sz="half" idx="10"/>
          </p:nvPr>
        </p:nvSpPr>
        <p:spPr/>
        <p:txBody>
          <a:bodyPr/>
          <a:lstStyle/>
          <a:p>
            <a:fld id="{83D0ECCD-06BC-42ED-8FDB-6E4DF1E281A5}" type="datetimeFigureOut">
              <a:rPr lang="en-GB" smtClean="0"/>
              <a:t>04/10/2023</a:t>
            </a:fld>
            <a:endParaRPr lang="en-GB"/>
          </a:p>
        </p:txBody>
      </p:sp>
      <p:sp>
        <p:nvSpPr>
          <p:cNvPr id="8" name="Footer Placeholder 7">
            <a:extLst>
              <a:ext uri="{FF2B5EF4-FFF2-40B4-BE49-F238E27FC236}">
                <a16:creationId xmlns:a16="http://schemas.microsoft.com/office/drawing/2014/main" id="{887638AD-CA03-4437-9C33-B711A203FF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2CF25-CBDB-411D-8AAE-1A64EEBCF803}"/>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69328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8C7B-2FA9-4FF6-9AB1-430684F6BB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335CDD-3DDC-4911-80A9-0D94A89AF86A}"/>
              </a:ext>
            </a:extLst>
          </p:cNvPr>
          <p:cNvSpPr>
            <a:spLocks noGrp="1"/>
          </p:cNvSpPr>
          <p:nvPr>
            <p:ph type="dt" sz="half" idx="10"/>
          </p:nvPr>
        </p:nvSpPr>
        <p:spPr/>
        <p:txBody>
          <a:bodyPr/>
          <a:lstStyle/>
          <a:p>
            <a:fld id="{83D0ECCD-06BC-42ED-8FDB-6E4DF1E281A5}" type="datetimeFigureOut">
              <a:rPr lang="en-GB" smtClean="0"/>
              <a:t>04/10/2023</a:t>
            </a:fld>
            <a:endParaRPr lang="en-GB"/>
          </a:p>
        </p:txBody>
      </p:sp>
      <p:sp>
        <p:nvSpPr>
          <p:cNvPr id="4" name="Footer Placeholder 3">
            <a:extLst>
              <a:ext uri="{FF2B5EF4-FFF2-40B4-BE49-F238E27FC236}">
                <a16:creationId xmlns:a16="http://schemas.microsoft.com/office/drawing/2014/main" id="{4389A99B-5F08-4A9D-85C1-C6B76026E8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F25AD9-927E-4C00-BA04-6A3A2061AA0C}"/>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2801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6E5AD-A86F-4582-9921-DC6C54D2CF5A}"/>
              </a:ext>
            </a:extLst>
          </p:cNvPr>
          <p:cNvSpPr>
            <a:spLocks noGrp="1"/>
          </p:cNvSpPr>
          <p:nvPr>
            <p:ph type="dt" sz="half" idx="10"/>
          </p:nvPr>
        </p:nvSpPr>
        <p:spPr/>
        <p:txBody>
          <a:bodyPr/>
          <a:lstStyle/>
          <a:p>
            <a:fld id="{83D0ECCD-06BC-42ED-8FDB-6E4DF1E281A5}" type="datetimeFigureOut">
              <a:rPr lang="en-GB" smtClean="0"/>
              <a:t>04/10/2023</a:t>
            </a:fld>
            <a:endParaRPr lang="en-GB"/>
          </a:p>
        </p:txBody>
      </p:sp>
      <p:sp>
        <p:nvSpPr>
          <p:cNvPr id="3" name="Footer Placeholder 2">
            <a:extLst>
              <a:ext uri="{FF2B5EF4-FFF2-40B4-BE49-F238E27FC236}">
                <a16:creationId xmlns:a16="http://schemas.microsoft.com/office/drawing/2014/main" id="{E17B3BDA-6EA6-400B-9304-7F8A9230C2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DA6965-D8D4-4BD6-9FDE-E190624BD135}"/>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95864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0F8C-A77D-40C1-A771-CAFD7DFD2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F9F2A1-CA12-468F-8BA2-CC1188FA1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2327E-D431-4F46-AE81-409FA5C04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5BB31-9A48-486C-A7B3-1B4540729B23}"/>
              </a:ext>
            </a:extLst>
          </p:cNvPr>
          <p:cNvSpPr>
            <a:spLocks noGrp="1"/>
          </p:cNvSpPr>
          <p:nvPr>
            <p:ph type="dt" sz="half" idx="10"/>
          </p:nvPr>
        </p:nvSpPr>
        <p:spPr/>
        <p:txBody>
          <a:bodyPr/>
          <a:lstStyle/>
          <a:p>
            <a:fld id="{83D0ECCD-06BC-42ED-8FDB-6E4DF1E281A5}" type="datetimeFigureOut">
              <a:rPr lang="en-GB" smtClean="0"/>
              <a:t>04/10/2023</a:t>
            </a:fld>
            <a:endParaRPr lang="en-GB"/>
          </a:p>
        </p:txBody>
      </p:sp>
      <p:sp>
        <p:nvSpPr>
          <p:cNvPr id="6" name="Footer Placeholder 5">
            <a:extLst>
              <a:ext uri="{FF2B5EF4-FFF2-40B4-BE49-F238E27FC236}">
                <a16:creationId xmlns:a16="http://schemas.microsoft.com/office/drawing/2014/main" id="{6C206E78-4F10-4313-9311-47D5E45DDD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627A3A-C091-4531-94BF-330928C41444}"/>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37213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474E-1918-4533-9F90-D62D1AD5E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48B202-C132-4474-B522-3B13D1F03D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73FD96-1A26-4AD3-9635-DBEAACDF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89B80-A644-47DD-8D0C-7013742EA860}"/>
              </a:ext>
            </a:extLst>
          </p:cNvPr>
          <p:cNvSpPr>
            <a:spLocks noGrp="1"/>
          </p:cNvSpPr>
          <p:nvPr>
            <p:ph type="dt" sz="half" idx="10"/>
          </p:nvPr>
        </p:nvSpPr>
        <p:spPr/>
        <p:txBody>
          <a:bodyPr/>
          <a:lstStyle/>
          <a:p>
            <a:fld id="{83D0ECCD-06BC-42ED-8FDB-6E4DF1E281A5}" type="datetimeFigureOut">
              <a:rPr lang="en-GB" smtClean="0"/>
              <a:t>04/10/2023</a:t>
            </a:fld>
            <a:endParaRPr lang="en-GB"/>
          </a:p>
        </p:txBody>
      </p:sp>
      <p:sp>
        <p:nvSpPr>
          <p:cNvPr id="6" name="Footer Placeholder 5">
            <a:extLst>
              <a:ext uri="{FF2B5EF4-FFF2-40B4-BE49-F238E27FC236}">
                <a16:creationId xmlns:a16="http://schemas.microsoft.com/office/drawing/2014/main" id="{5587C149-E7E4-48AA-BA2C-F8BB4EDD53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FBBFA1-48D0-4EFA-855D-F47975B9D386}"/>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51748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7D4B1-8778-45B3-9F99-8CC1EFB25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435B7F-65C5-408A-B88A-B5127B2E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CF88F-BFDD-416E-B93E-80312EFE2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0ECCD-06BC-42ED-8FDB-6E4DF1E281A5}" type="datetimeFigureOut">
              <a:rPr lang="en-GB" smtClean="0"/>
              <a:t>04/10/2023</a:t>
            </a:fld>
            <a:endParaRPr lang="en-GB"/>
          </a:p>
        </p:txBody>
      </p:sp>
      <p:sp>
        <p:nvSpPr>
          <p:cNvPr id="5" name="Footer Placeholder 4">
            <a:extLst>
              <a:ext uri="{FF2B5EF4-FFF2-40B4-BE49-F238E27FC236}">
                <a16:creationId xmlns:a16="http://schemas.microsoft.com/office/drawing/2014/main" id="{41087A57-C8D3-410F-811A-17883C865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177D89-1166-42AF-875F-3748296E6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6C52-D10C-42AF-93A6-0E92DE494581}" type="slidenum">
              <a:rPr lang="en-GB" smtClean="0"/>
              <a:t>‹#›</a:t>
            </a:fld>
            <a:endParaRPr lang="en-GB"/>
          </a:p>
        </p:txBody>
      </p:sp>
    </p:spTree>
    <p:extLst>
      <p:ext uri="{BB962C8B-B14F-4D97-AF65-F5344CB8AC3E}">
        <p14:creationId xmlns:p14="http://schemas.microsoft.com/office/powerpoint/2010/main" val="305771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93ACF-BF88-4C15-99D0-FF8560A0989C}" type="datetimeFigureOut">
              <a:rPr lang="en-GB" smtClean="0"/>
              <a:t>04/10/2023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19C10-05D5-45F9-B5C3-FB9F8BBCA545}" type="slidenum">
              <a:rPr lang="en-GB" smtClean="0"/>
              <a:t>‹#›</a:t>
            </a:fld>
            <a:endParaRPr lang="en-GB"/>
          </a:p>
        </p:txBody>
      </p:sp>
    </p:spTree>
    <p:extLst>
      <p:ext uri="{BB962C8B-B14F-4D97-AF65-F5344CB8AC3E}">
        <p14:creationId xmlns:p14="http://schemas.microsoft.com/office/powerpoint/2010/main" val="479872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7D4B1-8778-45B3-9F99-8CC1EFB25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435B7F-65C5-408A-B88A-B5127B2E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CF88F-BFDD-416E-B93E-80312EFE2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0ECCD-06BC-42ED-8FDB-6E4DF1E281A5}" type="datetimeFigureOut">
              <a:rPr lang="en-GB" smtClean="0">
                <a:solidFill>
                  <a:prstClr val="black">
                    <a:tint val="75000"/>
                  </a:prstClr>
                </a:solidFill>
              </a:rPr>
              <a:pPr/>
              <a:t>04/10/2023</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41087A57-C8D3-410F-811A-17883C865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177D89-1166-42AF-875F-3748296E6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18337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4EC84-7431-499D-91E6-1C455E99AA6E}" type="datetimeFigureOut">
              <a:rPr lang="en-US" smtClean="0"/>
              <a:t>10/4/2023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17B7E-510B-41D0-AD49-A5166C2B4E9C}" type="slidenum">
              <a:rPr lang="en-US" smtClean="0"/>
              <a:t>‹#›</a:t>
            </a:fld>
            <a:endParaRPr lang="en-US"/>
          </a:p>
        </p:txBody>
      </p:sp>
    </p:spTree>
    <p:extLst>
      <p:ext uri="{BB962C8B-B14F-4D97-AF65-F5344CB8AC3E}">
        <p14:creationId xmlns:p14="http://schemas.microsoft.com/office/powerpoint/2010/main" val="32666004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FCw5hi-kB-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hyperlink" Target="https://www.youtube.com/watch?v=-ksblMiliA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35.xml"/><Relationship Id="rId6" Type="http://schemas.openxmlformats.org/officeDocument/2006/relationships/image" Target="../media/image17.pn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jpeg"/><Relationship Id="rId1" Type="http://schemas.openxmlformats.org/officeDocument/2006/relationships/slideLayout" Target="../slideLayouts/slideLayout35.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5.xml"/><Relationship Id="rId6" Type="http://schemas.openxmlformats.org/officeDocument/2006/relationships/image" Target="../media/image20.pn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FCw5hi-kB-U"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hyperlink" Target="https://www.youtube.com/watch?v=-ksblMiliA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FCw5hi-kB-U"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hyperlink" Target="https://www.youtube.com/watch?v=-ksblMiliA8"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youtube.com/watch?v=FCw5hi-kB-U" TargetMode="External"/><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hyperlink" Target="https://www.youtube.com/watch?v=-ksblMiliA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FCw5hi-kB-U"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hyperlink" Target="https://www.youtube.com/watch?v=-ksblMiliA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pearsonschoolsandfecolleges.co.uk/asset-library/interactive/primary/bugclub/alphabet/index.html"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6600235" y="895011"/>
            <a:ext cx="4805691" cy="3602098"/>
          </a:xfrm>
        </p:spPr>
        <p:txBody>
          <a:bodyPr anchor="b">
            <a:normAutofit/>
          </a:bodyPr>
          <a:lstStyle/>
          <a:p>
            <a:pPr algn="l"/>
            <a:r>
              <a:rPr lang="en-GB" sz="4800" b="1" dirty="0">
                <a:solidFill>
                  <a:srgbClr val="7030A0"/>
                </a:solidFill>
                <a:latin typeface="+mj-lt"/>
              </a:rPr>
              <a:t>Welcome to our</a:t>
            </a:r>
          </a:p>
          <a:p>
            <a:pPr algn="l"/>
            <a:r>
              <a:rPr lang="en-GB" sz="4800" b="1" dirty="0">
                <a:solidFill>
                  <a:srgbClr val="7030A0"/>
                </a:solidFill>
                <a:latin typeface="+mj-lt"/>
              </a:rPr>
              <a:t>Phonics workshop</a:t>
            </a:r>
          </a:p>
          <a:p>
            <a:pPr algn="l"/>
            <a:endParaRPr lang="en-GB" sz="4800" b="1" dirty="0">
              <a:solidFill>
                <a:srgbClr val="7030A0"/>
              </a:solidFill>
              <a:latin typeface="+mj-lt"/>
            </a:endParaRPr>
          </a:p>
          <a:p>
            <a:pPr algn="l"/>
            <a:r>
              <a:rPr lang="en-GB" sz="4800" b="1" dirty="0">
                <a:solidFill>
                  <a:srgbClr val="7030A0"/>
                </a:solidFill>
                <a:latin typeface="+mj-lt"/>
              </a:rPr>
              <a:t>Year One</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340470" y="327529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A1B42D22-73E4-403F-94FE-D59C4896B0A4}"/>
              </a:ext>
            </a:extLst>
          </p:cNvPr>
          <p:cNvPicPr>
            <a:picLocks noChangeAspect="1"/>
          </p:cNvPicPr>
          <p:nvPr/>
        </p:nvPicPr>
        <p:blipFill>
          <a:blip r:embed="rId4"/>
          <a:stretch>
            <a:fillRect/>
          </a:stretch>
        </p:blipFill>
        <p:spPr>
          <a:xfrm>
            <a:off x="326752" y="992406"/>
            <a:ext cx="2683343" cy="1325332"/>
          </a:xfrm>
          <a:prstGeom prst="rect">
            <a:avLst/>
          </a:prstGeom>
        </p:spPr>
      </p:pic>
    </p:spTree>
    <p:extLst>
      <p:ext uri="{BB962C8B-B14F-4D97-AF65-F5344CB8AC3E}">
        <p14:creationId xmlns:p14="http://schemas.microsoft.com/office/powerpoint/2010/main" val="309000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47424" y="2718729"/>
            <a:ext cx="3775009" cy="797064"/>
          </a:xfrm>
        </p:spPr>
        <p:txBody>
          <a:bodyPr anchor="b">
            <a:normAutofit fontScale="85000" lnSpcReduction="10000"/>
          </a:bodyPr>
          <a:lstStyle/>
          <a:p>
            <a:pPr algn="l"/>
            <a:r>
              <a:rPr lang="en-GB" sz="4800" b="1" dirty="0">
                <a:solidFill>
                  <a:srgbClr val="0070C0"/>
                </a:solidFill>
                <a:latin typeface="+mj-lt"/>
              </a:rPr>
              <a:t>Reading at home</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285559" y="4999518"/>
            <a:ext cx="1600391" cy="1678459"/>
          </a:xfrm>
          <a:prstGeom prst="rect">
            <a:avLst/>
          </a:prstGeom>
        </p:spPr>
      </p:pic>
      <p:pic>
        <p:nvPicPr>
          <p:cNvPr id="5" name="Picture 4">
            <a:extLst>
              <a:ext uri="{FF2B5EF4-FFF2-40B4-BE49-F238E27FC236}">
                <a16:creationId xmlns:a16="http://schemas.microsoft.com/office/drawing/2014/main" id="{01FEF227-31DC-73DA-7E62-87B4F0916CA7}"/>
              </a:ext>
            </a:extLst>
          </p:cNvPr>
          <p:cNvPicPr>
            <a:picLocks noChangeAspect="1"/>
          </p:cNvPicPr>
          <p:nvPr/>
        </p:nvPicPr>
        <p:blipFill>
          <a:blip r:embed="rId5"/>
          <a:stretch>
            <a:fillRect/>
          </a:stretch>
        </p:blipFill>
        <p:spPr>
          <a:xfrm>
            <a:off x="2429024" y="5403922"/>
            <a:ext cx="1298561" cy="1292464"/>
          </a:xfrm>
          <a:prstGeom prst="rect">
            <a:avLst/>
          </a:prstGeom>
        </p:spPr>
      </p:pic>
      <p:sp>
        <p:nvSpPr>
          <p:cNvPr id="9" name="Title 8">
            <a:extLst>
              <a:ext uri="{FF2B5EF4-FFF2-40B4-BE49-F238E27FC236}">
                <a16:creationId xmlns:a16="http://schemas.microsoft.com/office/drawing/2014/main" id="{2379219F-E976-42D6-36D3-517F6E4A7163}"/>
              </a:ext>
            </a:extLst>
          </p:cNvPr>
          <p:cNvSpPr>
            <a:spLocks noGrp="1"/>
          </p:cNvSpPr>
          <p:nvPr>
            <p:ph type="ctrTitle"/>
          </p:nvPr>
        </p:nvSpPr>
        <p:spPr>
          <a:xfrm>
            <a:off x="4270659" y="4750301"/>
            <a:ext cx="9144000" cy="2782436"/>
          </a:xfrm>
        </p:spPr>
        <p:txBody>
          <a:bodyPr>
            <a:noAutofit/>
          </a:bodyPr>
          <a:lstStyle/>
          <a:p>
            <a:pPr algn="l"/>
            <a:br>
              <a:rPr lang="en-GB" sz="4400" b="1" dirty="0">
                <a:solidFill>
                  <a:srgbClr val="FF0000"/>
                </a:solidFill>
              </a:rPr>
            </a:br>
            <a:br>
              <a:rPr lang="en-GB" sz="4400" b="1" dirty="0">
                <a:solidFill>
                  <a:srgbClr val="FF0000"/>
                </a:solidFill>
              </a:rPr>
            </a:br>
            <a:br>
              <a:rPr lang="en-GB" sz="4400" b="1" dirty="0">
                <a:solidFill>
                  <a:srgbClr val="FF0000"/>
                </a:solidFill>
              </a:rPr>
            </a:br>
            <a:br>
              <a:rPr lang="en-GB" sz="4400" b="1" dirty="0">
                <a:solidFill>
                  <a:srgbClr val="FF0000"/>
                </a:solidFill>
              </a:rPr>
            </a:br>
            <a:r>
              <a:rPr lang="en-GB" sz="3600" b="1" dirty="0">
                <a:solidFill>
                  <a:srgbClr val="FF0000"/>
                </a:solidFill>
              </a:rPr>
              <a:t>Children should be able to </a:t>
            </a:r>
            <a:br>
              <a:rPr lang="en-GB" sz="3600" b="1" dirty="0">
                <a:solidFill>
                  <a:srgbClr val="FF0000"/>
                </a:solidFill>
              </a:rPr>
            </a:br>
            <a:r>
              <a:rPr lang="en-GB" sz="3600" b="1" dirty="0">
                <a:solidFill>
                  <a:srgbClr val="FF0000"/>
                </a:solidFill>
              </a:rPr>
              <a:t>read, through sounding and </a:t>
            </a:r>
            <a:br>
              <a:rPr lang="en-GB" sz="3600" b="1" dirty="0">
                <a:solidFill>
                  <a:srgbClr val="FF0000"/>
                </a:solidFill>
              </a:rPr>
            </a:br>
            <a:r>
              <a:rPr lang="en-GB" sz="3600" b="1" dirty="0">
                <a:solidFill>
                  <a:srgbClr val="FF0000"/>
                </a:solidFill>
              </a:rPr>
              <a:t>blending, about 90% of the text.</a:t>
            </a:r>
            <a:br>
              <a:rPr lang="en-GB" sz="3600" b="1" dirty="0">
                <a:solidFill>
                  <a:srgbClr val="FF0000"/>
                </a:solidFill>
              </a:rPr>
            </a:br>
            <a:br>
              <a:rPr lang="en-GB" sz="3600" b="1" dirty="0">
                <a:solidFill>
                  <a:srgbClr val="FF0000"/>
                </a:solidFill>
              </a:rPr>
            </a:br>
            <a:r>
              <a:rPr lang="en-GB" sz="3600" b="1" dirty="0">
                <a:solidFill>
                  <a:srgbClr val="FF0000"/>
                </a:solidFill>
              </a:rPr>
              <a:t>Before the books go home, the</a:t>
            </a:r>
            <a:br>
              <a:rPr lang="en-GB" sz="3600" b="1" dirty="0">
                <a:solidFill>
                  <a:srgbClr val="FF0000"/>
                </a:solidFill>
              </a:rPr>
            </a:br>
            <a:r>
              <a:rPr lang="en-GB" sz="3600" b="1" dirty="0">
                <a:solidFill>
                  <a:srgbClr val="FF0000"/>
                </a:solidFill>
              </a:rPr>
              <a:t>children will have read one of </a:t>
            </a:r>
            <a:br>
              <a:rPr lang="en-GB" sz="3600" b="1" dirty="0">
                <a:solidFill>
                  <a:srgbClr val="FF0000"/>
                </a:solidFill>
              </a:rPr>
            </a:br>
            <a:r>
              <a:rPr lang="en-GB" sz="3600" b="1" dirty="0">
                <a:solidFill>
                  <a:srgbClr val="FF0000"/>
                </a:solidFill>
              </a:rPr>
              <a:t>the books at school a few times.</a:t>
            </a:r>
            <a:br>
              <a:rPr lang="en-GB" sz="3600" b="1" dirty="0">
                <a:solidFill>
                  <a:srgbClr val="FF0000"/>
                </a:solidFill>
              </a:rPr>
            </a:br>
            <a:r>
              <a:rPr lang="en-GB" sz="3600" b="1" dirty="0">
                <a:solidFill>
                  <a:srgbClr val="FF0000"/>
                </a:solidFill>
              </a:rPr>
              <a:t>This is to develop the child’s</a:t>
            </a:r>
            <a:br>
              <a:rPr lang="en-GB" sz="3600" b="1" dirty="0">
                <a:solidFill>
                  <a:srgbClr val="FF0000"/>
                </a:solidFill>
              </a:rPr>
            </a:br>
            <a:r>
              <a:rPr lang="en-GB" sz="3600" b="1" dirty="0">
                <a:solidFill>
                  <a:srgbClr val="FF0000"/>
                </a:solidFill>
              </a:rPr>
              <a:t>decoding, comprehension and </a:t>
            </a:r>
            <a:br>
              <a:rPr lang="en-GB" sz="3600" b="1" dirty="0">
                <a:solidFill>
                  <a:srgbClr val="FF0000"/>
                </a:solidFill>
              </a:rPr>
            </a:br>
            <a:r>
              <a:rPr lang="en-GB" sz="3600" b="1" dirty="0">
                <a:solidFill>
                  <a:srgbClr val="FF0000"/>
                </a:solidFill>
              </a:rPr>
              <a:t>fluency skills.</a:t>
            </a:r>
            <a:br>
              <a:rPr lang="en-GB" sz="3600" b="1" dirty="0">
                <a:solidFill>
                  <a:srgbClr val="FF0000"/>
                </a:solidFill>
              </a:rPr>
            </a:br>
            <a:br>
              <a:rPr lang="en-GB" sz="3600" b="1" dirty="0">
                <a:solidFill>
                  <a:srgbClr val="FF0000"/>
                </a:solidFill>
              </a:rPr>
            </a:br>
            <a:r>
              <a:rPr lang="en-GB" sz="3600" b="1" dirty="0">
                <a:solidFill>
                  <a:srgbClr val="FF0000"/>
                </a:solidFill>
              </a:rPr>
              <a:t>The focus sound which appears in the </a:t>
            </a:r>
            <a:br>
              <a:rPr lang="en-GB" sz="3600" b="1" dirty="0">
                <a:solidFill>
                  <a:srgbClr val="FF0000"/>
                </a:solidFill>
              </a:rPr>
            </a:br>
            <a:r>
              <a:rPr lang="en-GB" sz="3600" b="1" dirty="0">
                <a:solidFill>
                  <a:srgbClr val="FF0000"/>
                </a:solidFill>
              </a:rPr>
              <a:t>reading books is learnt by the children</a:t>
            </a:r>
            <a:br>
              <a:rPr lang="en-GB" sz="3600" b="1" dirty="0">
                <a:solidFill>
                  <a:srgbClr val="FF0000"/>
                </a:solidFill>
              </a:rPr>
            </a:br>
            <a:r>
              <a:rPr lang="en-GB" sz="3600" b="1" dirty="0">
                <a:solidFill>
                  <a:srgbClr val="FF0000"/>
                </a:solidFill>
              </a:rPr>
              <a:t>before the book goes home.</a:t>
            </a:r>
            <a:br>
              <a:rPr lang="en-GB" sz="3600" b="1" dirty="0">
                <a:solidFill>
                  <a:srgbClr val="FF0000"/>
                </a:solidFill>
              </a:rPr>
            </a:br>
            <a:endParaRPr lang="en-GB" sz="4400" b="1" dirty="0">
              <a:solidFill>
                <a:srgbClr val="FF0000"/>
              </a:solidFill>
            </a:endParaRPr>
          </a:p>
        </p:txBody>
      </p:sp>
    </p:spTree>
    <p:extLst>
      <p:ext uri="{BB962C8B-B14F-4D97-AF65-F5344CB8AC3E}">
        <p14:creationId xmlns:p14="http://schemas.microsoft.com/office/powerpoint/2010/main" val="38291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6160863" y="2424729"/>
            <a:ext cx="7327478" cy="4063157"/>
          </a:xfrm>
        </p:spPr>
        <p:txBody>
          <a:bodyPr anchor="t">
            <a:normAutofit/>
          </a:bodyPr>
          <a:lstStyle/>
          <a:p>
            <a:pPr algn="l"/>
            <a:r>
              <a:rPr lang="en-GB" sz="4000" b="1" dirty="0">
                <a:solidFill>
                  <a:srgbClr val="7030A0"/>
                </a:solidFill>
              </a:rPr>
              <a:t>How to read</a:t>
            </a:r>
            <a:br>
              <a:rPr lang="en-GB" sz="4000" b="1" dirty="0">
                <a:solidFill>
                  <a:srgbClr val="7030A0"/>
                </a:solidFill>
              </a:rPr>
            </a:br>
            <a:br>
              <a:rPr lang="en-GB" sz="4000" b="1" dirty="0">
                <a:solidFill>
                  <a:srgbClr val="7030A0"/>
                </a:solidFill>
              </a:rPr>
            </a:br>
            <a:r>
              <a:rPr lang="en-GB" sz="4000" b="1" dirty="0">
                <a:solidFill>
                  <a:srgbClr val="7030A0"/>
                </a:solidFill>
              </a:rPr>
              <a:t>Bug club paper books.</a:t>
            </a:r>
            <a:br>
              <a:rPr lang="en-GB" sz="4000" b="1" dirty="0">
                <a:solidFill>
                  <a:srgbClr val="7030A0"/>
                </a:solidFill>
              </a:rPr>
            </a:br>
            <a:br>
              <a:rPr lang="en-GB" sz="4000" b="1" dirty="0">
                <a:solidFill>
                  <a:srgbClr val="7030A0"/>
                </a:solidFill>
              </a:rPr>
            </a:br>
            <a:endParaRPr lang="en-GB" sz="4000" b="1" dirty="0">
              <a:solidFill>
                <a:srgbClr val="7030A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2593608"/>
            <a:ext cx="5347245" cy="2256472"/>
          </a:xfrm>
        </p:spPr>
        <p:txBody>
          <a:bodyPr anchor="b">
            <a:normAutofit/>
          </a:bodyPr>
          <a:lstStyle/>
          <a:p>
            <a:pPr algn="l"/>
            <a:r>
              <a:rPr lang="en-GB" sz="4800" b="1" dirty="0">
                <a:solidFill>
                  <a:srgbClr val="7030A0"/>
                </a:solidFill>
                <a:latin typeface="+mj-lt"/>
              </a:rPr>
              <a:t>Reading at home</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10033463" y="175131"/>
            <a:ext cx="1950624" cy="2045776"/>
          </a:xfrm>
          <a:prstGeom prst="rect">
            <a:avLst/>
          </a:prstGeom>
        </p:spPr>
      </p:pic>
      <p:pic>
        <p:nvPicPr>
          <p:cNvPr id="5" name="Picture 4">
            <a:extLst>
              <a:ext uri="{FF2B5EF4-FFF2-40B4-BE49-F238E27FC236}">
                <a16:creationId xmlns:a16="http://schemas.microsoft.com/office/drawing/2014/main" id="{ED9A7AA0-D0B5-188F-CA5F-35A86500FEBC}"/>
              </a:ext>
            </a:extLst>
          </p:cNvPr>
          <p:cNvPicPr>
            <a:picLocks noChangeAspect="1"/>
          </p:cNvPicPr>
          <p:nvPr/>
        </p:nvPicPr>
        <p:blipFill>
          <a:blip r:embed="rId5"/>
          <a:stretch>
            <a:fillRect/>
          </a:stretch>
        </p:blipFill>
        <p:spPr>
          <a:xfrm>
            <a:off x="2803348" y="5195422"/>
            <a:ext cx="1298561" cy="1292464"/>
          </a:xfrm>
          <a:prstGeom prst="rect">
            <a:avLst/>
          </a:prstGeom>
        </p:spPr>
      </p:pic>
    </p:spTree>
    <p:extLst>
      <p:ext uri="{BB962C8B-B14F-4D97-AF65-F5344CB8AC3E}">
        <p14:creationId xmlns:p14="http://schemas.microsoft.com/office/powerpoint/2010/main" val="2151642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947" y="3868609"/>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BugClu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74" y="133693"/>
            <a:ext cx="1000771" cy="10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75124" y="736234"/>
            <a:ext cx="68579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5" descr="Readingbugs_foundation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812" y="4851186"/>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414164"/>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889674" y="773387"/>
            <a:ext cx="18473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25C43A2-B1C7-4DBB-99F0-C3755C997A08}"/>
              </a:ext>
            </a:extLst>
          </p:cNvPr>
          <p:cNvSpPr/>
          <p:nvPr/>
        </p:nvSpPr>
        <p:spPr>
          <a:xfrm>
            <a:off x="2706272" y="616873"/>
            <a:ext cx="7635018"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Berlin Sans FB" panose="020E0602020502020306" pitchFamily="34" charset="0"/>
              </a:rPr>
              <a:t>Read the inside of the front cover first.</a:t>
            </a:r>
            <a:endParaRPr kumimoji="0" lang="en-US" sz="2800" b="0" i="0" u="none" strike="noStrike" kern="1200" cap="none" spc="0" normalizeH="0" baseline="0" noProof="0" dirty="0">
              <a:ln>
                <a:noFill/>
              </a:ln>
              <a:solidFill>
                <a:srgbClr val="FF0000"/>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53FEC4F9-8A27-48D6-AC7F-126FA2558DB9}"/>
              </a:ext>
            </a:extLst>
          </p:cNvPr>
          <p:cNvPicPr>
            <a:picLocks noChangeAspect="1"/>
          </p:cNvPicPr>
          <p:nvPr/>
        </p:nvPicPr>
        <p:blipFill>
          <a:blip r:embed="rId6"/>
          <a:stretch>
            <a:fillRect/>
          </a:stretch>
        </p:blipFill>
        <p:spPr>
          <a:xfrm>
            <a:off x="2236066" y="1398269"/>
            <a:ext cx="6677753" cy="3516508"/>
          </a:xfrm>
          <a:prstGeom prst="rect">
            <a:avLst/>
          </a:prstGeom>
        </p:spPr>
      </p:pic>
    </p:spTree>
    <p:extLst>
      <p:ext uri="{BB962C8B-B14F-4D97-AF65-F5344CB8AC3E}">
        <p14:creationId xmlns:p14="http://schemas.microsoft.com/office/powerpoint/2010/main" val="406390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6160863" y="2424729"/>
            <a:ext cx="7327478" cy="4063157"/>
          </a:xfrm>
        </p:spPr>
        <p:txBody>
          <a:bodyPr anchor="t">
            <a:normAutofit fontScale="90000"/>
          </a:bodyPr>
          <a:lstStyle/>
          <a:p>
            <a:pPr algn="l"/>
            <a:r>
              <a:rPr lang="en-GB" sz="4000" b="1" dirty="0">
                <a:solidFill>
                  <a:srgbClr val="7030A0"/>
                </a:solidFill>
              </a:rPr>
              <a:t>Then let you child read at </a:t>
            </a:r>
            <a:br>
              <a:rPr lang="en-GB" sz="4000" b="1" dirty="0">
                <a:solidFill>
                  <a:srgbClr val="7030A0"/>
                </a:solidFill>
              </a:rPr>
            </a:br>
            <a:r>
              <a:rPr lang="en-GB" sz="4000" b="1" dirty="0">
                <a:solidFill>
                  <a:srgbClr val="7030A0"/>
                </a:solidFill>
              </a:rPr>
              <a:t>his/her pace. Sounding and </a:t>
            </a:r>
            <a:br>
              <a:rPr lang="en-GB" sz="4000" b="1" dirty="0">
                <a:solidFill>
                  <a:srgbClr val="7030A0"/>
                </a:solidFill>
              </a:rPr>
            </a:br>
            <a:r>
              <a:rPr lang="en-GB" sz="4000" b="1" dirty="0">
                <a:solidFill>
                  <a:srgbClr val="7030A0"/>
                </a:solidFill>
              </a:rPr>
              <a:t>blending the words on each</a:t>
            </a:r>
            <a:br>
              <a:rPr lang="en-GB" sz="4000" b="1" dirty="0">
                <a:solidFill>
                  <a:srgbClr val="7030A0"/>
                </a:solidFill>
              </a:rPr>
            </a:br>
            <a:r>
              <a:rPr lang="en-GB" sz="4000" b="1" dirty="0">
                <a:solidFill>
                  <a:srgbClr val="7030A0"/>
                </a:solidFill>
              </a:rPr>
              <a:t>page.</a:t>
            </a:r>
            <a:br>
              <a:rPr lang="en-GB" sz="4000" b="1" dirty="0">
                <a:solidFill>
                  <a:srgbClr val="7030A0"/>
                </a:solidFill>
              </a:rPr>
            </a:br>
            <a:br>
              <a:rPr lang="en-GB" sz="4000" b="1" dirty="0">
                <a:solidFill>
                  <a:srgbClr val="7030A0"/>
                </a:solidFill>
              </a:rPr>
            </a:br>
            <a:br>
              <a:rPr lang="en-GB" sz="4000" b="1" dirty="0">
                <a:solidFill>
                  <a:srgbClr val="7030A0"/>
                </a:solidFill>
              </a:rPr>
            </a:br>
            <a:br>
              <a:rPr lang="en-GB" sz="4000" b="1" dirty="0">
                <a:solidFill>
                  <a:srgbClr val="7030A0"/>
                </a:solidFill>
              </a:rPr>
            </a:br>
            <a:endParaRPr lang="en-GB" sz="4000" b="1" dirty="0">
              <a:solidFill>
                <a:srgbClr val="7030A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2593608"/>
            <a:ext cx="5347245" cy="2256472"/>
          </a:xfrm>
        </p:spPr>
        <p:txBody>
          <a:bodyPr anchor="b">
            <a:normAutofit/>
          </a:bodyPr>
          <a:lstStyle/>
          <a:p>
            <a:pPr algn="l"/>
            <a:r>
              <a:rPr lang="en-GB" sz="4800" b="1" dirty="0">
                <a:solidFill>
                  <a:srgbClr val="7030A0"/>
                </a:solidFill>
                <a:latin typeface="+mj-lt"/>
              </a:rPr>
              <a:t>Reading at home</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10033463" y="175131"/>
            <a:ext cx="1950624" cy="2045776"/>
          </a:xfrm>
          <a:prstGeom prst="rect">
            <a:avLst/>
          </a:prstGeom>
        </p:spPr>
      </p:pic>
      <p:pic>
        <p:nvPicPr>
          <p:cNvPr id="5" name="Picture 4">
            <a:extLst>
              <a:ext uri="{FF2B5EF4-FFF2-40B4-BE49-F238E27FC236}">
                <a16:creationId xmlns:a16="http://schemas.microsoft.com/office/drawing/2014/main" id="{4ABD32D6-128B-4192-09BC-DB35A0AC41FD}"/>
              </a:ext>
            </a:extLst>
          </p:cNvPr>
          <p:cNvPicPr>
            <a:picLocks noChangeAspect="1"/>
          </p:cNvPicPr>
          <p:nvPr/>
        </p:nvPicPr>
        <p:blipFill>
          <a:blip r:embed="rId5"/>
          <a:stretch>
            <a:fillRect/>
          </a:stretch>
        </p:blipFill>
        <p:spPr>
          <a:xfrm>
            <a:off x="2803348" y="5195422"/>
            <a:ext cx="1298561" cy="1292464"/>
          </a:xfrm>
          <a:prstGeom prst="rect">
            <a:avLst/>
          </a:prstGeom>
        </p:spPr>
      </p:pic>
    </p:spTree>
    <p:extLst>
      <p:ext uri="{BB962C8B-B14F-4D97-AF65-F5344CB8AC3E}">
        <p14:creationId xmlns:p14="http://schemas.microsoft.com/office/powerpoint/2010/main" val="330245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6290284" y="5977"/>
            <a:ext cx="7327478" cy="5307432"/>
          </a:xfrm>
        </p:spPr>
        <p:txBody>
          <a:bodyPr anchor="t">
            <a:normAutofit fontScale="90000"/>
          </a:bodyPr>
          <a:lstStyle/>
          <a:p>
            <a:pPr algn="l"/>
            <a:br>
              <a:rPr lang="en-GB" sz="4000" b="1" dirty="0">
                <a:solidFill>
                  <a:srgbClr val="7030A0"/>
                </a:solidFill>
              </a:rPr>
            </a:br>
            <a:br>
              <a:rPr lang="en-GB" sz="4000" b="1" dirty="0">
                <a:solidFill>
                  <a:srgbClr val="7030A0"/>
                </a:solidFill>
              </a:rPr>
            </a:br>
            <a:r>
              <a:rPr lang="en-GB" sz="4000" b="1" dirty="0">
                <a:solidFill>
                  <a:srgbClr val="7030A0"/>
                </a:solidFill>
              </a:rPr>
              <a:t>Read bug club books at </a:t>
            </a:r>
            <a:br>
              <a:rPr lang="en-GB" sz="4000" b="1" dirty="0">
                <a:solidFill>
                  <a:srgbClr val="7030A0"/>
                </a:solidFill>
              </a:rPr>
            </a:br>
            <a:r>
              <a:rPr lang="en-GB" sz="4000" b="1" dirty="0">
                <a:solidFill>
                  <a:srgbClr val="7030A0"/>
                </a:solidFill>
              </a:rPr>
              <a:t>least 10 minutes, 5 days</a:t>
            </a:r>
            <a:br>
              <a:rPr lang="en-GB" sz="4000" b="1" dirty="0">
                <a:solidFill>
                  <a:srgbClr val="7030A0"/>
                </a:solidFill>
              </a:rPr>
            </a:br>
            <a:r>
              <a:rPr lang="en-GB" sz="4000" b="1" dirty="0">
                <a:solidFill>
                  <a:srgbClr val="7030A0"/>
                </a:solidFill>
              </a:rPr>
              <a:t>a week for phonics </a:t>
            </a:r>
            <a:br>
              <a:rPr lang="en-GB" sz="4000" b="1" dirty="0">
                <a:solidFill>
                  <a:srgbClr val="7030A0"/>
                </a:solidFill>
              </a:rPr>
            </a:br>
            <a:r>
              <a:rPr lang="en-GB" sz="4000" b="1" dirty="0">
                <a:solidFill>
                  <a:srgbClr val="7030A0"/>
                </a:solidFill>
              </a:rPr>
              <a:t>progression.</a:t>
            </a:r>
            <a:br>
              <a:rPr lang="en-GB" sz="4000" b="1" dirty="0">
                <a:solidFill>
                  <a:srgbClr val="7030A0"/>
                </a:solidFill>
              </a:rPr>
            </a:br>
            <a:br>
              <a:rPr lang="en-GB" sz="4000" b="1" dirty="0">
                <a:solidFill>
                  <a:srgbClr val="7030A0"/>
                </a:solidFill>
              </a:rPr>
            </a:br>
            <a:r>
              <a:rPr lang="en-GB" sz="4000" b="1" dirty="0">
                <a:solidFill>
                  <a:srgbClr val="7030A0"/>
                </a:solidFill>
              </a:rPr>
              <a:t>We recommend your child</a:t>
            </a:r>
            <a:br>
              <a:rPr lang="en-GB" sz="4000" b="1" dirty="0">
                <a:solidFill>
                  <a:srgbClr val="7030A0"/>
                </a:solidFill>
              </a:rPr>
            </a:br>
            <a:r>
              <a:rPr lang="en-GB" sz="4000" b="1" dirty="0">
                <a:solidFill>
                  <a:srgbClr val="7030A0"/>
                </a:solidFill>
              </a:rPr>
              <a:t>repeat reads one of the books</a:t>
            </a:r>
            <a:br>
              <a:rPr lang="en-GB" sz="4000" b="1" dirty="0">
                <a:solidFill>
                  <a:srgbClr val="7030A0"/>
                </a:solidFill>
              </a:rPr>
            </a:br>
            <a:r>
              <a:rPr lang="en-GB" sz="4000" b="1" dirty="0">
                <a:solidFill>
                  <a:srgbClr val="7030A0"/>
                </a:solidFill>
              </a:rPr>
              <a:t>which goes home. This will </a:t>
            </a:r>
            <a:br>
              <a:rPr lang="en-GB" sz="4000" b="1" dirty="0">
                <a:solidFill>
                  <a:srgbClr val="7030A0"/>
                </a:solidFill>
              </a:rPr>
            </a:br>
            <a:r>
              <a:rPr lang="en-GB" sz="4000" b="1" dirty="0">
                <a:solidFill>
                  <a:srgbClr val="7030A0"/>
                </a:solidFill>
              </a:rPr>
              <a:t>improve decoding, </a:t>
            </a:r>
            <a:br>
              <a:rPr lang="en-GB" sz="4000" b="1" dirty="0">
                <a:solidFill>
                  <a:srgbClr val="7030A0"/>
                </a:solidFill>
              </a:rPr>
            </a:br>
            <a:r>
              <a:rPr lang="en-GB" sz="4000" b="1" dirty="0">
                <a:solidFill>
                  <a:srgbClr val="7030A0"/>
                </a:solidFill>
              </a:rPr>
              <a:t>comprehension and fluency </a:t>
            </a:r>
            <a:br>
              <a:rPr lang="en-GB" sz="4000" b="1" dirty="0">
                <a:solidFill>
                  <a:srgbClr val="7030A0"/>
                </a:solidFill>
              </a:rPr>
            </a:br>
            <a:r>
              <a:rPr lang="en-GB" sz="4000" b="1" dirty="0">
                <a:solidFill>
                  <a:srgbClr val="7030A0"/>
                </a:solidFill>
              </a:rPr>
              <a:t>skills.</a:t>
            </a:r>
            <a:br>
              <a:rPr lang="en-GB" sz="4000" b="1" dirty="0">
                <a:solidFill>
                  <a:srgbClr val="7030A0"/>
                </a:solidFill>
              </a:rPr>
            </a:br>
            <a:endParaRPr lang="en-GB" sz="4000" b="1" dirty="0">
              <a:solidFill>
                <a:srgbClr val="7030A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204023" y="2987421"/>
            <a:ext cx="5347245" cy="871204"/>
          </a:xfrm>
        </p:spPr>
        <p:txBody>
          <a:bodyPr anchor="b">
            <a:normAutofit/>
          </a:bodyPr>
          <a:lstStyle/>
          <a:p>
            <a:pPr algn="l"/>
            <a:r>
              <a:rPr lang="en-GB" sz="4800" b="1" dirty="0">
                <a:solidFill>
                  <a:srgbClr val="7030A0"/>
                </a:solidFill>
                <a:latin typeface="+mj-lt"/>
              </a:rPr>
              <a:t>Reading at home</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779165" y="4850080"/>
            <a:ext cx="1950624" cy="1486216"/>
          </a:xfrm>
          <a:prstGeom prst="rect">
            <a:avLst/>
          </a:prstGeom>
        </p:spPr>
      </p:pic>
      <p:pic>
        <p:nvPicPr>
          <p:cNvPr id="5" name="Picture 4">
            <a:extLst>
              <a:ext uri="{FF2B5EF4-FFF2-40B4-BE49-F238E27FC236}">
                <a16:creationId xmlns:a16="http://schemas.microsoft.com/office/drawing/2014/main" id="{9FE5DFA0-11F6-D2EE-21E4-7A762BF5644F}"/>
              </a:ext>
            </a:extLst>
          </p:cNvPr>
          <p:cNvPicPr>
            <a:picLocks noChangeAspect="1"/>
          </p:cNvPicPr>
          <p:nvPr/>
        </p:nvPicPr>
        <p:blipFill>
          <a:blip r:embed="rId5"/>
          <a:stretch>
            <a:fillRect/>
          </a:stretch>
        </p:blipFill>
        <p:spPr>
          <a:xfrm>
            <a:off x="2803348" y="5061163"/>
            <a:ext cx="1298561" cy="1292464"/>
          </a:xfrm>
          <a:prstGeom prst="rect">
            <a:avLst/>
          </a:prstGeom>
        </p:spPr>
      </p:pic>
    </p:spTree>
    <p:extLst>
      <p:ext uri="{BB962C8B-B14F-4D97-AF65-F5344CB8AC3E}">
        <p14:creationId xmlns:p14="http://schemas.microsoft.com/office/powerpoint/2010/main" val="802953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5300639" y="3619838"/>
            <a:ext cx="6165116" cy="2305809"/>
          </a:xfrm>
        </p:spPr>
        <p:txBody>
          <a:bodyPr anchor="b">
            <a:noAutofit/>
          </a:bodyPr>
          <a:lstStyle/>
          <a:p>
            <a:pPr algn="l"/>
            <a:endParaRPr lang="en-GB" sz="11500" dirty="0">
              <a:solidFill>
                <a:srgbClr val="FF0000"/>
              </a:solidFill>
              <a:latin typeface="+mj-lt"/>
              <a:hlinkClick r:id="rId3"/>
            </a:endParaRPr>
          </a:p>
          <a:p>
            <a:pPr algn="l"/>
            <a:endParaRPr lang="en-GB" sz="11500" dirty="0">
              <a:solidFill>
                <a:srgbClr val="FF0000"/>
              </a:solidFill>
              <a:latin typeface="+mj-lt"/>
              <a:hlinkClick r:id="rId3"/>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b="1" dirty="0">
              <a:solidFill>
                <a:srgbClr val="FF0000"/>
              </a:solidFill>
              <a:latin typeface="+mj-lt"/>
            </a:endParaRPr>
          </a:p>
          <a:p>
            <a:pPr algn="l"/>
            <a:endParaRPr lang="en-GB" sz="4800" b="1" dirty="0">
              <a:solidFill>
                <a:srgbClr val="FF0000"/>
              </a:solidFill>
              <a:latin typeface="+mj-lt"/>
            </a:endParaRPr>
          </a:p>
          <a:p>
            <a:pPr algn="l"/>
            <a:endParaRPr lang="en-GB" sz="4800" b="1" dirty="0">
              <a:solidFill>
                <a:srgbClr val="FF0000"/>
              </a:solidFill>
              <a:latin typeface="+mj-lt"/>
            </a:endParaRPr>
          </a:p>
          <a:p>
            <a:pPr algn="l"/>
            <a:endParaRPr lang="en-GB" sz="4800" b="1" dirty="0">
              <a:solidFill>
                <a:srgbClr val="FF0000"/>
              </a:solidFill>
              <a:latin typeface="+mj-lt"/>
            </a:endParaRPr>
          </a:p>
          <a:p>
            <a:pPr algn="l"/>
            <a:r>
              <a:rPr lang="en-GB" sz="4800" dirty="0">
                <a:solidFill>
                  <a:srgbClr val="FF0000"/>
                </a:solidFill>
                <a:latin typeface="+mj-lt"/>
              </a:rPr>
              <a:t>You will receive a reading log with your</a:t>
            </a:r>
          </a:p>
          <a:p>
            <a:pPr algn="l"/>
            <a:r>
              <a:rPr lang="en-GB" sz="4800" dirty="0">
                <a:solidFill>
                  <a:srgbClr val="FF0000"/>
                </a:solidFill>
                <a:latin typeface="+mj-lt"/>
              </a:rPr>
              <a:t>reading book.</a:t>
            </a:r>
            <a:r>
              <a:rPr lang="en-GB" sz="3600" dirty="0">
                <a:solidFill>
                  <a:srgbClr val="92D050"/>
                </a:solidFill>
                <a:latin typeface="+mj-lt"/>
              </a:rPr>
              <a:t> </a:t>
            </a:r>
          </a:p>
          <a:p>
            <a:pPr algn="l"/>
            <a:r>
              <a:rPr lang="en-GB" sz="4000" b="1" dirty="0">
                <a:solidFill>
                  <a:srgbClr val="92D050"/>
                </a:solidFill>
                <a:latin typeface="+mj-lt"/>
              </a:rPr>
              <a:t>Please comment in your child’s reading log about your child’s reading. Please let us know about other books your child has read at home.</a:t>
            </a:r>
          </a:p>
          <a:p>
            <a:pPr algn="l"/>
            <a:endParaRPr lang="en-GB" sz="1600" u="sng" dirty="0">
              <a:solidFill>
                <a:srgbClr val="92D050"/>
              </a:solidFill>
              <a:latin typeface="+mj-lt"/>
              <a:hlinkClick r:id="rId4">
                <a:extLst>
                  <a:ext uri="{A12FA001-AC4F-418D-AE19-62706E023703}">
                    <ahyp:hlinkClr xmlns:ahyp="http://schemas.microsoft.com/office/drawing/2018/hyperlinkcolor" val="tx"/>
                  </a:ext>
                </a:extLst>
              </a:hlinkClick>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5"/>
          <a:stretch>
            <a:fillRect/>
          </a:stretch>
        </p:blipFill>
        <p:spPr>
          <a:xfrm>
            <a:off x="340470" y="327529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9570EC33-3AF3-4ACB-BFBB-1629D15F8280}"/>
              </a:ext>
            </a:extLst>
          </p:cNvPr>
          <p:cNvPicPr>
            <a:picLocks noChangeAspect="1"/>
          </p:cNvPicPr>
          <p:nvPr/>
        </p:nvPicPr>
        <p:blipFill>
          <a:blip r:embed="rId6"/>
          <a:stretch>
            <a:fillRect/>
          </a:stretch>
        </p:blipFill>
        <p:spPr>
          <a:xfrm>
            <a:off x="790414" y="1138217"/>
            <a:ext cx="2634712" cy="1848231"/>
          </a:xfrm>
          <a:prstGeom prst="rect">
            <a:avLst/>
          </a:prstGeom>
        </p:spPr>
      </p:pic>
      <p:sp>
        <p:nvSpPr>
          <p:cNvPr id="4" name="Subtitle 2">
            <a:extLst>
              <a:ext uri="{FF2B5EF4-FFF2-40B4-BE49-F238E27FC236}">
                <a16:creationId xmlns:a16="http://schemas.microsoft.com/office/drawing/2014/main" id="{1DE7F441-D8B0-8675-BC28-F3213B9EE799}"/>
              </a:ext>
            </a:extLst>
          </p:cNvPr>
          <p:cNvSpPr txBox="1">
            <a:spLocks/>
          </p:cNvSpPr>
          <p:nvPr/>
        </p:nvSpPr>
        <p:spPr>
          <a:xfrm>
            <a:off x="179960" y="5054444"/>
            <a:ext cx="5347245" cy="87120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800" b="1">
                <a:solidFill>
                  <a:srgbClr val="7030A0"/>
                </a:solidFill>
                <a:latin typeface="+mj-lt"/>
              </a:rPr>
              <a:t>Reading at home</a:t>
            </a:r>
            <a:endParaRPr lang="en-GB" sz="4800" b="1" dirty="0">
              <a:solidFill>
                <a:srgbClr val="7030A0"/>
              </a:solidFill>
              <a:latin typeface="+mj-lt"/>
            </a:endParaRPr>
          </a:p>
        </p:txBody>
      </p:sp>
    </p:spTree>
    <p:extLst>
      <p:ext uri="{BB962C8B-B14F-4D97-AF65-F5344CB8AC3E}">
        <p14:creationId xmlns:p14="http://schemas.microsoft.com/office/powerpoint/2010/main" val="171188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6095847" y="2396038"/>
            <a:ext cx="7327478" cy="5076471"/>
          </a:xfrm>
        </p:spPr>
        <p:txBody>
          <a:bodyPr anchor="t">
            <a:normAutofit/>
          </a:bodyPr>
          <a:lstStyle/>
          <a:p>
            <a:pPr algn="l"/>
            <a:r>
              <a:rPr lang="en-GB" sz="4000" b="1" dirty="0">
                <a:solidFill>
                  <a:srgbClr val="7030A0"/>
                </a:solidFill>
              </a:rPr>
              <a:t>How to find your way</a:t>
            </a:r>
            <a:br>
              <a:rPr lang="en-GB" sz="4000" b="1" dirty="0">
                <a:solidFill>
                  <a:srgbClr val="7030A0"/>
                </a:solidFill>
              </a:rPr>
            </a:br>
            <a:r>
              <a:rPr lang="en-GB" sz="4000" b="1" dirty="0">
                <a:solidFill>
                  <a:srgbClr val="7030A0"/>
                </a:solidFill>
              </a:rPr>
              <a:t>round the bug club</a:t>
            </a:r>
            <a:br>
              <a:rPr lang="en-GB" sz="4000" b="1" dirty="0">
                <a:solidFill>
                  <a:srgbClr val="7030A0"/>
                </a:solidFill>
              </a:rPr>
            </a:br>
            <a:r>
              <a:rPr lang="en-GB" sz="4000" b="1" dirty="0">
                <a:solidFill>
                  <a:srgbClr val="7030A0"/>
                </a:solidFill>
              </a:rPr>
              <a:t>programme and read </a:t>
            </a:r>
            <a:br>
              <a:rPr lang="en-GB" sz="4000" b="1" dirty="0">
                <a:solidFill>
                  <a:srgbClr val="7030A0"/>
                </a:solidFill>
              </a:rPr>
            </a:br>
            <a:r>
              <a:rPr lang="en-GB" sz="4000" b="1" dirty="0">
                <a:solidFill>
                  <a:srgbClr val="7030A0"/>
                </a:solidFill>
              </a:rPr>
              <a:t>e books.</a:t>
            </a: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2593608"/>
            <a:ext cx="5347245" cy="2256472"/>
          </a:xfrm>
        </p:spPr>
        <p:txBody>
          <a:bodyPr anchor="b">
            <a:normAutofit/>
          </a:bodyPr>
          <a:lstStyle/>
          <a:p>
            <a:pPr algn="l"/>
            <a:endParaRPr lang="en-GB" sz="4800" b="1" dirty="0">
              <a:solidFill>
                <a:srgbClr val="7030A0"/>
              </a:solidFill>
              <a:latin typeface="+mj-lt"/>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10033463" y="175131"/>
            <a:ext cx="1950624" cy="2045776"/>
          </a:xfrm>
          <a:prstGeom prst="rect">
            <a:avLst/>
          </a:prstGeom>
        </p:spPr>
      </p:pic>
      <p:pic>
        <p:nvPicPr>
          <p:cNvPr id="5" name="Picture 4">
            <a:extLst>
              <a:ext uri="{FF2B5EF4-FFF2-40B4-BE49-F238E27FC236}">
                <a16:creationId xmlns:a16="http://schemas.microsoft.com/office/drawing/2014/main" id="{1984B2DE-6E68-AA77-1B47-1E5940296D43}"/>
              </a:ext>
            </a:extLst>
          </p:cNvPr>
          <p:cNvPicPr>
            <a:picLocks noChangeAspect="1"/>
          </p:cNvPicPr>
          <p:nvPr/>
        </p:nvPicPr>
        <p:blipFill>
          <a:blip r:embed="rId5"/>
          <a:stretch>
            <a:fillRect/>
          </a:stretch>
        </p:blipFill>
        <p:spPr>
          <a:xfrm>
            <a:off x="3010095" y="5204820"/>
            <a:ext cx="1298561" cy="1292464"/>
          </a:xfrm>
          <a:prstGeom prst="rect">
            <a:avLst/>
          </a:prstGeom>
        </p:spPr>
      </p:pic>
      <p:sp>
        <p:nvSpPr>
          <p:cNvPr id="7" name="Subtitle 2">
            <a:extLst>
              <a:ext uri="{FF2B5EF4-FFF2-40B4-BE49-F238E27FC236}">
                <a16:creationId xmlns:a16="http://schemas.microsoft.com/office/drawing/2014/main" id="{F5E89E4F-2248-2742-BD52-C27C919656A4}"/>
              </a:ext>
            </a:extLst>
          </p:cNvPr>
          <p:cNvSpPr txBox="1">
            <a:spLocks/>
          </p:cNvSpPr>
          <p:nvPr/>
        </p:nvSpPr>
        <p:spPr>
          <a:xfrm>
            <a:off x="204023" y="2987421"/>
            <a:ext cx="5347245" cy="87120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800" b="1" dirty="0">
                <a:solidFill>
                  <a:srgbClr val="7030A0"/>
                </a:solidFill>
                <a:latin typeface="+mj-lt"/>
              </a:rPr>
              <a:t>Reading at home</a:t>
            </a:r>
          </a:p>
        </p:txBody>
      </p:sp>
    </p:spTree>
    <p:extLst>
      <p:ext uri="{BB962C8B-B14F-4D97-AF65-F5344CB8AC3E}">
        <p14:creationId xmlns:p14="http://schemas.microsoft.com/office/powerpoint/2010/main" val="2164099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4958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399" y="18120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Reading</a:t>
            </a:r>
          </a:p>
          <a:p>
            <a:pPr algn="ctr"/>
            <a:endParaRPr lang="en-US" sz="2800" b="1" dirty="0">
              <a:solidFill>
                <a:srgbClr val="00CC00"/>
              </a:solidFill>
              <a:latin typeface="Kristen ITC" panose="03050502040202030202" pitchFamily="66" charset="0"/>
            </a:endParaRPr>
          </a:p>
        </p:txBody>
      </p:sp>
      <p:pic>
        <p:nvPicPr>
          <p:cNvPr id="6" name="Picture 4" descr="BugClu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74" y="133693"/>
            <a:ext cx="1000771" cy="10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661" y="5221334"/>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7670" y="133693"/>
            <a:ext cx="2063750" cy="134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95650" y="3029170"/>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889674" y="773387"/>
            <a:ext cx="184731" cy="1015663"/>
          </a:xfrm>
          <a:prstGeom prst="rect">
            <a:avLst/>
          </a:prstGeom>
          <a:noFill/>
        </p:spPr>
        <p:txBody>
          <a:bodyPr wrap="none" rtlCol="0">
            <a:spAutoFit/>
          </a:bodyPr>
          <a:lstStyle/>
          <a:p>
            <a:endParaRPr lang="en-US" sz="2800" dirty="0">
              <a:solidFill>
                <a:srgbClr val="0000FF"/>
              </a:solidFill>
              <a:latin typeface="Calibri"/>
            </a:endParaRPr>
          </a:p>
          <a:p>
            <a:endParaRPr lang="en-US" sz="3200" dirty="0">
              <a:solidFill>
                <a:srgbClr val="0000FF"/>
              </a:solidFill>
              <a:latin typeface="Calibri"/>
            </a:endParaRPr>
          </a:p>
        </p:txBody>
      </p:sp>
      <p:sp>
        <p:nvSpPr>
          <p:cNvPr id="9" name="Rectangle 8">
            <a:extLst>
              <a:ext uri="{FF2B5EF4-FFF2-40B4-BE49-F238E27FC236}">
                <a16:creationId xmlns:a16="http://schemas.microsoft.com/office/drawing/2014/main" id="{C25C43A2-B1C7-4DBB-99F0-C3755C997A08}"/>
              </a:ext>
            </a:extLst>
          </p:cNvPr>
          <p:cNvSpPr/>
          <p:nvPr/>
        </p:nvSpPr>
        <p:spPr>
          <a:xfrm>
            <a:off x="2706272" y="616873"/>
            <a:ext cx="7635018" cy="3539430"/>
          </a:xfrm>
          <a:prstGeom prst="rect">
            <a:avLst/>
          </a:prstGeom>
        </p:spPr>
        <p:txBody>
          <a:bodyPr wrap="square">
            <a:spAutoFit/>
          </a:bodyPr>
          <a:lstStyle/>
          <a:p>
            <a:r>
              <a:rPr lang="en-US" sz="2800" dirty="0">
                <a:solidFill>
                  <a:srgbClr val="FF0000"/>
                </a:solidFill>
                <a:latin typeface="Berlin Sans FB" panose="020E0602020502020306" pitchFamily="34" charset="0"/>
              </a:rPr>
              <a:t>Bug Club online</a:t>
            </a:r>
          </a:p>
          <a:p>
            <a:r>
              <a:rPr lang="en-US" sz="2800" dirty="0">
                <a:solidFill>
                  <a:srgbClr val="0000FF"/>
                </a:solidFill>
                <a:latin typeface="Berlin Sans FB" panose="020E0602020502020306" pitchFamily="34" charset="0"/>
              </a:rPr>
              <a:t>To log on go to:</a:t>
            </a:r>
          </a:p>
          <a:p>
            <a:r>
              <a:rPr lang="en-US" sz="2800" dirty="0">
                <a:solidFill>
                  <a:srgbClr val="0000FF"/>
                </a:solidFill>
                <a:latin typeface="Berlin Sans FB" panose="020E0602020502020306" pitchFamily="34" charset="0"/>
              </a:rPr>
              <a:t>Type in bug club and the address below will appear.</a:t>
            </a:r>
          </a:p>
          <a:p>
            <a:endParaRPr lang="en-US" sz="2800" dirty="0">
              <a:solidFill>
                <a:srgbClr val="0000FF"/>
              </a:solidFill>
              <a:latin typeface="Calibri"/>
            </a:endParaRPr>
          </a:p>
          <a:p>
            <a:endParaRPr lang="en-US" sz="2800" dirty="0">
              <a:solidFill>
                <a:srgbClr val="0000FF"/>
              </a:solidFill>
              <a:latin typeface="Calibri"/>
            </a:endParaRPr>
          </a:p>
          <a:p>
            <a:endParaRPr lang="en-US" sz="2800" dirty="0">
              <a:solidFill>
                <a:srgbClr val="0000FF"/>
              </a:solidFill>
              <a:latin typeface="Calibri"/>
            </a:endParaRPr>
          </a:p>
          <a:p>
            <a:endParaRPr lang="en-US" sz="2800" dirty="0">
              <a:solidFill>
                <a:srgbClr val="0000FF"/>
              </a:solidFill>
              <a:latin typeface="Calibri"/>
            </a:endParaRPr>
          </a:p>
        </p:txBody>
      </p:sp>
      <p:pic>
        <p:nvPicPr>
          <p:cNvPr id="10" name="Picture 9">
            <a:extLst>
              <a:ext uri="{FF2B5EF4-FFF2-40B4-BE49-F238E27FC236}">
                <a16:creationId xmlns:a16="http://schemas.microsoft.com/office/drawing/2014/main" id="{16420FCB-486A-4611-886F-9D300E250D10}"/>
              </a:ext>
            </a:extLst>
          </p:cNvPr>
          <p:cNvPicPr>
            <a:picLocks noChangeAspect="1"/>
          </p:cNvPicPr>
          <p:nvPr/>
        </p:nvPicPr>
        <p:blipFill>
          <a:blip r:embed="rId6"/>
          <a:stretch>
            <a:fillRect/>
          </a:stretch>
        </p:blipFill>
        <p:spPr>
          <a:xfrm>
            <a:off x="2659745" y="2330710"/>
            <a:ext cx="6154009" cy="1057423"/>
          </a:xfrm>
          <a:prstGeom prst="rect">
            <a:avLst/>
          </a:prstGeom>
        </p:spPr>
      </p:pic>
      <p:pic>
        <p:nvPicPr>
          <p:cNvPr id="12" name="Picture 11">
            <a:extLst>
              <a:ext uri="{FF2B5EF4-FFF2-40B4-BE49-F238E27FC236}">
                <a16:creationId xmlns:a16="http://schemas.microsoft.com/office/drawing/2014/main" id="{CFAF8470-3AFF-4DD8-89DF-798A0B99606D}"/>
              </a:ext>
            </a:extLst>
          </p:cNvPr>
          <p:cNvPicPr>
            <a:picLocks noChangeAspect="1"/>
          </p:cNvPicPr>
          <p:nvPr/>
        </p:nvPicPr>
        <p:blipFill>
          <a:blip r:embed="rId7"/>
          <a:stretch>
            <a:fillRect/>
          </a:stretch>
        </p:blipFill>
        <p:spPr>
          <a:xfrm>
            <a:off x="5715000" y="3354845"/>
            <a:ext cx="4389414" cy="2295093"/>
          </a:xfrm>
          <a:prstGeom prst="rect">
            <a:avLst/>
          </a:prstGeom>
        </p:spPr>
      </p:pic>
    </p:spTree>
    <p:extLst>
      <p:ext uri="{BB962C8B-B14F-4D97-AF65-F5344CB8AC3E}">
        <p14:creationId xmlns:p14="http://schemas.microsoft.com/office/powerpoint/2010/main" val="2456211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4958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399" y="18120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Reading</a:t>
            </a:r>
          </a:p>
          <a:p>
            <a:pPr algn="ctr"/>
            <a:endParaRPr lang="en-US" sz="2800" b="1" dirty="0">
              <a:solidFill>
                <a:srgbClr val="00CC00"/>
              </a:solidFill>
              <a:latin typeface="Kristen ITC" panose="03050502040202030202" pitchFamily="66" charset="0"/>
            </a:endParaRPr>
          </a:p>
        </p:txBody>
      </p:sp>
      <p:pic>
        <p:nvPicPr>
          <p:cNvPr id="6" name="Picture 4" descr="BugClu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74" y="133693"/>
            <a:ext cx="1000771" cy="10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166" y="4505196"/>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414164"/>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889674" y="773387"/>
            <a:ext cx="184731" cy="1015663"/>
          </a:xfrm>
          <a:prstGeom prst="rect">
            <a:avLst/>
          </a:prstGeom>
          <a:noFill/>
        </p:spPr>
        <p:txBody>
          <a:bodyPr wrap="none" rtlCol="0">
            <a:spAutoFit/>
          </a:bodyPr>
          <a:lstStyle/>
          <a:p>
            <a:endParaRPr lang="en-US" sz="2800" dirty="0">
              <a:solidFill>
                <a:srgbClr val="0000FF"/>
              </a:solidFill>
              <a:latin typeface="Calibri"/>
            </a:endParaRPr>
          </a:p>
          <a:p>
            <a:endParaRPr lang="en-US" sz="3200" dirty="0">
              <a:solidFill>
                <a:srgbClr val="0000FF"/>
              </a:solidFill>
              <a:latin typeface="Calibri"/>
            </a:endParaRPr>
          </a:p>
        </p:txBody>
      </p:sp>
      <p:sp>
        <p:nvSpPr>
          <p:cNvPr id="9" name="Rectangle 8">
            <a:extLst>
              <a:ext uri="{FF2B5EF4-FFF2-40B4-BE49-F238E27FC236}">
                <a16:creationId xmlns:a16="http://schemas.microsoft.com/office/drawing/2014/main" id="{C25C43A2-B1C7-4DBB-99F0-C3755C997A08}"/>
              </a:ext>
            </a:extLst>
          </p:cNvPr>
          <p:cNvSpPr/>
          <p:nvPr/>
        </p:nvSpPr>
        <p:spPr>
          <a:xfrm>
            <a:off x="2706272" y="616873"/>
            <a:ext cx="7635018" cy="5693866"/>
          </a:xfrm>
          <a:prstGeom prst="rect">
            <a:avLst/>
          </a:prstGeom>
        </p:spPr>
        <p:txBody>
          <a:bodyPr wrap="square">
            <a:spAutoFit/>
          </a:bodyPr>
          <a:lstStyle/>
          <a:p>
            <a:r>
              <a:rPr lang="en-US" sz="2800" dirty="0">
                <a:solidFill>
                  <a:srgbClr val="FF0000"/>
                </a:solidFill>
                <a:latin typeface="Berlin Sans FB" panose="020E0602020502020306" pitchFamily="34" charset="0"/>
              </a:rPr>
              <a:t>Bug Club online</a:t>
            </a:r>
          </a:p>
          <a:p>
            <a:r>
              <a:rPr lang="en-US" sz="2800" dirty="0">
                <a:solidFill>
                  <a:srgbClr val="0000FF"/>
                </a:solidFill>
                <a:latin typeface="Berlin Sans FB" panose="020E0602020502020306" pitchFamily="34" charset="0"/>
              </a:rPr>
              <a:t>Type in your child’s login details</a:t>
            </a:r>
          </a:p>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r>
              <a:rPr lang="en-US" sz="2800" dirty="0">
                <a:solidFill>
                  <a:srgbClr val="0000FF"/>
                </a:solidFill>
                <a:latin typeface="Berlin Sans FB" panose="020E0602020502020306" pitchFamily="34" charset="0"/>
              </a:rPr>
              <a:t>Once in your child’s account, go to ‘my stuff’ where </a:t>
            </a:r>
          </a:p>
          <a:p>
            <a:r>
              <a:rPr lang="en-US" sz="2800" dirty="0">
                <a:solidFill>
                  <a:srgbClr val="0000FF"/>
                </a:solidFill>
                <a:latin typeface="Berlin Sans FB" panose="020E0602020502020306" pitchFamily="34" charset="0"/>
              </a:rPr>
              <a:t>your child’s books are displayed. Select a book to </a:t>
            </a:r>
          </a:p>
          <a:p>
            <a:r>
              <a:rPr lang="en-US" sz="2800" dirty="0">
                <a:solidFill>
                  <a:srgbClr val="0000FF"/>
                </a:solidFill>
                <a:latin typeface="Berlin Sans FB" panose="020E0602020502020306" pitchFamily="34" charset="0"/>
              </a:rPr>
              <a:t>read. The book does not have to be completed in one go. </a:t>
            </a:r>
          </a:p>
          <a:p>
            <a:endParaRPr lang="en-US" sz="2800" dirty="0">
              <a:solidFill>
                <a:srgbClr val="FF0000"/>
              </a:solidFill>
              <a:latin typeface="Calibri"/>
            </a:endParaRPr>
          </a:p>
          <a:p>
            <a:endParaRPr lang="en-US" sz="2800" dirty="0">
              <a:solidFill>
                <a:srgbClr val="0000FF"/>
              </a:solidFill>
              <a:latin typeface="Calibri"/>
            </a:endParaRPr>
          </a:p>
          <a:p>
            <a:endParaRPr lang="en-US" sz="2800" dirty="0">
              <a:solidFill>
                <a:srgbClr val="0000FF"/>
              </a:solidFill>
              <a:latin typeface="Calibri"/>
            </a:endParaRPr>
          </a:p>
          <a:p>
            <a:endParaRPr lang="en-US" sz="2800" dirty="0">
              <a:solidFill>
                <a:srgbClr val="0000FF"/>
              </a:solidFill>
              <a:latin typeface="Calibri"/>
            </a:endParaRPr>
          </a:p>
          <a:p>
            <a:endParaRPr lang="en-US" sz="2800" dirty="0">
              <a:solidFill>
                <a:srgbClr val="0000FF"/>
              </a:solidFill>
              <a:latin typeface="Calibri"/>
            </a:endParaRPr>
          </a:p>
        </p:txBody>
      </p:sp>
      <p:pic>
        <p:nvPicPr>
          <p:cNvPr id="14" name="Picture 13">
            <a:extLst>
              <a:ext uri="{FF2B5EF4-FFF2-40B4-BE49-F238E27FC236}">
                <a16:creationId xmlns:a16="http://schemas.microsoft.com/office/drawing/2014/main" id="{46A0C9BC-178D-4C4F-9951-BE34FF4B69E1}"/>
              </a:ext>
            </a:extLst>
          </p:cNvPr>
          <p:cNvPicPr>
            <a:picLocks noChangeAspect="1"/>
          </p:cNvPicPr>
          <p:nvPr/>
        </p:nvPicPr>
        <p:blipFill>
          <a:blip r:embed="rId6"/>
          <a:stretch>
            <a:fillRect/>
          </a:stretch>
        </p:blipFill>
        <p:spPr>
          <a:xfrm>
            <a:off x="7522164" y="436756"/>
            <a:ext cx="3048000" cy="1593708"/>
          </a:xfrm>
          <a:prstGeom prst="rect">
            <a:avLst/>
          </a:prstGeom>
        </p:spPr>
      </p:pic>
    </p:spTree>
    <p:extLst>
      <p:ext uri="{BB962C8B-B14F-4D97-AF65-F5344CB8AC3E}">
        <p14:creationId xmlns:p14="http://schemas.microsoft.com/office/powerpoint/2010/main" val="472624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604" y="4362107"/>
            <a:ext cx="1963455"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399" y="181205"/>
            <a:ext cx="7391400" cy="954107"/>
          </a:xfrm>
          <a:prstGeom prst="rect">
            <a:avLst/>
          </a:prstGeom>
          <a:noFill/>
        </p:spPr>
        <p:txBody>
          <a:bodyPr wrap="square" rtlCol="0">
            <a:spAutoFit/>
          </a:bodyPr>
          <a:lstStyle/>
          <a:p>
            <a:pPr algn="ctr"/>
            <a:endParaRPr lang="en-US" sz="2800" b="1" dirty="0">
              <a:solidFill>
                <a:srgbClr val="00CC00"/>
              </a:solidFill>
              <a:latin typeface="Kristen ITC" panose="03050502040202030202" pitchFamily="66" charset="0"/>
            </a:endParaRPr>
          </a:p>
          <a:p>
            <a:pPr algn="ctr"/>
            <a:endParaRPr lang="en-US" sz="2800" b="1" dirty="0">
              <a:solidFill>
                <a:srgbClr val="00CC00"/>
              </a:solidFill>
              <a:latin typeface="Kristen ITC" panose="03050502040202030202" pitchFamily="66" charset="0"/>
            </a:endParaRPr>
          </a:p>
        </p:txBody>
      </p:sp>
      <p:pic>
        <p:nvPicPr>
          <p:cNvPr id="6" name="Picture 4" descr="BugClu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49" y="248823"/>
            <a:ext cx="1000771" cy="10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903" y="4846303"/>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9799" y="4991680"/>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95650" y="3029170"/>
            <a:ext cx="7391400" cy="954107"/>
          </a:xfrm>
          <a:prstGeom prst="rect">
            <a:avLst/>
          </a:prstGeom>
        </p:spPr>
        <p:txBody>
          <a:bodyPr wrap="square">
            <a:spAutoFit/>
          </a:bodyPr>
          <a:lstStyle/>
          <a:p>
            <a:r>
              <a:rPr lang="en-GB" altLang="en-US" sz="2800" dirty="0">
                <a:solidFill>
                  <a:srgbClr val="FF0000"/>
                </a:solidFill>
                <a:latin typeface="Calibri"/>
              </a:rPr>
              <a:t>    </a:t>
            </a:r>
          </a:p>
          <a:p>
            <a:r>
              <a:rPr lang="en-GB" altLang="en-US" sz="2800" dirty="0">
                <a:solidFill>
                  <a:srgbClr val="000080"/>
                </a:solidFill>
                <a:latin typeface="Calibri"/>
              </a:rPr>
              <a:t>    </a:t>
            </a:r>
            <a:endParaRPr lang="en-GB" altLang="en-US" sz="2800" dirty="0">
              <a:solidFill>
                <a:srgbClr val="FF0000"/>
              </a:solidFill>
              <a:latin typeface="Calibri"/>
            </a:endParaRPr>
          </a:p>
        </p:txBody>
      </p:sp>
      <p:sp>
        <p:nvSpPr>
          <p:cNvPr id="11" name="TextBox 10"/>
          <p:cNvSpPr txBox="1"/>
          <p:nvPr/>
        </p:nvSpPr>
        <p:spPr>
          <a:xfrm>
            <a:off x="2889674" y="773387"/>
            <a:ext cx="184731" cy="1015663"/>
          </a:xfrm>
          <a:prstGeom prst="rect">
            <a:avLst/>
          </a:prstGeom>
          <a:noFill/>
        </p:spPr>
        <p:txBody>
          <a:bodyPr wrap="none" rtlCol="0">
            <a:spAutoFit/>
          </a:bodyPr>
          <a:lstStyle/>
          <a:p>
            <a:endParaRPr lang="en-US" sz="2800" dirty="0">
              <a:solidFill>
                <a:srgbClr val="0000FF"/>
              </a:solidFill>
              <a:latin typeface="Calibri"/>
            </a:endParaRPr>
          </a:p>
          <a:p>
            <a:endParaRPr lang="en-US" sz="3200" dirty="0">
              <a:solidFill>
                <a:srgbClr val="0000FF"/>
              </a:solidFill>
              <a:latin typeface="Calibri"/>
            </a:endParaRPr>
          </a:p>
        </p:txBody>
      </p:sp>
      <p:sp>
        <p:nvSpPr>
          <p:cNvPr id="9" name="Rectangle 8">
            <a:extLst>
              <a:ext uri="{FF2B5EF4-FFF2-40B4-BE49-F238E27FC236}">
                <a16:creationId xmlns:a16="http://schemas.microsoft.com/office/drawing/2014/main" id="{C25C43A2-B1C7-4DBB-99F0-C3755C997A08}"/>
              </a:ext>
            </a:extLst>
          </p:cNvPr>
          <p:cNvSpPr/>
          <p:nvPr/>
        </p:nvSpPr>
        <p:spPr>
          <a:xfrm>
            <a:off x="2875124" y="133693"/>
            <a:ext cx="7635018" cy="4955203"/>
          </a:xfrm>
          <a:prstGeom prst="rect">
            <a:avLst/>
          </a:prstGeom>
        </p:spPr>
        <p:txBody>
          <a:bodyPr wrap="square">
            <a:spAutoFit/>
          </a:bodyPr>
          <a:lstStyle/>
          <a:p>
            <a:r>
              <a:rPr lang="en-US" sz="2800" b="1" dirty="0">
                <a:solidFill>
                  <a:srgbClr val="FF0000"/>
                </a:solidFill>
                <a:latin typeface="Calibri Light" panose="020F0302020204030204" pitchFamily="34" charset="0"/>
                <a:cs typeface="Calibri Light" panose="020F0302020204030204" pitchFamily="34" charset="0"/>
              </a:rPr>
              <a:t>Bug Club online</a:t>
            </a:r>
          </a:p>
          <a:p>
            <a:r>
              <a:rPr lang="en-GB" sz="3200" b="1" dirty="0">
                <a:solidFill>
                  <a:srgbClr val="0000FF"/>
                </a:solidFill>
                <a:latin typeface="Calibri Light" panose="020F0302020204030204" pitchFamily="34" charset="0"/>
                <a:cs typeface="Calibri Light" panose="020F0302020204030204" pitchFamily="34" charset="0"/>
              </a:rPr>
              <a:t>When your child has finished a book, the book will move to ‘my library’ as long as all bug questions and the ratings emoji are answered. </a:t>
            </a:r>
          </a:p>
          <a:p>
            <a:r>
              <a:rPr lang="en-US" sz="3200" b="1" dirty="0">
                <a:solidFill>
                  <a:srgbClr val="0000FF"/>
                </a:solidFill>
                <a:latin typeface="Calibri Light" panose="020F0302020204030204" pitchFamily="34" charset="0"/>
                <a:cs typeface="Calibri Light" panose="020F0302020204030204" pitchFamily="34" charset="0"/>
              </a:rPr>
              <a:t>Once the book is in ‘my library’, the class teacher can see the book is completed. The class teacher can see how many books have been read and how many are available in ‘my stuff’. A new set of books can be allocated by the class teacher when needed.</a:t>
            </a:r>
          </a:p>
        </p:txBody>
      </p:sp>
    </p:spTree>
    <p:extLst>
      <p:ext uri="{BB962C8B-B14F-4D97-AF65-F5344CB8AC3E}">
        <p14:creationId xmlns:p14="http://schemas.microsoft.com/office/powerpoint/2010/main" val="3015730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30">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0B5E73-3D57-3B76-15C2-D3742E4E2EF9}"/>
              </a:ext>
            </a:extLst>
          </p:cNvPr>
          <p:cNvSpPr>
            <a:spLocks noGrp="1"/>
          </p:cNvSpPr>
          <p:nvPr>
            <p:ph idx="1"/>
          </p:nvPr>
        </p:nvSpPr>
        <p:spPr/>
        <p:txBody>
          <a:bodyPr/>
          <a:lstStyle/>
          <a:p>
            <a:endParaRPr lang="en-GB" dirty="0"/>
          </a:p>
        </p:txBody>
      </p:sp>
      <p:sp>
        <p:nvSpPr>
          <p:cNvPr id="7" name="Title 6">
            <a:extLst>
              <a:ext uri="{FF2B5EF4-FFF2-40B4-BE49-F238E27FC236}">
                <a16:creationId xmlns:a16="http://schemas.microsoft.com/office/drawing/2014/main" id="{344ACD35-FD5F-8009-6FA8-2CE0AFE1D61C}"/>
              </a:ext>
            </a:extLst>
          </p:cNvPr>
          <p:cNvSpPr>
            <a:spLocks noGrp="1"/>
          </p:cNvSpPr>
          <p:nvPr>
            <p:ph type="title"/>
          </p:nvPr>
        </p:nvSpPr>
        <p:spPr/>
        <p:txBody>
          <a:bodyPr/>
          <a:lstStyle/>
          <a:p>
            <a:endParaRPr lang="en-GB"/>
          </a:p>
        </p:txBody>
      </p:sp>
      <p:pic>
        <p:nvPicPr>
          <p:cNvPr id="9" name="Picture 8">
            <a:extLst>
              <a:ext uri="{FF2B5EF4-FFF2-40B4-BE49-F238E27FC236}">
                <a16:creationId xmlns:a16="http://schemas.microsoft.com/office/drawing/2014/main" id="{A461A7A3-E2DC-7F94-B795-6D0CDDBF60DE}"/>
              </a:ext>
            </a:extLst>
          </p:cNvPr>
          <p:cNvPicPr>
            <a:picLocks noChangeAspect="1"/>
          </p:cNvPicPr>
          <p:nvPr/>
        </p:nvPicPr>
        <p:blipFill>
          <a:blip r:embed="rId3"/>
          <a:stretch>
            <a:fillRect/>
          </a:stretch>
        </p:blipFill>
        <p:spPr>
          <a:xfrm>
            <a:off x="397041" y="274638"/>
            <a:ext cx="11393905" cy="6220767"/>
          </a:xfrm>
          <a:prstGeom prst="rect">
            <a:avLst/>
          </a:prstGeom>
        </p:spPr>
      </p:pic>
    </p:spTree>
    <p:extLst>
      <p:ext uri="{BB962C8B-B14F-4D97-AF65-F5344CB8AC3E}">
        <p14:creationId xmlns:p14="http://schemas.microsoft.com/office/powerpoint/2010/main" val="1231278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4958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399" y="18120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Reading</a:t>
            </a:r>
          </a:p>
          <a:p>
            <a:pPr algn="ctr"/>
            <a:endParaRPr lang="en-US" sz="2800" b="1" dirty="0">
              <a:solidFill>
                <a:srgbClr val="00CC00"/>
              </a:solidFill>
              <a:latin typeface="Kristen ITC" panose="03050502040202030202" pitchFamily="66" charset="0"/>
            </a:endParaRPr>
          </a:p>
        </p:txBody>
      </p:sp>
      <p:pic>
        <p:nvPicPr>
          <p:cNvPr id="6" name="Picture 4" descr="BugClu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74" y="133693"/>
            <a:ext cx="1000771" cy="10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166" y="4505196"/>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414164"/>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889674" y="773387"/>
            <a:ext cx="184731" cy="1015663"/>
          </a:xfrm>
          <a:prstGeom prst="rect">
            <a:avLst/>
          </a:prstGeom>
          <a:noFill/>
        </p:spPr>
        <p:txBody>
          <a:bodyPr wrap="none" rtlCol="0">
            <a:spAutoFit/>
          </a:bodyPr>
          <a:lstStyle/>
          <a:p>
            <a:endParaRPr lang="en-US" sz="2800" dirty="0">
              <a:solidFill>
                <a:srgbClr val="0000FF"/>
              </a:solidFill>
              <a:latin typeface="Calibri"/>
            </a:endParaRPr>
          </a:p>
          <a:p>
            <a:endParaRPr lang="en-US" sz="3200" dirty="0">
              <a:solidFill>
                <a:srgbClr val="0000FF"/>
              </a:solidFill>
              <a:latin typeface="Calibri"/>
            </a:endParaRPr>
          </a:p>
        </p:txBody>
      </p:sp>
      <p:sp>
        <p:nvSpPr>
          <p:cNvPr id="9" name="Rectangle 8">
            <a:extLst>
              <a:ext uri="{FF2B5EF4-FFF2-40B4-BE49-F238E27FC236}">
                <a16:creationId xmlns:a16="http://schemas.microsoft.com/office/drawing/2014/main" id="{C25C43A2-B1C7-4DBB-99F0-C3755C997A08}"/>
              </a:ext>
            </a:extLst>
          </p:cNvPr>
          <p:cNvSpPr/>
          <p:nvPr/>
        </p:nvSpPr>
        <p:spPr>
          <a:xfrm>
            <a:off x="2706272" y="616873"/>
            <a:ext cx="7635018" cy="3539430"/>
          </a:xfrm>
          <a:prstGeom prst="rect">
            <a:avLst/>
          </a:prstGeom>
        </p:spPr>
        <p:txBody>
          <a:bodyPr wrap="square">
            <a:spAutoFit/>
          </a:bodyPr>
          <a:lstStyle/>
          <a:p>
            <a:r>
              <a:rPr lang="en-US" sz="2800" dirty="0">
                <a:solidFill>
                  <a:srgbClr val="FF0000"/>
                </a:solidFill>
                <a:latin typeface="Berlin Sans FB" panose="020E0602020502020306" pitchFamily="34" charset="0"/>
              </a:rPr>
              <a:t>Bug Club online</a:t>
            </a:r>
          </a:p>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FF0000"/>
              </a:solidFill>
              <a:latin typeface="Calibri"/>
            </a:endParaRPr>
          </a:p>
          <a:p>
            <a:endParaRPr lang="en-US" sz="2800" dirty="0">
              <a:solidFill>
                <a:srgbClr val="0000FF"/>
              </a:solidFill>
              <a:latin typeface="Calibri"/>
            </a:endParaRPr>
          </a:p>
          <a:p>
            <a:endParaRPr lang="en-US" sz="2800" dirty="0">
              <a:solidFill>
                <a:srgbClr val="0000FF"/>
              </a:solidFill>
              <a:latin typeface="Calibri"/>
            </a:endParaRPr>
          </a:p>
          <a:p>
            <a:endParaRPr lang="en-US" sz="2800" dirty="0">
              <a:solidFill>
                <a:srgbClr val="0000FF"/>
              </a:solidFill>
              <a:latin typeface="Calibri"/>
            </a:endParaRPr>
          </a:p>
          <a:p>
            <a:endParaRPr lang="en-US" sz="2800" dirty="0">
              <a:solidFill>
                <a:srgbClr val="0000FF"/>
              </a:solidFill>
              <a:latin typeface="Calibri"/>
            </a:endParaRPr>
          </a:p>
        </p:txBody>
      </p:sp>
      <p:pic>
        <p:nvPicPr>
          <p:cNvPr id="3" name="Picture 2">
            <a:extLst>
              <a:ext uri="{FF2B5EF4-FFF2-40B4-BE49-F238E27FC236}">
                <a16:creationId xmlns:a16="http://schemas.microsoft.com/office/drawing/2014/main" id="{5498E032-0160-48C6-A20C-06BECAEE746D}"/>
              </a:ext>
            </a:extLst>
          </p:cNvPr>
          <p:cNvPicPr>
            <a:picLocks noChangeAspect="1"/>
          </p:cNvPicPr>
          <p:nvPr/>
        </p:nvPicPr>
        <p:blipFill>
          <a:blip r:embed="rId6"/>
          <a:stretch>
            <a:fillRect/>
          </a:stretch>
        </p:blipFill>
        <p:spPr>
          <a:xfrm>
            <a:off x="2742116" y="1135311"/>
            <a:ext cx="5739113" cy="3747024"/>
          </a:xfrm>
          <a:prstGeom prst="rect">
            <a:avLst/>
          </a:prstGeom>
        </p:spPr>
      </p:pic>
    </p:spTree>
    <p:extLst>
      <p:ext uri="{BB962C8B-B14F-4D97-AF65-F5344CB8AC3E}">
        <p14:creationId xmlns:p14="http://schemas.microsoft.com/office/powerpoint/2010/main" val="139794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4958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399" y="18120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Reading</a:t>
            </a:r>
          </a:p>
          <a:p>
            <a:pPr algn="ctr"/>
            <a:endParaRPr lang="en-US" sz="2800" b="1" dirty="0">
              <a:solidFill>
                <a:srgbClr val="00CC00"/>
              </a:solidFill>
              <a:latin typeface="Kristen ITC" panose="03050502040202030202" pitchFamily="66" charset="0"/>
            </a:endParaRPr>
          </a:p>
        </p:txBody>
      </p:sp>
      <p:pic>
        <p:nvPicPr>
          <p:cNvPr id="6" name="Picture 4" descr="BugClu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74" y="133693"/>
            <a:ext cx="1000771" cy="10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166" y="4505196"/>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414164"/>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889674" y="773387"/>
            <a:ext cx="184731" cy="1015663"/>
          </a:xfrm>
          <a:prstGeom prst="rect">
            <a:avLst/>
          </a:prstGeom>
          <a:noFill/>
        </p:spPr>
        <p:txBody>
          <a:bodyPr wrap="none" rtlCol="0">
            <a:spAutoFit/>
          </a:bodyPr>
          <a:lstStyle/>
          <a:p>
            <a:endParaRPr lang="en-US" sz="2800" dirty="0">
              <a:solidFill>
                <a:srgbClr val="0000FF"/>
              </a:solidFill>
              <a:latin typeface="Calibri"/>
            </a:endParaRPr>
          </a:p>
          <a:p>
            <a:endParaRPr lang="en-US" sz="3200" dirty="0">
              <a:solidFill>
                <a:srgbClr val="0000FF"/>
              </a:solidFill>
              <a:latin typeface="Calibri"/>
            </a:endParaRPr>
          </a:p>
        </p:txBody>
      </p:sp>
      <p:sp>
        <p:nvSpPr>
          <p:cNvPr id="9" name="Rectangle 8">
            <a:extLst>
              <a:ext uri="{FF2B5EF4-FFF2-40B4-BE49-F238E27FC236}">
                <a16:creationId xmlns:a16="http://schemas.microsoft.com/office/drawing/2014/main" id="{C25C43A2-B1C7-4DBB-99F0-C3755C997A08}"/>
              </a:ext>
            </a:extLst>
          </p:cNvPr>
          <p:cNvSpPr/>
          <p:nvPr/>
        </p:nvSpPr>
        <p:spPr>
          <a:xfrm>
            <a:off x="2706272" y="616874"/>
            <a:ext cx="7635018" cy="4401205"/>
          </a:xfrm>
          <a:prstGeom prst="rect">
            <a:avLst/>
          </a:prstGeom>
        </p:spPr>
        <p:txBody>
          <a:bodyPr wrap="square">
            <a:spAutoFit/>
          </a:bodyPr>
          <a:lstStyle/>
          <a:p>
            <a:r>
              <a:rPr lang="en-US" sz="2800" dirty="0">
                <a:solidFill>
                  <a:srgbClr val="FF0000"/>
                </a:solidFill>
                <a:latin typeface="Berlin Sans FB" panose="020E0602020502020306" pitchFamily="34" charset="0"/>
              </a:rPr>
              <a:t>Bug Club online – </a:t>
            </a:r>
            <a:r>
              <a:rPr lang="en-US" sz="2800" dirty="0">
                <a:solidFill>
                  <a:srgbClr val="0000FF"/>
                </a:solidFill>
                <a:latin typeface="Berlin Sans FB" panose="020E0602020502020306" pitchFamily="34" charset="0"/>
              </a:rPr>
              <a:t>always rate the book at the end so the book goes to ‘my library’ and a new</a:t>
            </a:r>
          </a:p>
          <a:p>
            <a:r>
              <a:rPr lang="en-US" sz="2800" dirty="0">
                <a:solidFill>
                  <a:srgbClr val="0000FF"/>
                </a:solidFill>
                <a:latin typeface="Berlin Sans FB" panose="020E0602020502020306" pitchFamily="34" charset="0"/>
              </a:rPr>
              <a:t>One appears in ‘my stuff’.</a:t>
            </a:r>
          </a:p>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FF0000"/>
              </a:solidFill>
              <a:latin typeface="Calibri"/>
            </a:endParaRPr>
          </a:p>
          <a:p>
            <a:endParaRPr lang="en-US" sz="2800" dirty="0">
              <a:solidFill>
                <a:srgbClr val="0000FF"/>
              </a:solidFill>
              <a:latin typeface="Calibri"/>
            </a:endParaRPr>
          </a:p>
          <a:p>
            <a:endParaRPr lang="en-US" sz="2800" dirty="0">
              <a:solidFill>
                <a:srgbClr val="0000FF"/>
              </a:solidFill>
              <a:latin typeface="Calibri"/>
            </a:endParaRPr>
          </a:p>
          <a:p>
            <a:endParaRPr lang="en-US" sz="2800" dirty="0">
              <a:solidFill>
                <a:srgbClr val="0000FF"/>
              </a:solidFill>
              <a:latin typeface="Calibri"/>
            </a:endParaRPr>
          </a:p>
          <a:p>
            <a:endParaRPr lang="en-US" sz="2800" dirty="0">
              <a:solidFill>
                <a:srgbClr val="0000FF"/>
              </a:solidFill>
              <a:latin typeface="Calibri"/>
            </a:endParaRPr>
          </a:p>
        </p:txBody>
      </p:sp>
      <p:pic>
        <p:nvPicPr>
          <p:cNvPr id="10" name="Picture 9">
            <a:extLst>
              <a:ext uri="{FF2B5EF4-FFF2-40B4-BE49-F238E27FC236}">
                <a16:creationId xmlns:a16="http://schemas.microsoft.com/office/drawing/2014/main" id="{50F95AF4-5E1E-41D8-BB5F-1FB8EB7AE1D8}"/>
              </a:ext>
            </a:extLst>
          </p:cNvPr>
          <p:cNvPicPr>
            <a:picLocks noChangeAspect="1"/>
          </p:cNvPicPr>
          <p:nvPr/>
        </p:nvPicPr>
        <p:blipFill>
          <a:blip r:embed="rId6"/>
          <a:stretch>
            <a:fillRect/>
          </a:stretch>
        </p:blipFill>
        <p:spPr>
          <a:xfrm>
            <a:off x="4343402" y="1950444"/>
            <a:ext cx="2901145" cy="3062640"/>
          </a:xfrm>
          <a:prstGeom prst="rect">
            <a:avLst/>
          </a:prstGeom>
        </p:spPr>
      </p:pic>
    </p:spTree>
    <p:extLst>
      <p:ext uri="{BB962C8B-B14F-4D97-AF65-F5344CB8AC3E}">
        <p14:creationId xmlns:p14="http://schemas.microsoft.com/office/powerpoint/2010/main" val="1060825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4958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399" y="181205"/>
            <a:ext cx="7391400" cy="954107"/>
          </a:xfrm>
          <a:prstGeom prst="rect">
            <a:avLst/>
          </a:prstGeom>
          <a:noFill/>
        </p:spPr>
        <p:txBody>
          <a:bodyPr wrap="square" rtlCol="0">
            <a:spAutoFit/>
          </a:bodyPr>
          <a:lstStyle/>
          <a:p>
            <a:pPr algn="ctr"/>
            <a:r>
              <a:rPr lang="en-US" sz="2800" b="1" dirty="0">
                <a:solidFill>
                  <a:srgbClr val="00CC00"/>
                </a:solidFill>
                <a:latin typeface="Kristen ITC" panose="03050502040202030202" pitchFamily="66" charset="0"/>
              </a:rPr>
              <a:t>Reading</a:t>
            </a:r>
          </a:p>
          <a:p>
            <a:pPr algn="ctr"/>
            <a:endParaRPr lang="en-US" sz="2800" b="1" dirty="0">
              <a:solidFill>
                <a:srgbClr val="00CC00"/>
              </a:solidFill>
              <a:latin typeface="Kristen ITC" panose="03050502040202030202" pitchFamily="66" charset="0"/>
            </a:endParaRPr>
          </a:p>
        </p:txBody>
      </p:sp>
      <p:pic>
        <p:nvPicPr>
          <p:cNvPr id="6" name="Picture 4" descr="BugClu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74" y="133693"/>
            <a:ext cx="1000771" cy="10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75124" y="736234"/>
            <a:ext cx="6857999" cy="954107"/>
          </a:xfrm>
          <a:prstGeom prst="rect">
            <a:avLst/>
          </a:prstGeom>
        </p:spPr>
        <p:txBody>
          <a:bodyPr wrap="square">
            <a:spAutoFit/>
          </a:bodyPr>
          <a:lstStyle/>
          <a:p>
            <a:pPr algn="ctr"/>
            <a:r>
              <a:rPr lang="en-GB" altLang="en-US" sz="2800" dirty="0">
                <a:solidFill>
                  <a:srgbClr val="0000FF"/>
                </a:solidFill>
                <a:latin typeface="Calibri"/>
              </a:rPr>
              <a:t>. </a:t>
            </a:r>
          </a:p>
          <a:p>
            <a:endParaRPr lang="en-GB" altLang="en-US" sz="2800" dirty="0">
              <a:solidFill>
                <a:prstClr val="black"/>
              </a:solidFill>
              <a:latin typeface="Calibri"/>
            </a:endParaRPr>
          </a:p>
        </p:txBody>
      </p:sp>
      <p:pic>
        <p:nvPicPr>
          <p:cNvPr id="7" name="Picture 5" descr="Readingbugs_foundation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166" y="4505196"/>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414164"/>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889674" y="773387"/>
            <a:ext cx="184731" cy="1015663"/>
          </a:xfrm>
          <a:prstGeom prst="rect">
            <a:avLst/>
          </a:prstGeom>
          <a:noFill/>
        </p:spPr>
        <p:txBody>
          <a:bodyPr wrap="none" rtlCol="0">
            <a:spAutoFit/>
          </a:bodyPr>
          <a:lstStyle/>
          <a:p>
            <a:endParaRPr lang="en-US" sz="2800" dirty="0">
              <a:solidFill>
                <a:srgbClr val="0000FF"/>
              </a:solidFill>
              <a:latin typeface="Calibri"/>
            </a:endParaRPr>
          </a:p>
          <a:p>
            <a:endParaRPr lang="en-US" sz="3200" dirty="0">
              <a:solidFill>
                <a:srgbClr val="0000FF"/>
              </a:solidFill>
              <a:latin typeface="Calibri"/>
            </a:endParaRPr>
          </a:p>
        </p:txBody>
      </p:sp>
      <p:sp>
        <p:nvSpPr>
          <p:cNvPr id="9" name="Rectangle 8">
            <a:extLst>
              <a:ext uri="{FF2B5EF4-FFF2-40B4-BE49-F238E27FC236}">
                <a16:creationId xmlns:a16="http://schemas.microsoft.com/office/drawing/2014/main" id="{C25C43A2-B1C7-4DBB-99F0-C3755C997A08}"/>
              </a:ext>
            </a:extLst>
          </p:cNvPr>
          <p:cNvSpPr/>
          <p:nvPr/>
        </p:nvSpPr>
        <p:spPr>
          <a:xfrm>
            <a:off x="2706272" y="616873"/>
            <a:ext cx="7635018" cy="3539430"/>
          </a:xfrm>
          <a:prstGeom prst="rect">
            <a:avLst/>
          </a:prstGeom>
        </p:spPr>
        <p:txBody>
          <a:bodyPr wrap="square">
            <a:spAutoFit/>
          </a:bodyPr>
          <a:lstStyle/>
          <a:p>
            <a:r>
              <a:rPr lang="en-US" sz="2800" dirty="0">
                <a:solidFill>
                  <a:srgbClr val="FF0000"/>
                </a:solidFill>
                <a:latin typeface="Berlin Sans FB" panose="020E0602020502020306" pitchFamily="34" charset="0"/>
              </a:rPr>
              <a:t>Bug Club online</a:t>
            </a:r>
          </a:p>
          <a:p>
            <a:endParaRPr lang="en-US" sz="2800" dirty="0">
              <a:solidFill>
                <a:srgbClr val="0000FF"/>
              </a:solidFill>
              <a:latin typeface="Berlin Sans FB" panose="020E0602020502020306" pitchFamily="34" charset="0"/>
            </a:endParaRPr>
          </a:p>
          <a:p>
            <a:endParaRPr lang="en-US" sz="2800" dirty="0">
              <a:solidFill>
                <a:srgbClr val="0000FF"/>
              </a:solidFill>
              <a:latin typeface="Berlin Sans FB" panose="020E0602020502020306" pitchFamily="34" charset="0"/>
            </a:endParaRPr>
          </a:p>
          <a:p>
            <a:endParaRPr lang="en-US" sz="2800" dirty="0">
              <a:solidFill>
                <a:srgbClr val="FF0000"/>
              </a:solidFill>
              <a:latin typeface="Calibri"/>
            </a:endParaRPr>
          </a:p>
          <a:p>
            <a:endParaRPr lang="en-US" sz="2800" dirty="0">
              <a:solidFill>
                <a:srgbClr val="0000FF"/>
              </a:solidFill>
              <a:latin typeface="Calibri"/>
            </a:endParaRPr>
          </a:p>
          <a:p>
            <a:endParaRPr lang="en-US" sz="2800" dirty="0">
              <a:solidFill>
                <a:srgbClr val="0000FF"/>
              </a:solidFill>
              <a:latin typeface="Calibri"/>
            </a:endParaRPr>
          </a:p>
          <a:p>
            <a:endParaRPr lang="en-US" sz="2800" dirty="0">
              <a:solidFill>
                <a:srgbClr val="0000FF"/>
              </a:solidFill>
              <a:latin typeface="Calibri"/>
            </a:endParaRPr>
          </a:p>
          <a:p>
            <a:endParaRPr lang="en-US" sz="2800" dirty="0">
              <a:solidFill>
                <a:srgbClr val="0000FF"/>
              </a:solidFill>
              <a:latin typeface="Calibri"/>
            </a:endParaRPr>
          </a:p>
        </p:txBody>
      </p:sp>
      <p:pic>
        <p:nvPicPr>
          <p:cNvPr id="3" name="Picture 2">
            <a:extLst>
              <a:ext uri="{FF2B5EF4-FFF2-40B4-BE49-F238E27FC236}">
                <a16:creationId xmlns:a16="http://schemas.microsoft.com/office/drawing/2014/main" id="{538E2255-472B-419B-89F3-B5C3717BD90F}"/>
              </a:ext>
            </a:extLst>
          </p:cNvPr>
          <p:cNvPicPr>
            <a:picLocks noChangeAspect="1"/>
          </p:cNvPicPr>
          <p:nvPr/>
        </p:nvPicPr>
        <p:blipFill>
          <a:blip r:embed="rId6"/>
          <a:stretch>
            <a:fillRect/>
          </a:stretch>
        </p:blipFill>
        <p:spPr>
          <a:xfrm>
            <a:off x="3070364" y="1484204"/>
            <a:ext cx="5482243" cy="3568573"/>
          </a:xfrm>
          <a:prstGeom prst="rect">
            <a:avLst/>
          </a:prstGeom>
        </p:spPr>
      </p:pic>
    </p:spTree>
    <p:extLst>
      <p:ext uri="{BB962C8B-B14F-4D97-AF65-F5344CB8AC3E}">
        <p14:creationId xmlns:p14="http://schemas.microsoft.com/office/powerpoint/2010/main" val="4120022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4592304" y="4879418"/>
            <a:ext cx="6028697" cy="1141691"/>
          </a:xfrm>
        </p:spPr>
        <p:txBody>
          <a:bodyPr anchor="b">
            <a:noAutofit/>
          </a:bodyPr>
          <a:lstStyle/>
          <a:p>
            <a:pPr algn="l"/>
            <a:endParaRPr lang="en-GB" sz="11500" dirty="0">
              <a:solidFill>
                <a:srgbClr val="FF0000"/>
              </a:solidFill>
              <a:latin typeface="+mj-lt"/>
              <a:hlinkClick r:id="rId3"/>
            </a:endParaRPr>
          </a:p>
          <a:p>
            <a:pPr algn="l"/>
            <a:endParaRPr lang="en-GB" sz="11500" dirty="0">
              <a:solidFill>
                <a:srgbClr val="FF0000"/>
              </a:solidFill>
              <a:latin typeface="+mj-lt"/>
              <a:hlinkClick r:id="rId3"/>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u="sng" dirty="0">
              <a:solidFill>
                <a:srgbClr val="0070C0"/>
              </a:solidFill>
              <a:latin typeface="+mj-lt"/>
              <a:hlinkClick r:id="rId4">
                <a:extLst>
                  <a:ext uri="{A12FA001-AC4F-418D-AE19-62706E023703}">
                    <ahyp:hlinkClr xmlns:ahyp="http://schemas.microsoft.com/office/drawing/2018/hyperlinkcolor" val="tx"/>
                  </a:ext>
                </a:extLst>
              </a:hlinkClick>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5"/>
          <a:stretch>
            <a:fillRect/>
          </a:stretch>
        </p:blipFill>
        <p:spPr>
          <a:xfrm>
            <a:off x="340470" y="327529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9570EC33-3AF3-4ACB-BFBB-1629D15F8280}"/>
              </a:ext>
            </a:extLst>
          </p:cNvPr>
          <p:cNvPicPr>
            <a:picLocks noChangeAspect="1"/>
          </p:cNvPicPr>
          <p:nvPr/>
        </p:nvPicPr>
        <p:blipFill>
          <a:blip r:embed="rId6"/>
          <a:stretch>
            <a:fillRect/>
          </a:stretch>
        </p:blipFill>
        <p:spPr>
          <a:xfrm>
            <a:off x="790414" y="1138217"/>
            <a:ext cx="2634712" cy="1848231"/>
          </a:xfrm>
          <a:prstGeom prst="rect">
            <a:avLst/>
          </a:prstGeom>
        </p:spPr>
      </p:pic>
      <p:sp>
        <p:nvSpPr>
          <p:cNvPr id="5" name="TextBox 4">
            <a:extLst>
              <a:ext uri="{FF2B5EF4-FFF2-40B4-BE49-F238E27FC236}">
                <a16:creationId xmlns:a16="http://schemas.microsoft.com/office/drawing/2014/main" id="{B5C131EA-59C9-4102-FCE7-6DE28BCAD107}"/>
              </a:ext>
            </a:extLst>
          </p:cNvPr>
          <p:cNvSpPr txBox="1"/>
          <p:nvPr/>
        </p:nvSpPr>
        <p:spPr>
          <a:xfrm>
            <a:off x="5674726" y="836891"/>
            <a:ext cx="6412333" cy="5509200"/>
          </a:xfrm>
          <a:prstGeom prst="rect">
            <a:avLst/>
          </a:prstGeom>
          <a:noFill/>
        </p:spPr>
        <p:txBody>
          <a:bodyPr wrap="none" rtlCol="0">
            <a:spAutoFit/>
          </a:bodyPr>
          <a:lstStyle/>
          <a:p>
            <a:r>
              <a:rPr lang="en-US" sz="2400" dirty="0">
                <a:solidFill>
                  <a:srgbClr val="0000FF"/>
                </a:solidFill>
                <a:latin typeface="Berlin Sans FB" panose="020E0602020502020306" pitchFamily="34" charset="0"/>
              </a:rPr>
              <a:t>In Year One after the spring half term break at </a:t>
            </a:r>
          </a:p>
          <a:p>
            <a:r>
              <a:rPr lang="en-US" sz="2400" dirty="0">
                <a:solidFill>
                  <a:srgbClr val="0000FF"/>
                </a:solidFill>
                <a:latin typeface="Berlin Sans FB" panose="020E0602020502020306" pitchFamily="34" charset="0"/>
              </a:rPr>
              <a:t>the beginning of June, children in Year One </a:t>
            </a:r>
          </a:p>
          <a:p>
            <a:r>
              <a:rPr lang="en-US" sz="2400" dirty="0">
                <a:solidFill>
                  <a:srgbClr val="0000FF"/>
                </a:solidFill>
                <a:latin typeface="Berlin Sans FB" panose="020E0602020502020306" pitchFamily="34" charset="0"/>
              </a:rPr>
              <a:t>carry out a statutory phonic screening check with</a:t>
            </a:r>
          </a:p>
          <a:p>
            <a:r>
              <a:rPr lang="en-US" sz="2400" dirty="0">
                <a:solidFill>
                  <a:srgbClr val="0000FF"/>
                </a:solidFill>
                <a:latin typeface="Berlin Sans FB" panose="020E0602020502020306" pitchFamily="34" charset="0"/>
              </a:rPr>
              <a:t>their teacher.</a:t>
            </a:r>
          </a:p>
          <a:p>
            <a:endParaRPr lang="en-US" sz="2400" dirty="0">
              <a:solidFill>
                <a:srgbClr val="0000FF"/>
              </a:solidFill>
              <a:latin typeface="Berlin Sans FB" panose="020E0602020502020306" pitchFamily="34" charset="0"/>
            </a:endParaRPr>
          </a:p>
          <a:p>
            <a:r>
              <a:rPr lang="en-US" sz="2400" dirty="0">
                <a:solidFill>
                  <a:srgbClr val="0000FF"/>
                </a:solidFill>
                <a:latin typeface="Berlin Sans FB" panose="020E0602020502020306" pitchFamily="34" charset="0"/>
              </a:rPr>
              <a:t>It is constructed of 20 real words</a:t>
            </a:r>
          </a:p>
          <a:p>
            <a:r>
              <a:rPr lang="en-US" sz="2400" dirty="0">
                <a:solidFill>
                  <a:srgbClr val="0000FF"/>
                </a:solidFill>
                <a:latin typeface="Berlin Sans FB" panose="020E0602020502020306" pitchFamily="34" charset="0"/>
              </a:rPr>
              <a:t>and 20 pseudo words.  Pseudo words are </a:t>
            </a:r>
          </a:p>
          <a:p>
            <a:r>
              <a:rPr lang="en-US" sz="2400" dirty="0">
                <a:solidFill>
                  <a:srgbClr val="0000FF"/>
                </a:solidFill>
                <a:latin typeface="Berlin Sans FB" panose="020E0602020502020306" pitchFamily="34" charset="0"/>
              </a:rPr>
              <a:t>included because they will be new to all children.</a:t>
            </a:r>
          </a:p>
          <a:p>
            <a:endParaRPr lang="en-US" sz="2400" dirty="0">
              <a:solidFill>
                <a:srgbClr val="0000FF"/>
              </a:solidFill>
              <a:latin typeface="Berlin Sans FB" panose="020E0602020502020306" pitchFamily="34" charset="0"/>
            </a:endParaRPr>
          </a:p>
          <a:p>
            <a:r>
              <a:rPr lang="en-US" sz="2400" dirty="0">
                <a:solidFill>
                  <a:srgbClr val="0000FF"/>
                </a:solidFill>
                <a:latin typeface="Berlin Sans FB" panose="020E0602020502020306" pitchFamily="34" charset="0"/>
              </a:rPr>
              <a:t>The purpose is to check to see if the child has</a:t>
            </a:r>
          </a:p>
          <a:p>
            <a:r>
              <a:rPr lang="en-US" sz="2400" dirty="0">
                <a:solidFill>
                  <a:srgbClr val="0000FF"/>
                </a:solidFill>
                <a:latin typeface="Berlin Sans FB" panose="020E0602020502020306" pitchFamily="34" charset="0"/>
              </a:rPr>
              <a:t>reached the age expected standard for decoding</a:t>
            </a:r>
          </a:p>
          <a:p>
            <a:r>
              <a:rPr lang="en-US" sz="2400" dirty="0">
                <a:solidFill>
                  <a:srgbClr val="0000FF"/>
                </a:solidFill>
                <a:latin typeface="Berlin Sans FB" panose="020E0602020502020306" pitchFamily="34" charset="0"/>
              </a:rPr>
              <a:t>words.</a:t>
            </a:r>
          </a:p>
          <a:p>
            <a:endParaRPr lang="en-US" sz="3200" dirty="0">
              <a:solidFill>
                <a:srgbClr val="0000FF"/>
              </a:solidFill>
              <a:latin typeface="Berlin Sans FB" panose="020E0602020502020306" pitchFamily="34" charset="0"/>
            </a:endParaRPr>
          </a:p>
          <a:p>
            <a:endParaRPr lang="en-US" sz="3200" dirty="0">
              <a:solidFill>
                <a:srgbClr val="0000FF"/>
              </a:solidFill>
              <a:latin typeface="Berlin Sans FB" panose="020E0602020502020306" pitchFamily="34" charset="0"/>
            </a:endParaRPr>
          </a:p>
        </p:txBody>
      </p:sp>
      <p:sp>
        <p:nvSpPr>
          <p:cNvPr id="9" name="TextBox 8">
            <a:extLst>
              <a:ext uri="{FF2B5EF4-FFF2-40B4-BE49-F238E27FC236}">
                <a16:creationId xmlns:a16="http://schemas.microsoft.com/office/drawing/2014/main" id="{77AB5D23-1B23-D723-C05C-5A4F22D63E7C}"/>
              </a:ext>
            </a:extLst>
          </p:cNvPr>
          <p:cNvSpPr txBox="1"/>
          <p:nvPr/>
        </p:nvSpPr>
        <p:spPr>
          <a:xfrm>
            <a:off x="378129" y="4373485"/>
            <a:ext cx="609399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dirty="0">
                <a:solidFill>
                  <a:srgbClr val="7030A0"/>
                </a:solidFill>
                <a:latin typeface="Calibri Light" panose="020F0302020204030204"/>
              </a:rPr>
              <a:t>Phonics Screening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dirty="0">
                <a:solidFill>
                  <a:srgbClr val="7030A0"/>
                </a:solidFill>
                <a:latin typeface="Calibri Light" panose="020F0302020204030204"/>
              </a:rPr>
              <a:t>check</a:t>
            </a:r>
            <a:endParaRPr kumimoji="0" lang="en-GB" sz="4800" b="1" i="0" u="none" strike="noStrike" kern="1200" cap="none" spc="0" normalizeH="0" baseline="0" noProof="0" dirty="0">
              <a:ln>
                <a:noFill/>
              </a:ln>
              <a:solidFill>
                <a:srgbClr val="7030A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957951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4592304" y="4879418"/>
            <a:ext cx="6028697" cy="1141691"/>
          </a:xfrm>
        </p:spPr>
        <p:txBody>
          <a:bodyPr anchor="b">
            <a:noAutofit/>
          </a:bodyPr>
          <a:lstStyle/>
          <a:p>
            <a:pPr algn="l"/>
            <a:endParaRPr lang="en-GB" sz="11500" dirty="0">
              <a:solidFill>
                <a:srgbClr val="FF0000"/>
              </a:solidFill>
              <a:latin typeface="+mj-lt"/>
              <a:hlinkClick r:id="rId3"/>
            </a:endParaRPr>
          </a:p>
          <a:p>
            <a:pPr algn="l"/>
            <a:endParaRPr lang="en-GB" sz="11500" dirty="0">
              <a:solidFill>
                <a:srgbClr val="FF0000"/>
              </a:solidFill>
              <a:latin typeface="+mj-lt"/>
              <a:hlinkClick r:id="rId3"/>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u="sng" dirty="0">
              <a:solidFill>
                <a:srgbClr val="0070C0"/>
              </a:solidFill>
              <a:latin typeface="+mj-lt"/>
              <a:hlinkClick r:id="rId4">
                <a:extLst>
                  <a:ext uri="{A12FA001-AC4F-418D-AE19-62706E023703}">
                    <ahyp:hlinkClr xmlns:ahyp="http://schemas.microsoft.com/office/drawing/2018/hyperlinkcolor" val="tx"/>
                  </a:ext>
                </a:extLst>
              </a:hlinkClick>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5"/>
          <a:stretch>
            <a:fillRect/>
          </a:stretch>
        </p:blipFill>
        <p:spPr>
          <a:xfrm>
            <a:off x="340470" y="327529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9570EC33-3AF3-4ACB-BFBB-1629D15F8280}"/>
              </a:ext>
            </a:extLst>
          </p:cNvPr>
          <p:cNvPicPr>
            <a:picLocks noChangeAspect="1"/>
          </p:cNvPicPr>
          <p:nvPr/>
        </p:nvPicPr>
        <p:blipFill>
          <a:blip r:embed="rId6"/>
          <a:stretch>
            <a:fillRect/>
          </a:stretch>
        </p:blipFill>
        <p:spPr>
          <a:xfrm>
            <a:off x="790414" y="1138217"/>
            <a:ext cx="2634712" cy="1848231"/>
          </a:xfrm>
          <a:prstGeom prst="rect">
            <a:avLst/>
          </a:prstGeom>
        </p:spPr>
      </p:pic>
      <p:sp>
        <p:nvSpPr>
          <p:cNvPr id="9" name="TextBox 8">
            <a:extLst>
              <a:ext uri="{FF2B5EF4-FFF2-40B4-BE49-F238E27FC236}">
                <a16:creationId xmlns:a16="http://schemas.microsoft.com/office/drawing/2014/main" id="{77AB5D23-1B23-D723-C05C-5A4F22D63E7C}"/>
              </a:ext>
            </a:extLst>
          </p:cNvPr>
          <p:cNvSpPr txBox="1"/>
          <p:nvPr/>
        </p:nvSpPr>
        <p:spPr>
          <a:xfrm>
            <a:off x="378129" y="4373485"/>
            <a:ext cx="609399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dirty="0">
                <a:solidFill>
                  <a:srgbClr val="7030A0"/>
                </a:solidFill>
                <a:latin typeface="Calibri Light" panose="020F0302020204030204"/>
              </a:rPr>
              <a:t>Phonics Screening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dirty="0">
                <a:solidFill>
                  <a:srgbClr val="7030A0"/>
                </a:solidFill>
                <a:latin typeface="Calibri Light" panose="020F0302020204030204"/>
              </a:rPr>
              <a:t>check</a:t>
            </a:r>
            <a:endParaRPr kumimoji="0" lang="en-GB" sz="4800" b="1" i="0" u="none" strike="noStrike" kern="1200" cap="none" spc="0" normalizeH="0" baseline="0" noProof="0" dirty="0">
              <a:ln>
                <a:noFill/>
              </a:ln>
              <a:solidFill>
                <a:srgbClr val="7030A0"/>
              </a:solidFill>
              <a:effectLst/>
              <a:uLnTx/>
              <a:uFillTx/>
              <a:latin typeface="Calibri Light" panose="020F0302020204030204"/>
              <a:ea typeface="+mn-ea"/>
              <a:cs typeface="+mn-cs"/>
            </a:endParaRPr>
          </a:p>
        </p:txBody>
      </p:sp>
      <p:sp>
        <p:nvSpPr>
          <p:cNvPr id="4" name="TextBox 3">
            <a:extLst>
              <a:ext uri="{FF2B5EF4-FFF2-40B4-BE49-F238E27FC236}">
                <a16:creationId xmlns:a16="http://schemas.microsoft.com/office/drawing/2014/main" id="{C096B2AE-8BE2-EFBB-D3B6-5CE4001C020D}"/>
              </a:ext>
            </a:extLst>
          </p:cNvPr>
          <p:cNvSpPr txBox="1"/>
          <p:nvPr/>
        </p:nvSpPr>
        <p:spPr>
          <a:xfrm>
            <a:off x="5735270" y="802837"/>
            <a:ext cx="6564618" cy="4647426"/>
          </a:xfrm>
          <a:prstGeom prst="rect">
            <a:avLst/>
          </a:prstGeom>
          <a:noFill/>
        </p:spPr>
        <p:txBody>
          <a:bodyPr wrap="none" rtlCol="0">
            <a:spAutoFit/>
          </a:bodyPr>
          <a:lstStyle/>
          <a:p>
            <a:r>
              <a:rPr lang="en-US" sz="2400" dirty="0">
                <a:solidFill>
                  <a:srgbClr val="0000FF"/>
                </a:solidFill>
                <a:latin typeface="Berlin Sans FB" panose="020E0602020502020306" pitchFamily="34" charset="0"/>
              </a:rPr>
              <a:t>Every year the pass mark is set, this is not known</a:t>
            </a:r>
          </a:p>
          <a:p>
            <a:r>
              <a:rPr lang="en-US" sz="2400" dirty="0">
                <a:solidFill>
                  <a:srgbClr val="0000FF"/>
                </a:solidFill>
                <a:latin typeface="Berlin Sans FB" panose="020E0602020502020306" pitchFamily="34" charset="0"/>
              </a:rPr>
              <a:t>until after the check. So far, the pass mark has</a:t>
            </a:r>
          </a:p>
          <a:p>
            <a:r>
              <a:rPr lang="en-US" sz="2400" dirty="0">
                <a:solidFill>
                  <a:srgbClr val="0000FF"/>
                </a:solidFill>
                <a:latin typeface="Berlin Sans FB" panose="020E0602020502020306" pitchFamily="34" charset="0"/>
              </a:rPr>
              <a:t>been set at 32 out of 40 words.</a:t>
            </a:r>
          </a:p>
          <a:p>
            <a:endParaRPr lang="en-US" sz="2400" dirty="0">
              <a:solidFill>
                <a:srgbClr val="0000FF"/>
              </a:solidFill>
              <a:latin typeface="Berlin Sans FB" panose="020E0602020502020306" pitchFamily="34" charset="0"/>
            </a:endParaRPr>
          </a:p>
          <a:p>
            <a:r>
              <a:rPr lang="en-US" sz="2400" dirty="0">
                <a:solidFill>
                  <a:srgbClr val="0000FF"/>
                </a:solidFill>
                <a:latin typeface="Berlin Sans FB" panose="020E0602020502020306" pitchFamily="34" charset="0"/>
              </a:rPr>
              <a:t>If a child does not pass the check, he/she has to</a:t>
            </a:r>
          </a:p>
          <a:p>
            <a:r>
              <a:rPr lang="en-US" sz="2400" dirty="0">
                <a:solidFill>
                  <a:srgbClr val="0000FF"/>
                </a:solidFill>
                <a:latin typeface="Berlin Sans FB" panose="020E0602020502020306" pitchFamily="34" charset="0"/>
              </a:rPr>
              <a:t>retake the following year.</a:t>
            </a:r>
          </a:p>
          <a:p>
            <a:endParaRPr lang="en-US" sz="2400" dirty="0">
              <a:solidFill>
                <a:srgbClr val="0000FF"/>
              </a:solidFill>
              <a:latin typeface="Berlin Sans FB" panose="020E0602020502020306" pitchFamily="34" charset="0"/>
            </a:endParaRPr>
          </a:p>
          <a:p>
            <a:r>
              <a:rPr lang="en-US" sz="2400" dirty="0">
                <a:solidFill>
                  <a:srgbClr val="0000FF"/>
                </a:solidFill>
                <a:latin typeface="Berlin Sans FB" panose="020E0602020502020306" pitchFamily="34" charset="0"/>
              </a:rPr>
              <a:t>How can you help at home?</a:t>
            </a:r>
          </a:p>
          <a:p>
            <a:r>
              <a:rPr lang="en-US" sz="2400" dirty="0">
                <a:solidFill>
                  <a:srgbClr val="0000FF"/>
                </a:solidFill>
                <a:latin typeface="Berlin Sans FB" panose="020E0602020502020306" pitchFamily="34" charset="0"/>
              </a:rPr>
              <a:t>Support your child to read his/her Bug club books</a:t>
            </a:r>
          </a:p>
          <a:p>
            <a:r>
              <a:rPr lang="en-US" sz="2400" dirty="0">
                <a:solidFill>
                  <a:srgbClr val="0000FF"/>
                </a:solidFill>
                <a:latin typeface="Berlin Sans FB" panose="020E0602020502020306" pitchFamily="34" charset="0"/>
              </a:rPr>
              <a:t>daily to reach their full potential in reading.</a:t>
            </a:r>
          </a:p>
          <a:p>
            <a:endParaRPr lang="en-US" sz="2400" dirty="0">
              <a:solidFill>
                <a:srgbClr val="0000FF"/>
              </a:solidFill>
              <a:latin typeface="Berlin Sans FB" panose="020E0602020502020306" pitchFamily="34" charset="0"/>
            </a:endParaRPr>
          </a:p>
          <a:p>
            <a:endParaRPr lang="en-US" sz="3200" dirty="0">
              <a:solidFill>
                <a:srgbClr val="0000FF"/>
              </a:solidFill>
              <a:latin typeface="Berlin Sans FB" panose="020E0602020502020306" pitchFamily="34" charset="0"/>
            </a:endParaRPr>
          </a:p>
        </p:txBody>
      </p:sp>
    </p:spTree>
    <p:extLst>
      <p:ext uri="{BB962C8B-B14F-4D97-AF65-F5344CB8AC3E}">
        <p14:creationId xmlns:p14="http://schemas.microsoft.com/office/powerpoint/2010/main" val="3474621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4592304" y="4879418"/>
            <a:ext cx="6028697" cy="1141691"/>
          </a:xfrm>
        </p:spPr>
        <p:txBody>
          <a:bodyPr anchor="b">
            <a:noAutofit/>
          </a:bodyPr>
          <a:lstStyle/>
          <a:p>
            <a:pPr algn="l"/>
            <a:endParaRPr lang="en-GB" sz="11500" dirty="0">
              <a:solidFill>
                <a:srgbClr val="FF0000"/>
              </a:solidFill>
              <a:latin typeface="+mj-lt"/>
              <a:hlinkClick r:id="rId3"/>
            </a:endParaRPr>
          </a:p>
          <a:p>
            <a:pPr algn="l"/>
            <a:endParaRPr lang="en-GB" sz="11500" dirty="0">
              <a:solidFill>
                <a:srgbClr val="FF0000"/>
              </a:solidFill>
              <a:latin typeface="+mj-lt"/>
              <a:hlinkClick r:id="rId3"/>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u="sng" dirty="0">
              <a:solidFill>
                <a:srgbClr val="0070C0"/>
              </a:solidFill>
              <a:latin typeface="+mj-lt"/>
              <a:hlinkClick r:id="rId4">
                <a:extLst>
                  <a:ext uri="{A12FA001-AC4F-418D-AE19-62706E023703}">
                    <ahyp:hlinkClr xmlns:ahyp="http://schemas.microsoft.com/office/drawing/2018/hyperlinkcolor" val="tx"/>
                  </a:ext>
                </a:extLst>
              </a:hlinkClick>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5"/>
          <a:stretch>
            <a:fillRect/>
          </a:stretch>
        </p:blipFill>
        <p:spPr>
          <a:xfrm>
            <a:off x="340470" y="327529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9570EC33-3AF3-4ACB-BFBB-1629D15F8280}"/>
              </a:ext>
            </a:extLst>
          </p:cNvPr>
          <p:cNvPicPr>
            <a:picLocks noChangeAspect="1"/>
          </p:cNvPicPr>
          <p:nvPr/>
        </p:nvPicPr>
        <p:blipFill>
          <a:blip r:embed="rId6"/>
          <a:stretch>
            <a:fillRect/>
          </a:stretch>
        </p:blipFill>
        <p:spPr>
          <a:xfrm>
            <a:off x="790414" y="1138217"/>
            <a:ext cx="2634712" cy="1848231"/>
          </a:xfrm>
          <a:prstGeom prst="rect">
            <a:avLst/>
          </a:prstGeom>
        </p:spPr>
      </p:pic>
      <p:sp>
        <p:nvSpPr>
          <p:cNvPr id="9" name="TextBox 8">
            <a:extLst>
              <a:ext uri="{FF2B5EF4-FFF2-40B4-BE49-F238E27FC236}">
                <a16:creationId xmlns:a16="http://schemas.microsoft.com/office/drawing/2014/main" id="{77AB5D23-1B23-D723-C05C-5A4F22D63E7C}"/>
              </a:ext>
            </a:extLst>
          </p:cNvPr>
          <p:cNvSpPr txBox="1"/>
          <p:nvPr/>
        </p:nvSpPr>
        <p:spPr>
          <a:xfrm>
            <a:off x="378129" y="4373485"/>
            <a:ext cx="609399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dirty="0">
                <a:solidFill>
                  <a:srgbClr val="7030A0"/>
                </a:solidFill>
                <a:latin typeface="Calibri Light" panose="020F0302020204030204"/>
              </a:rPr>
              <a:t>Phonics Screening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dirty="0">
                <a:solidFill>
                  <a:srgbClr val="7030A0"/>
                </a:solidFill>
                <a:latin typeface="Calibri Light" panose="020F0302020204030204"/>
              </a:rPr>
              <a:t>check</a:t>
            </a:r>
            <a:endParaRPr kumimoji="0" lang="en-GB" sz="4800" b="1" i="0" u="none" strike="noStrike" kern="1200" cap="none" spc="0" normalizeH="0" baseline="0" noProof="0" dirty="0">
              <a:ln>
                <a:noFill/>
              </a:ln>
              <a:solidFill>
                <a:srgbClr val="7030A0"/>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7745DB51-A2FE-206E-075F-627DDB06C417}"/>
              </a:ext>
            </a:extLst>
          </p:cNvPr>
          <p:cNvPicPr>
            <a:picLocks noChangeAspect="1"/>
          </p:cNvPicPr>
          <p:nvPr/>
        </p:nvPicPr>
        <p:blipFill>
          <a:blip r:embed="rId7"/>
          <a:stretch>
            <a:fillRect/>
          </a:stretch>
        </p:blipFill>
        <p:spPr>
          <a:xfrm>
            <a:off x="6538687" y="1574183"/>
            <a:ext cx="2062829" cy="3241589"/>
          </a:xfrm>
          <a:prstGeom prst="rect">
            <a:avLst/>
          </a:prstGeom>
        </p:spPr>
      </p:pic>
      <p:pic>
        <p:nvPicPr>
          <p:cNvPr id="7" name="Picture 6">
            <a:extLst>
              <a:ext uri="{FF2B5EF4-FFF2-40B4-BE49-F238E27FC236}">
                <a16:creationId xmlns:a16="http://schemas.microsoft.com/office/drawing/2014/main" id="{574C1AAC-CB45-614D-73ED-85C7DADD0BF8}"/>
              </a:ext>
            </a:extLst>
          </p:cNvPr>
          <p:cNvPicPr>
            <a:picLocks noChangeAspect="1"/>
          </p:cNvPicPr>
          <p:nvPr/>
        </p:nvPicPr>
        <p:blipFill>
          <a:blip r:embed="rId8"/>
          <a:stretch>
            <a:fillRect/>
          </a:stretch>
        </p:blipFill>
        <p:spPr>
          <a:xfrm>
            <a:off x="9130734" y="1571481"/>
            <a:ext cx="2062829" cy="3241589"/>
          </a:xfrm>
          <a:prstGeom prst="rect">
            <a:avLst/>
          </a:prstGeom>
        </p:spPr>
      </p:pic>
    </p:spTree>
    <p:extLst>
      <p:ext uri="{BB962C8B-B14F-4D97-AF65-F5344CB8AC3E}">
        <p14:creationId xmlns:p14="http://schemas.microsoft.com/office/powerpoint/2010/main" val="299975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4592304" y="4879418"/>
            <a:ext cx="6028697" cy="1141691"/>
          </a:xfrm>
        </p:spPr>
        <p:txBody>
          <a:bodyPr anchor="b">
            <a:noAutofit/>
          </a:bodyPr>
          <a:lstStyle/>
          <a:p>
            <a:pPr algn="l"/>
            <a:endParaRPr lang="en-GB" sz="11500" dirty="0">
              <a:solidFill>
                <a:srgbClr val="FF0000"/>
              </a:solidFill>
              <a:latin typeface="+mj-lt"/>
              <a:hlinkClick r:id="rId3"/>
            </a:endParaRPr>
          </a:p>
          <a:p>
            <a:pPr algn="l"/>
            <a:endParaRPr lang="en-GB" sz="11500" dirty="0">
              <a:solidFill>
                <a:srgbClr val="FF0000"/>
              </a:solidFill>
              <a:latin typeface="+mj-lt"/>
              <a:hlinkClick r:id="rId3"/>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r>
              <a:rPr lang="en-GB" sz="4800" b="1" dirty="0">
                <a:solidFill>
                  <a:srgbClr val="FF0000"/>
                </a:solidFill>
                <a:latin typeface="+mj-lt"/>
              </a:rPr>
              <a:t>Thank you for listening.</a:t>
            </a:r>
          </a:p>
          <a:p>
            <a:pPr algn="l"/>
            <a:r>
              <a:rPr lang="en-GB" sz="4800" b="1" dirty="0">
                <a:solidFill>
                  <a:srgbClr val="FF0000"/>
                </a:solidFill>
                <a:latin typeface="+mj-lt"/>
              </a:rPr>
              <a:t>We hope the workshop helps with supporting your child to learn to read at home.</a:t>
            </a:r>
            <a:endParaRPr lang="en-GB" sz="4800" b="1" dirty="0">
              <a:solidFill>
                <a:srgbClr val="0070C0"/>
              </a:solidFill>
              <a:latin typeface="+mj-lt"/>
            </a:endParaRPr>
          </a:p>
          <a:p>
            <a:pPr algn="l"/>
            <a:endParaRPr lang="en-GB" u="sng" dirty="0">
              <a:solidFill>
                <a:srgbClr val="0070C0"/>
              </a:solidFill>
              <a:latin typeface="+mj-lt"/>
              <a:hlinkClick r:id="rId4">
                <a:extLst>
                  <a:ext uri="{A12FA001-AC4F-418D-AE19-62706E023703}">
                    <ahyp:hlinkClr xmlns:ahyp="http://schemas.microsoft.com/office/drawing/2018/hyperlinkcolor" val="tx"/>
                  </a:ext>
                </a:extLst>
              </a:hlinkClick>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5"/>
          <a:stretch>
            <a:fillRect/>
          </a:stretch>
        </p:blipFill>
        <p:spPr>
          <a:xfrm>
            <a:off x="340470" y="327529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9570EC33-3AF3-4ACB-BFBB-1629D15F8280}"/>
              </a:ext>
            </a:extLst>
          </p:cNvPr>
          <p:cNvPicPr>
            <a:picLocks noChangeAspect="1"/>
          </p:cNvPicPr>
          <p:nvPr/>
        </p:nvPicPr>
        <p:blipFill>
          <a:blip r:embed="rId6"/>
          <a:stretch>
            <a:fillRect/>
          </a:stretch>
        </p:blipFill>
        <p:spPr>
          <a:xfrm>
            <a:off x="790414" y="1138217"/>
            <a:ext cx="2634712" cy="1848231"/>
          </a:xfrm>
          <a:prstGeom prst="rect">
            <a:avLst/>
          </a:prstGeom>
        </p:spPr>
      </p:pic>
    </p:spTree>
    <p:extLst>
      <p:ext uri="{BB962C8B-B14F-4D97-AF65-F5344CB8AC3E}">
        <p14:creationId xmlns:p14="http://schemas.microsoft.com/office/powerpoint/2010/main" val="298671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4674455" y="1228386"/>
            <a:ext cx="7327478" cy="1297115"/>
          </a:xfrm>
        </p:spPr>
        <p:txBody>
          <a:bodyPr anchor="t">
            <a:normAutofit/>
          </a:bodyPr>
          <a:lstStyle/>
          <a:p>
            <a:pPr algn="l"/>
            <a:br>
              <a:rPr lang="en-GB" sz="4000">
                <a:solidFill>
                  <a:srgbClr val="FF0000"/>
                </a:solidFill>
              </a:rPr>
            </a:br>
            <a:endParaRPr lang="en-GB" sz="4000">
              <a:solidFill>
                <a:srgbClr val="FF0000"/>
              </a:solidFill>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340470" y="327529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4BDA3BB7-F4F8-4DAF-B4AC-E99D351210E0}"/>
              </a:ext>
            </a:extLst>
          </p:cNvPr>
          <p:cNvPicPr>
            <a:picLocks noChangeAspect="1"/>
          </p:cNvPicPr>
          <p:nvPr/>
        </p:nvPicPr>
        <p:blipFill>
          <a:blip r:embed="rId4"/>
          <a:stretch>
            <a:fillRect/>
          </a:stretch>
        </p:blipFill>
        <p:spPr>
          <a:xfrm>
            <a:off x="502353" y="1033609"/>
            <a:ext cx="2708234" cy="1763501"/>
          </a:xfrm>
          <a:prstGeom prst="rect">
            <a:avLst/>
          </a:prstGeom>
        </p:spPr>
      </p:pic>
      <p:sp>
        <p:nvSpPr>
          <p:cNvPr id="14" name="Title 1">
            <a:extLst>
              <a:ext uri="{FF2B5EF4-FFF2-40B4-BE49-F238E27FC236}">
                <a16:creationId xmlns:a16="http://schemas.microsoft.com/office/drawing/2014/main" id="{FF9AED78-AB15-4C10-94CB-471FE1AB1B0F}"/>
              </a:ext>
            </a:extLst>
          </p:cNvPr>
          <p:cNvSpPr txBox="1">
            <a:spLocks/>
          </p:cNvSpPr>
          <p:nvPr/>
        </p:nvSpPr>
        <p:spPr>
          <a:xfrm>
            <a:off x="6024444" y="1266801"/>
            <a:ext cx="5977489" cy="1297115"/>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800" b="1" dirty="0">
                <a:solidFill>
                  <a:schemeClr val="accent5">
                    <a:lumMod val="75000"/>
                  </a:schemeClr>
                </a:solidFill>
              </a:rPr>
              <a:t>Phonics begins in Reception. </a:t>
            </a:r>
            <a:endParaRPr lang="en-GB" sz="12800" b="1" dirty="0">
              <a:solidFill>
                <a:srgbClr val="00B050"/>
              </a:solidFill>
            </a:endParaRPr>
          </a:p>
          <a:p>
            <a:pPr algn="l"/>
            <a:endParaRPr lang="en-GB" sz="12800" b="1" dirty="0">
              <a:solidFill>
                <a:srgbClr val="FF66CC"/>
              </a:solidFill>
            </a:endParaRPr>
          </a:p>
          <a:p>
            <a:pPr algn="l"/>
            <a:r>
              <a:rPr lang="en-GB" sz="12800" b="1" dirty="0">
                <a:solidFill>
                  <a:srgbClr val="FF66CC"/>
                </a:solidFill>
              </a:rPr>
              <a:t>It is broken down into phases.</a:t>
            </a:r>
          </a:p>
          <a:p>
            <a:pPr algn="l"/>
            <a:r>
              <a:rPr lang="en-GB" sz="12800" b="1" dirty="0">
                <a:solidFill>
                  <a:srgbClr val="FF66CC"/>
                </a:solidFill>
              </a:rPr>
              <a:t>Only when the child is confident with the phonemes or alternative spellings in the phase, will he/she be moved to the next phase.</a:t>
            </a:r>
          </a:p>
          <a:p>
            <a:pPr algn="l"/>
            <a:endParaRPr lang="en-GB" sz="12800" b="1" dirty="0">
              <a:solidFill>
                <a:srgbClr val="FF66CC"/>
              </a:solidFill>
            </a:endParaRPr>
          </a:p>
          <a:p>
            <a:pPr algn="l"/>
            <a:r>
              <a:rPr lang="en-GB" sz="12800" b="1" dirty="0">
                <a:solidFill>
                  <a:srgbClr val="00B050"/>
                </a:solidFill>
              </a:rPr>
              <a:t>The children are assessed regularly</a:t>
            </a:r>
          </a:p>
          <a:p>
            <a:pPr algn="l"/>
            <a:r>
              <a:rPr lang="en-GB" sz="12800" b="1" dirty="0">
                <a:solidFill>
                  <a:srgbClr val="00B050"/>
                </a:solidFill>
              </a:rPr>
              <a:t>to identify any gaps in their early</a:t>
            </a:r>
          </a:p>
          <a:p>
            <a:pPr algn="l"/>
            <a:r>
              <a:rPr lang="en-GB" sz="12800" b="1" dirty="0">
                <a:solidFill>
                  <a:srgbClr val="00B050"/>
                </a:solidFill>
              </a:rPr>
              <a:t>reading skills.</a:t>
            </a:r>
          </a:p>
          <a:p>
            <a:pPr algn="l"/>
            <a:endParaRPr lang="en-GB" sz="12800" b="1" dirty="0">
              <a:solidFill>
                <a:srgbClr val="FF66CC"/>
              </a:solidFill>
            </a:endParaRPr>
          </a:p>
          <a:p>
            <a:pPr algn="l"/>
            <a:br>
              <a:rPr lang="en-GB" sz="12800" b="1" dirty="0">
                <a:solidFill>
                  <a:srgbClr val="FF66CC"/>
                </a:solidFill>
              </a:rPr>
            </a:br>
            <a:br>
              <a:rPr lang="en-GB" sz="4000" dirty="0">
                <a:solidFill>
                  <a:srgbClr val="FF0000"/>
                </a:solidFill>
                <a:latin typeface="Comic Sans MS" panose="030F0702030302020204" pitchFamily="66" charset="0"/>
              </a:rPr>
            </a:br>
            <a:endParaRPr lang="en-GB" sz="4000" dirty="0">
              <a:solidFill>
                <a:srgbClr val="FF0000"/>
              </a:solidFill>
              <a:latin typeface="Comic Sans MS" panose="030F0702030302020204" pitchFamily="66" charset="0"/>
            </a:endParaRPr>
          </a:p>
        </p:txBody>
      </p:sp>
      <p:sp>
        <p:nvSpPr>
          <p:cNvPr id="7" name="Subtitle 6">
            <a:extLst>
              <a:ext uri="{FF2B5EF4-FFF2-40B4-BE49-F238E27FC236}">
                <a16:creationId xmlns:a16="http://schemas.microsoft.com/office/drawing/2014/main" id="{8EA3275A-2196-4350-71F0-48298430914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666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4674455" y="1228386"/>
            <a:ext cx="7327478" cy="1297115"/>
          </a:xfrm>
        </p:spPr>
        <p:txBody>
          <a:bodyPr anchor="t">
            <a:normAutofit/>
          </a:bodyPr>
          <a:lstStyle/>
          <a:p>
            <a:pPr algn="l"/>
            <a:br>
              <a:rPr lang="en-GB" sz="4000" dirty="0">
                <a:solidFill>
                  <a:srgbClr val="FF0000"/>
                </a:solidFill>
              </a:rPr>
            </a:br>
            <a:endParaRPr lang="en-GB" sz="4000" dirty="0">
              <a:solidFill>
                <a:srgbClr val="FF000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95089" y="4815727"/>
            <a:ext cx="6494263" cy="2007419"/>
          </a:xfrm>
        </p:spPr>
        <p:txBody>
          <a:bodyPr anchor="b">
            <a:normAutofit fontScale="92500" lnSpcReduction="10000"/>
          </a:bodyPr>
          <a:lstStyle/>
          <a:p>
            <a:pPr algn="l"/>
            <a:r>
              <a:rPr lang="en-GB" sz="4800" b="1" dirty="0">
                <a:solidFill>
                  <a:srgbClr val="FF0000"/>
                </a:solidFill>
                <a:latin typeface="+mj-lt"/>
              </a:rPr>
              <a:t>In Year One children learn</a:t>
            </a:r>
          </a:p>
          <a:p>
            <a:pPr algn="l"/>
            <a:r>
              <a:rPr lang="en-GB" sz="4800" b="1" dirty="0">
                <a:solidFill>
                  <a:srgbClr val="FF0000"/>
                </a:solidFill>
                <a:latin typeface="+mj-lt"/>
              </a:rPr>
              <a:t>phonemes from phase 2 to 5.</a:t>
            </a:r>
          </a:p>
          <a:p>
            <a:pPr algn="l"/>
            <a:endParaRPr lang="en-GB" sz="4800" b="1" dirty="0">
              <a:solidFill>
                <a:srgbClr val="FF0000"/>
              </a:solidFill>
              <a:latin typeface="+mj-lt"/>
            </a:endParaRPr>
          </a:p>
          <a:p>
            <a:pPr algn="l"/>
            <a:endParaRPr lang="en-GB" sz="4800" b="1" dirty="0">
              <a:solidFill>
                <a:srgbClr val="FF0000"/>
              </a:solidFill>
              <a:latin typeface="+mj-lt"/>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111733" y="2836826"/>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4BDA3BB7-F4F8-4DAF-B4AC-E99D351210E0}"/>
              </a:ext>
            </a:extLst>
          </p:cNvPr>
          <p:cNvPicPr>
            <a:picLocks noChangeAspect="1"/>
          </p:cNvPicPr>
          <p:nvPr/>
        </p:nvPicPr>
        <p:blipFill>
          <a:blip r:embed="rId4"/>
          <a:stretch>
            <a:fillRect/>
          </a:stretch>
        </p:blipFill>
        <p:spPr>
          <a:xfrm>
            <a:off x="502353" y="1033609"/>
            <a:ext cx="2708234" cy="1763501"/>
          </a:xfrm>
          <a:prstGeom prst="rect">
            <a:avLst/>
          </a:prstGeom>
        </p:spPr>
      </p:pic>
      <p:sp>
        <p:nvSpPr>
          <p:cNvPr id="14" name="Title 1">
            <a:extLst>
              <a:ext uri="{FF2B5EF4-FFF2-40B4-BE49-F238E27FC236}">
                <a16:creationId xmlns:a16="http://schemas.microsoft.com/office/drawing/2014/main" id="{FF9AED78-AB15-4C10-94CB-471FE1AB1B0F}"/>
              </a:ext>
            </a:extLst>
          </p:cNvPr>
          <p:cNvSpPr txBox="1">
            <a:spLocks/>
          </p:cNvSpPr>
          <p:nvPr/>
        </p:nvSpPr>
        <p:spPr>
          <a:xfrm>
            <a:off x="6024444" y="1266801"/>
            <a:ext cx="7327478" cy="1297115"/>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12800" b="1" dirty="0">
              <a:solidFill>
                <a:schemeClr val="accent5">
                  <a:lumMod val="75000"/>
                </a:schemeClr>
              </a:solidFill>
            </a:endParaRPr>
          </a:p>
          <a:p>
            <a:pPr algn="l"/>
            <a:endParaRPr lang="en-GB" sz="12800" b="1" dirty="0">
              <a:solidFill>
                <a:srgbClr val="FF66CC"/>
              </a:solidFill>
            </a:endParaRPr>
          </a:p>
          <a:p>
            <a:pPr algn="l"/>
            <a:br>
              <a:rPr lang="en-GB" sz="12800" b="1" dirty="0">
                <a:solidFill>
                  <a:srgbClr val="FF66CC"/>
                </a:solidFill>
              </a:rPr>
            </a:br>
            <a:br>
              <a:rPr lang="en-GB" sz="4000" dirty="0">
                <a:solidFill>
                  <a:srgbClr val="FF0000"/>
                </a:solidFill>
                <a:latin typeface="Comic Sans MS" panose="030F0702030302020204" pitchFamily="66" charset="0"/>
              </a:rPr>
            </a:br>
            <a:endParaRPr lang="en-GB" sz="4000" dirty="0">
              <a:solidFill>
                <a:srgbClr val="FF0000"/>
              </a:solidFill>
              <a:latin typeface="Comic Sans MS" panose="030F0702030302020204" pitchFamily="66" charset="0"/>
            </a:endParaRPr>
          </a:p>
        </p:txBody>
      </p:sp>
      <p:pic>
        <p:nvPicPr>
          <p:cNvPr id="8" name="Picture 7">
            <a:extLst>
              <a:ext uri="{FF2B5EF4-FFF2-40B4-BE49-F238E27FC236}">
                <a16:creationId xmlns:a16="http://schemas.microsoft.com/office/drawing/2014/main" id="{D126C956-0675-D551-96F0-8CD941720483}"/>
              </a:ext>
            </a:extLst>
          </p:cNvPr>
          <p:cNvPicPr>
            <a:picLocks noChangeAspect="1"/>
          </p:cNvPicPr>
          <p:nvPr/>
        </p:nvPicPr>
        <p:blipFill>
          <a:blip r:embed="rId5"/>
          <a:stretch>
            <a:fillRect/>
          </a:stretch>
        </p:blipFill>
        <p:spPr>
          <a:xfrm>
            <a:off x="6589352" y="-5979"/>
            <a:ext cx="5381625" cy="4958979"/>
          </a:xfrm>
          <a:prstGeom prst="rect">
            <a:avLst/>
          </a:prstGeom>
        </p:spPr>
      </p:pic>
      <p:pic>
        <p:nvPicPr>
          <p:cNvPr id="10" name="Picture 9">
            <a:extLst>
              <a:ext uri="{FF2B5EF4-FFF2-40B4-BE49-F238E27FC236}">
                <a16:creationId xmlns:a16="http://schemas.microsoft.com/office/drawing/2014/main" id="{4A29E5A0-7D93-FFA4-AA44-306F9BF3BED2}"/>
              </a:ext>
            </a:extLst>
          </p:cNvPr>
          <p:cNvPicPr>
            <a:picLocks noChangeAspect="1"/>
          </p:cNvPicPr>
          <p:nvPr/>
        </p:nvPicPr>
        <p:blipFill>
          <a:blip r:embed="rId6"/>
          <a:stretch>
            <a:fillRect/>
          </a:stretch>
        </p:blipFill>
        <p:spPr>
          <a:xfrm>
            <a:off x="6589047" y="4918147"/>
            <a:ext cx="2514600" cy="1905000"/>
          </a:xfrm>
          <a:prstGeom prst="rect">
            <a:avLst/>
          </a:prstGeom>
        </p:spPr>
      </p:pic>
    </p:spTree>
    <p:extLst>
      <p:ext uri="{BB962C8B-B14F-4D97-AF65-F5344CB8AC3E}">
        <p14:creationId xmlns:p14="http://schemas.microsoft.com/office/powerpoint/2010/main" val="204067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4722552" y="195418"/>
            <a:ext cx="7327478" cy="4063157"/>
          </a:xfrm>
        </p:spPr>
        <p:txBody>
          <a:bodyPr anchor="t">
            <a:normAutofit fontScale="90000"/>
          </a:bodyPr>
          <a:lstStyle/>
          <a:p>
            <a:pPr algn="l"/>
            <a:r>
              <a:rPr lang="en-GB" sz="4000" b="1" dirty="0">
                <a:solidFill>
                  <a:srgbClr val="00B050"/>
                </a:solidFill>
              </a:rPr>
              <a:t>If you would like to practise the </a:t>
            </a:r>
            <a:br>
              <a:rPr lang="en-GB" sz="4000" b="1" dirty="0">
                <a:solidFill>
                  <a:srgbClr val="00B050"/>
                </a:solidFill>
              </a:rPr>
            </a:br>
            <a:r>
              <a:rPr lang="en-GB" sz="4000" b="1" dirty="0">
                <a:solidFill>
                  <a:srgbClr val="00B050"/>
                </a:solidFill>
              </a:rPr>
              <a:t>phonemes your child learns, they can be found on the Farnborough</a:t>
            </a:r>
            <a:br>
              <a:rPr lang="en-GB" sz="4000" b="1" dirty="0">
                <a:solidFill>
                  <a:srgbClr val="00B050"/>
                </a:solidFill>
              </a:rPr>
            </a:br>
            <a:r>
              <a:rPr lang="en-GB" sz="4000" b="1" dirty="0">
                <a:solidFill>
                  <a:srgbClr val="00B050"/>
                </a:solidFill>
              </a:rPr>
              <a:t>school website. </a:t>
            </a:r>
            <a:br>
              <a:rPr lang="en-GB" sz="4000" b="1" dirty="0">
                <a:solidFill>
                  <a:srgbClr val="00B050"/>
                </a:solidFill>
              </a:rPr>
            </a:br>
            <a:br>
              <a:rPr lang="en-GB" sz="4000" b="1" dirty="0">
                <a:solidFill>
                  <a:srgbClr val="00B050"/>
                </a:solidFill>
              </a:rPr>
            </a:br>
            <a:r>
              <a:rPr lang="en-GB" sz="1100" dirty="0">
                <a:hlinkClick r:id="rId3"/>
              </a:rPr>
              <a:t>Alphabet (pearsonschoolsandfecolleges.co.uk)</a:t>
            </a:r>
            <a:br>
              <a:rPr lang="en-GB" sz="4000" b="1" dirty="0">
                <a:solidFill>
                  <a:srgbClr val="0070C0"/>
                </a:solidFill>
              </a:rPr>
            </a:br>
            <a:br>
              <a:rPr lang="en-GB" sz="4000" b="1" dirty="0">
                <a:solidFill>
                  <a:srgbClr val="0070C0"/>
                </a:solidFill>
              </a:rPr>
            </a:br>
            <a:endParaRPr lang="en-GB" sz="4000" b="1" dirty="0">
              <a:solidFill>
                <a:srgbClr val="0070C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2593608"/>
            <a:ext cx="5347245" cy="2256472"/>
          </a:xfrm>
        </p:spPr>
        <p:txBody>
          <a:bodyPr anchor="b">
            <a:normAutofit/>
          </a:bodyPr>
          <a:lstStyle/>
          <a:p>
            <a:pPr algn="l"/>
            <a:endParaRPr lang="en-GB" sz="4800" b="1" dirty="0">
              <a:solidFill>
                <a:srgbClr val="0070C0"/>
              </a:solidFill>
              <a:latin typeface="+mj-lt"/>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4"/>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5"/>
          <a:stretch>
            <a:fillRect/>
          </a:stretch>
        </p:blipFill>
        <p:spPr>
          <a:xfrm>
            <a:off x="285559" y="4999518"/>
            <a:ext cx="1600391" cy="1678459"/>
          </a:xfrm>
          <a:prstGeom prst="rect">
            <a:avLst/>
          </a:prstGeom>
        </p:spPr>
      </p:pic>
      <p:pic>
        <p:nvPicPr>
          <p:cNvPr id="5" name="Picture 4">
            <a:extLst>
              <a:ext uri="{FF2B5EF4-FFF2-40B4-BE49-F238E27FC236}">
                <a16:creationId xmlns:a16="http://schemas.microsoft.com/office/drawing/2014/main" id="{01FEF227-31DC-73DA-7E62-87B4F0916CA7}"/>
              </a:ext>
            </a:extLst>
          </p:cNvPr>
          <p:cNvPicPr>
            <a:picLocks noChangeAspect="1"/>
          </p:cNvPicPr>
          <p:nvPr/>
        </p:nvPicPr>
        <p:blipFill>
          <a:blip r:embed="rId6"/>
          <a:stretch>
            <a:fillRect/>
          </a:stretch>
        </p:blipFill>
        <p:spPr>
          <a:xfrm>
            <a:off x="2429024" y="5403922"/>
            <a:ext cx="1298561" cy="1292464"/>
          </a:xfrm>
          <a:prstGeom prst="rect">
            <a:avLst/>
          </a:prstGeom>
        </p:spPr>
      </p:pic>
      <p:pic>
        <p:nvPicPr>
          <p:cNvPr id="8" name="Picture 7">
            <a:extLst>
              <a:ext uri="{FF2B5EF4-FFF2-40B4-BE49-F238E27FC236}">
                <a16:creationId xmlns:a16="http://schemas.microsoft.com/office/drawing/2014/main" id="{23D5ABB2-1CE3-8E35-C7D2-7F9073E635AA}"/>
              </a:ext>
            </a:extLst>
          </p:cNvPr>
          <p:cNvPicPr>
            <a:picLocks noChangeAspect="1"/>
          </p:cNvPicPr>
          <p:nvPr/>
        </p:nvPicPr>
        <p:blipFill>
          <a:blip r:embed="rId7"/>
          <a:stretch>
            <a:fillRect/>
          </a:stretch>
        </p:blipFill>
        <p:spPr>
          <a:xfrm>
            <a:off x="4809850" y="4495908"/>
            <a:ext cx="7286625" cy="2038350"/>
          </a:xfrm>
          <a:prstGeom prst="rect">
            <a:avLst/>
          </a:prstGeom>
        </p:spPr>
      </p:pic>
    </p:spTree>
    <p:extLst>
      <p:ext uri="{BB962C8B-B14F-4D97-AF65-F5344CB8AC3E}">
        <p14:creationId xmlns:p14="http://schemas.microsoft.com/office/powerpoint/2010/main" val="180294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6698325" y="1690265"/>
            <a:ext cx="5377994" cy="4063157"/>
          </a:xfrm>
        </p:spPr>
        <p:txBody>
          <a:bodyPr anchor="t">
            <a:normAutofit fontScale="90000"/>
          </a:bodyPr>
          <a:lstStyle/>
          <a:p>
            <a:pPr lvl="0" algn="l">
              <a:spcBef>
                <a:spcPts val="1000"/>
              </a:spcBef>
              <a:defRPr/>
            </a:pPr>
            <a:r>
              <a:rPr lang="en-GB" sz="4000" b="1" dirty="0">
                <a:solidFill>
                  <a:srgbClr val="0070C0"/>
                </a:solidFill>
              </a:rPr>
              <a:t>Reading </a:t>
            </a:r>
            <a:br>
              <a:rPr lang="en-GB" sz="4000" b="1" dirty="0">
                <a:solidFill>
                  <a:srgbClr val="0070C0"/>
                </a:solidFill>
              </a:rPr>
            </a:br>
            <a:br>
              <a:rPr lang="en-GB" sz="4000" b="1" dirty="0">
                <a:solidFill>
                  <a:srgbClr val="0070C0"/>
                </a:solidFill>
              </a:rPr>
            </a:br>
            <a:r>
              <a:rPr lang="en-GB" sz="4000" b="1" dirty="0">
                <a:solidFill>
                  <a:srgbClr val="0070C0"/>
                </a:solidFill>
              </a:rPr>
              <a:t>Blending happens when </a:t>
            </a:r>
            <a:br>
              <a:rPr lang="en-GB" sz="4000" b="1" dirty="0">
                <a:solidFill>
                  <a:srgbClr val="0070C0"/>
                </a:solidFill>
              </a:rPr>
            </a:br>
            <a:r>
              <a:rPr lang="en-GB" sz="4000" b="1" dirty="0">
                <a:solidFill>
                  <a:srgbClr val="0070C0"/>
                </a:solidFill>
              </a:rPr>
              <a:t>phonemes are pronounced</a:t>
            </a:r>
            <a:br>
              <a:rPr lang="en-GB" sz="4000" b="1" dirty="0">
                <a:solidFill>
                  <a:srgbClr val="0070C0"/>
                </a:solidFill>
              </a:rPr>
            </a:br>
            <a:r>
              <a:rPr lang="en-GB" sz="4000" b="1" dirty="0">
                <a:solidFill>
                  <a:srgbClr val="0070C0"/>
                </a:solidFill>
              </a:rPr>
              <a:t>in isolation and blended together (synthesised)</a:t>
            </a:r>
            <a:br>
              <a:rPr lang="en-GB" sz="4000" b="1" dirty="0">
                <a:solidFill>
                  <a:srgbClr val="0070C0"/>
                </a:solidFill>
              </a:rPr>
            </a:br>
            <a:br>
              <a:rPr lang="en-GB" sz="2800" b="1" dirty="0">
                <a:solidFill>
                  <a:srgbClr val="FF0000"/>
                </a:solidFill>
                <a:ea typeface="+mn-ea"/>
                <a:cs typeface="+mn-cs"/>
              </a:rPr>
            </a:br>
            <a:br>
              <a:rPr lang="en-GB" sz="4000" b="1" dirty="0">
                <a:solidFill>
                  <a:srgbClr val="0070C0"/>
                </a:solidFill>
              </a:rPr>
            </a:br>
            <a:br>
              <a:rPr lang="en-GB" sz="4000" b="1" dirty="0">
                <a:solidFill>
                  <a:srgbClr val="0070C0"/>
                </a:solidFill>
              </a:rPr>
            </a:br>
            <a:br>
              <a:rPr lang="en-GB" sz="4000" b="1" dirty="0">
                <a:solidFill>
                  <a:srgbClr val="0070C0"/>
                </a:solidFill>
              </a:rPr>
            </a:br>
            <a:endParaRPr lang="en-GB" sz="4000" b="1" dirty="0">
              <a:solidFill>
                <a:srgbClr val="0070C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2593608"/>
            <a:ext cx="5347245" cy="2256472"/>
          </a:xfrm>
        </p:spPr>
        <p:txBody>
          <a:bodyPr anchor="b">
            <a:normAutofit/>
          </a:bodyPr>
          <a:lstStyle/>
          <a:p>
            <a:pPr algn="l"/>
            <a:endParaRPr lang="en-GB" sz="4800" b="1" dirty="0">
              <a:solidFill>
                <a:srgbClr val="0070C0"/>
              </a:solidFill>
              <a:latin typeface="+mj-lt"/>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4655469" y="180022"/>
            <a:ext cx="1950624" cy="2045776"/>
          </a:xfrm>
          <a:prstGeom prst="rect">
            <a:avLst/>
          </a:prstGeom>
        </p:spPr>
      </p:pic>
      <p:pic>
        <p:nvPicPr>
          <p:cNvPr id="5" name="Picture 4">
            <a:extLst>
              <a:ext uri="{FF2B5EF4-FFF2-40B4-BE49-F238E27FC236}">
                <a16:creationId xmlns:a16="http://schemas.microsoft.com/office/drawing/2014/main" id="{5A461259-D196-F741-458F-DB6B2724572D}"/>
              </a:ext>
            </a:extLst>
          </p:cNvPr>
          <p:cNvPicPr>
            <a:picLocks noChangeAspect="1"/>
          </p:cNvPicPr>
          <p:nvPr/>
        </p:nvPicPr>
        <p:blipFill>
          <a:blip r:embed="rId5"/>
          <a:stretch>
            <a:fillRect/>
          </a:stretch>
        </p:blipFill>
        <p:spPr>
          <a:xfrm>
            <a:off x="2465803" y="5008858"/>
            <a:ext cx="1298561" cy="1292464"/>
          </a:xfrm>
          <a:prstGeom prst="rect">
            <a:avLst/>
          </a:prstGeom>
        </p:spPr>
      </p:pic>
    </p:spTree>
    <p:extLst>
      <p:ext uri="{BB962C8B-B14F-4D97-AF65-F5344CB8AC3E}">
        <p14:creationId xmlns:p14="http://schemas.microsoft.com/office/powerpoint/2010/main" val="231088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5444946" y="47800"/>
            <a:ext cx="5377994" cy="4063157"/>
          </a:xfrm>
        </p:spPr>
        <p:txBody>
          <a:bodyPr anchor="t">
            <a:normAutofit fontScale="90000"/>
          </a:bodyPr>
          <a:lstStyle/>
          <a:p>
            <a:pPr lvl="0" algn="l">
              <a:spcBef>
                <a:spcPts val="1000"/>
              </a:spcBef>
              <a:defRPr/>
            </a:pPr>
            <a:r>
              <a:rPr lang="en-GB" sz="5300" b="1" dirty="0">
                <a:solidFill>
                  <a:srgbClr val="FF0000"/>
                </a:solidFill>
                <a:ea typeface="+mn-ea"/>
                <a:cs typeface="+mn-cs"/>
              </a:rPr>
              <a:t>Blend these words:</a:t>
            </a:r>
            <a:br>
              <a:rPr lang="en-GB" sz="5300" b="1" dirty="0">
                <a:solidFill>
                  <a:srgbClr val="FF0000"/>
                </a:solidFill>
                <a:ea typeface="+mn-ea"/>
                <a:cs typeface="+mn-cs"/>
              </a:rPr>
            </a:br>
            <a:r>
              <a:rPr lang="en-GB" sz="5300" b="1" dirty="0">
                <a:solidFill>
                  <a:srgbClr val="7030A0"/>
                </a:solidFill>
                <a:ea typeface="+mn-ea"/>
                <a:cs typeface="+mn-cs"/>
              </a:rPr>
              <a:t>p l a n e</a:t>
            </a:r>
            <a:br>
              <a:rPr lang="en-GB" sz="5300" b="1" dirty="0">
                <a:solidFill>
                  <a:srgbClr val="7030A0"/>
                </a:solidFill>
                <a:ea typeface="+mn-ea"/>
                <a:cs typeface="+mn-cs"/>
              </a:rPr>
            </a:br>
            <a:br>
              <a:rPr lang="en-GB" sz="5300" b="1" dirty="0">
                <a:solidFill>
                  <a:srgbClr val="7030A0"/>
                </a:solidFill>
                <a:ea typeface="+mn-ea"/>
                <a:cs typeface="+mn-cs"/>
              </a:rPr>
            </a:br>
            <a:r>
              <a:rPr lang="en-GB" sz="5300" b="1" dirty="0">
                <a:solidFill>
                  <a:srgbClr val="7030A0"/>
                </a:solidFill>
                <a:ea typeface="+mn-ea"/>
                <a:cs typeface="+mn-cs"/>
              </a:rPr>
              <a:t>s t r </a:t>
            </a:r>
            <a:r>
              <a:rPr lang="en-GB" sz="5300" b="1" dirty="0" err="1">
                <a:solidFill>
                  <a:srgbClr val="7030A0"/>
                </a:solidFill>
                <a:ea typeface="+mn-ea"/>
                <a:cs typeface="+mn-cs"/>
              </a:rPr>
              <a:t>i</a:t>
            </a:r>
            <a:r>
              <a:rPr lang="en-GB" sz="5300" b="1" dirty="0">
                <a:solidFill>
                  <a:srgbClr val="7030A0"/>
                </a:solidFill>
                <a:ea typeface="+mn-ea"/>
                <a:cs typeface="+mn-cs"/>
              </a:rPr>
              <a:t> k e</a:t>
            </a:r>
            <a:br>
              <a:rPr lang="en-GB" sz="5300" b="1" dirty="0">
                <a:solidFill>
                  <a:srgbClr val="7030A0"/>
                </a:solidFill>
                <a:ea typeface="+mn-ea"/>
                <a:cs typeface="+mn-cs"/>
              </a:rPr>
            </a:br>
            <a:br>
              <a:rPr lang="en-GB" sz="5300" b="1" dirty="0">
                <a:solidFill>
                  <a:srgbClr val="7030A0"/>
                </a:solidFill>
                <a:ea typeface="+mn-ea"/>
                <a:cs typeface="+mn-cs"/>
              </a:rPr>
            </a:br>
            <a:r>
              <a:rPr lang="en-GB" sz="5300" b="1" dirty="0">
                <a:solidFill>
                  <a:srgbClr val="7030A0"/>
                </a:solidFill>
                <a:ea typeface="+mn-ea"/>
                <a:cs typeface="+mn-cs"/>
              </a:rPr>
              <a:t>p er f u m e</a:t>
            </a:r>
            <a:br>
              <a:rPr lang="en-GB" sz="5300" b="1" dirty="0">
                <a:solidFill>
                  <a:srgbClr val="FF0000"/>
                </a:solidFill>
                <a:ea typeface="+mn-ea"/>
                <a:cs typeface="+mn-cs"/>
              </a:rPr>
            </a:br>
            <a:br>
              <a:rPr lang="en-GB" sz="5300" b="1" dirty="0">
                <a:solidFill>
                  <a:srgbClr val="FF0000"/>
                </a:solidFill>
                <a:ea typeface="+mn-ea"/>
                <a:cs typeface="+mn-cs"/>
              </a:rPr>
            </a:br>
            <a:r>
              <a:rPr lang="en-GB" sz="5300" b="1" dirty="0">
                <a:solidFill>
                  <a:srgbClr val="7030A0"/>
                </a:solidFill>
                <a:ea typeface="+mn-ea"/>
                <a:cs typeface="+mn-cs"/>
              </a:rPr>
              <a:t>s u n / f l ow er       </a:t>
            </a:r>
            <a:br>
              <a:rPr lang="en-GB" sz="5300" b="1" dirty="0">
                <a:solidFill>
                  <a:srgbClr val="FF0000"/>
                </a:solidFill>
                <a:ea typeface="+mn-ea"/>
                <a:cs typeface="+mn-cs"/>
              </a:rPr>
            </a:br>
            <a:r>
              <a:rPr lang="en-GB" sz="3100" b="1" dirty="0">
                <a:solidFill>
                  <a:srgbClr val="00B050"/>
                </a:solidFill>
                <a:ea typeface="+mn-ea"/>
                <a:cs typeface="+mn-cs"/>
              </a:rPr>
              <a:t>Have a go reading the words at your tables. Can you break the words into individual sounds? </a:t>
            </a:r>
            <a:br>
              <a:rPr lang="en-GB" sz="4000" b="1" dirty="0">
                <a:solidFill>
                  <a:srgbClr val="0070C0"/>
                </a:solidFill>
              </a:rPr>
            </a:br>
            <a:br>
              <a:rPr lang="en-GB" sz="4000" b="1" dirty="0">
                <a:solidFill>
                  <a:srgbClr val="0070C0"/>
                </a:solidFill>
              </a:rPr>
            </a:br>
            <a:endParaRPr lang="en-GB" sz="4000" b="1" dirty="0">
              <a:solidFill>
                <a:srgbClr val="0070C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2593608"/>
            <a:ext cx="5347245" cy="2256472"/>
          </a:xfrm>
        </p:spPr>
        <p:txBody>
          <a:bodyPr anchor="b">
            <a:normAutofit/>
          </a:bodyPr>
          <a:lstStyle/>
          <a:p>
            <a:pPr algn="l"/>
            <a:endParaRPr lang="en-GB" sz="4800" b="1" dirty="0">
              <a:solidFill>
                <a:srgbClr val="0070C0"/>
              </a:solidFill>
              <a:latin typeface="+mj-lt"/>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53E196E4-9811-2D96-1349-7DA8B198B02D}"/>
              </a:ext>
            </a:extLst>
          </p:cNvPr>
          <p:cNvPicPr>
            <a:picLocks noChangeAspect="1"/>
          </p:cNvPicPr>
          <p:nvPr/>
        </p:nvPicPr>
        <p:blipFill>
          <a:blip r:embed="rId4"/>
          <a:stretch>
            <a:fillRect/>
          </a:stretch>
        </p:blipFill>
        <p:spPr>
          <a:xfrm>
            <a:off x="2782968" y="5204820"/>
            <a:ext cx="1298561" cy="1292464"/>
          </a:xfrm>
          <a:prstGeom prst="rect">
            <a:avLst/>
          </a:prstGeom>
        </p:spPr>
      </p:pic>
    </p:spTree>
    <p:extLst>
      <p:ext uri="{BB962C8B-B14F-4D97-AF65-F5344CB8AC3E}">
        <p14:creationId xmlns:p14="http://schemas.microsoft.com/office/powerpoint/2010/main" val="265561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5606392" y="364459"/>
            <a:ext cx="7327478" cy="4063157"/>
          </a:xfrm>
        </p:spPr>
        <p:txBody>
          <a:bodyPr anchor="t">
            <a:normAutofit/>
          </a:bodyPr>
          <a:lstStyle/>
          <a:p>
            <a:pPr algn="l"/>
            <a:br>
              <a:rPr lang="en-GB" sz="4000" b="1" dirty="0">
                <a:solidFill>
                  <a:srgbClr val="0070C0"/>
                </a:solidFill>
              </a:rPr>
            </a:br>
            <a:br>
              <a:rPr lang="en-GB" sz="4000" b="1" dirty="0">
                <a:solidFill>
                  <a:srgbClr val="0070C0"/>
                </a:solidFill>
              </a:rPr>
            </a:br>
            <a:endParaRPr lang="en-GB" sz="4000" b="1" dirty="0">
              <a:solidFill>
                <a:srgbClr val="0070C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2593608"/>
            <a:ext cx="5347245" cy="2256472"/>
          </a:xfrm>
        </p:spPr>
        <p:txBody>
          <a:bodyPr anchor="b">
            <a:normAutofit/>
          </a:bodyPr>
          <a:lstStyle/>
          <a:p>
            <a:pPr algn="l"/>
            <a:endParaRPr lang="en-GB" sz="4800" b="1" dirty="0">
              <a:solidFill>
                <a:srgbClr val="0070C0"/>
              </a:solidFill>
              <a:latin typeface="+mj-lt"/>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142820" y="4850080"/>
            <a:ext cx="1950624" cy="1827898"/>
          </a:xfrm>
          <a:prstGeom prst="rect">
            <a:avLst/>
          </a:prstGeom>
        </p:spPr>
      </p:pic>
      <p:sp>
        <p:nvSpPr>
          <p:cNvPr id="10" name="TextBox 9">
            <a:extLst>
              <a:ext uri="{FF2B5EF4-FFF2-40B4-BE49-F238E27FC236}">
                <a16:creationId xmlns:a16="http://schemas.microsoft.com/office/drawing/2014/main" id="{805B22FB-B60D-3079-D0C7-78CA0D88C951}"/>
              </a:ext>
            </a:extLst>
          </p:cNvPr>
          <p:cNvSpPr txBox="1"/>
          <p:nvPr/>
        </p:nvSpPr>
        <p:spPr>
          <a:xfrm>
            <a:off x="4653227" y="113902"/>
            <a:ext cx="6541476" cy="367280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0" b="0" i="0" u="none" strike="noStrike" kern="1200" cap="none" spc="0" normalizeH="0" baseline="0" noProof="0" dirty="0">
                <a:ln>
                  <a:noFill/>
                </a:ln>
                <a:solidFill>
                  <a:srgbClr val="FF0000"/>
                </a:solidFill>
                <a:effectLst/>
                <a:uLnTx/>
                <a:uFillTx/>
                <a:latin typeface="Calibri Light" panose="020F0302020204030204"/>
                <a:ea typeface="+mn-ea"/>
                <a:cs typeface="+mn-cs"/>
              </a:rPr>
              <a:t>Tricky Words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8000" dirty="0">
              <a:solidFill>
                <a:srgbClr val="FF0000"/>
              </a:solidFill>
              <a:latin typeface="Calibri Light" panose="020F03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0" b="0"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pic>
        <p:nvPicPr>
          <p:cNvPr id="12" name="Picture 11">
            <a:extLst>
              <a:ext uri="{FF2B5EF4-FFF2-40B4-BE49-F238E27FC236}">
                <a16:creationId xmlns:a16="http://schemas.microsoft.com/office/drawing/2014/main" id="{B4A0DA87-6589-393E-9A06-5653E06375B0}"/>
              </a:ext>
            </a:extLst>
          </p:cNvPr>
          <p:cNvPicPr>
            <a:picLocks noChangeAspect="1"/>
          </p:cNvPicPr>
          <p:nvPr/>
        </p:nvPicPr>
        <p:blipFill>
          <a:blip r:embed="rId5"/>
          <a:stretch>
            <a:fillRect/>
          </a:stretch>
        </p:blipFill>
        <p:spPr>
          <a:xfrm>
            <a:off x="2465803" y="5204820"/>
            <a:ext cx="1298561" cy="1292464"/>
          </a:xfrm>
          <a:prstGeom prst="rect">
            <a:avLst/>
          </a:prstGeom>
        </p:spPr>
      </p:pic>
      <p:sp>
        <p:nvSpPr>
          <p:cNvPr id="5" name="Subtitle 2">
            <a:extLst>
              <a:ext uri="{FF2B5EF4-FFF2-40B4-BE49-F238E27FC236}">
                <a16:creationId xmlns:a16="http://schemas.microsoft.com/office/drawing/2014/main" id="{A6C68FEF-00AD-6E2F-DC64-A6EC73C4E88D}"/>
              </a:ext>
            </a:extLst>
          </p:cNvPr>
          <p:cNvSpPr txBox="1">
            <a:spLocks/>
          </p:cNvSpPr>
          <p:nvPr/>
        </p:nvSpPr>
        <p:spPr>
          <a:xfrm>
            <a:off x="5250342" y="1042909"/>
            <a:ext cx="5347245" cy="2256472"/>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800" dirty="0">
                <a:solidFill>
                  <a:srgbClr val="0070C0"/>
                </a:solidFill>
                <a:latin typeface="+mj-lt"/>
              </a:rPr>
              <a:t>Tricky words can not be broken down fully by sounds.</a:t>
            </a:r>
          </a:p>
        </p:txBody>
      </p:sp>
      <p:pic>
        <p:nvPicPr>
          <p:cNvPr id="8" name="Picture 7">
            <a:extLst>
              <a:ext uri="{FF2B5EF4-FFF2-40B4-BE49-F238E27FC236}">
                <a16:creationId xmlns:a16="http://schemas.microsoft.com/office/drawing/2014/main" id="{5EC0A752-5F58-7F7E-2153-6415D3A6F113}"/>
              </a:ext>
            </a:extLst>
          </p:cNvPr>
          <p:cNvPicPr>
            <a:picLocks noChangeAspect="1"/>
          </p:cNvPicPr>
          <p:nvPr/>
        </p:nvPicPr>
        <p:blipFill>
          <a:blip r:embed="rId6"/>
          <a:stretch>
            <a:fillRect/>
          </a:stretch>
        </p:blipFill>
        <p:spPr>
          <a:xfrm>
            <a:off x="8484350" y="2534603"/>
            <a:ext cx="3190875" cy="4143375"/>
          </a:xfrm>
          <a:prstGeom prst="rect">
            <a:avLst/>
          </a:prstGeom>
        </p:spPr>
      </p:pic>
    </p:spTree>
    <p:extLst>
      <p:ext uri="{BB962C8B-B14F-4D97-AF65-F5344CB8AC3E}">
        <p14:creationId xmlns:p14="http://schemas.microsoft.com/office/powerpoint/2010/main" val="273467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4065372"/>
            <a:ext cx="5347245" cy="784707"/>
          </a:xfrm>
        </p:spPr>
        <p:txBody>
          <a:bodyPr anchor="b">
            <a:normAutofit/>
          </a:bodyPr>
          <a:lstStyle/>
          <a:p>
            <a:pPr algn="l"/>
            <a:r>
              <a:rPr lang="en-GB" sz="4800" b="1" dirty="0">
                <a:solidFill>
                  <a:srgbClr val="0070C0"/>
                </a:solidFill>
                <a:latin typeface="+mj-lt"/>
              </a:rPr>
              <a:t>Reading at home</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285559" y="4999518"/>
            <a:ext cx="1600391" cy="1678459"/>
          </a:xfrm>
          <a:prstGeom prst="rect">
            <a:avLst/>
          </a:prstGeom>
        </p:spPr>
      </p:pic>
      <p:pic>
        <p:nvPicPr>
          <p:cNvPr id="5" name="Picture 4">
            <a:extLst>
              <a:ext uri="{FF2B5EF4-FFF2-40B4-BE49-F238E27FC236}">
                <a16:creationId xmlns:a16="http://schemas.microsoft.com/office/drawing/2014/main" id="{01FEF227-31DC-73DA-7E62-87B4F0916CA7}"/>
              </a:ext>
            </a:extLst>
          </p:cNvPr>
          <p:cNvPicPr>
            <a:picLocks noChangeAspect="1"/>
          </p:cNvPicPr>
          <p:nvPr/>
        </p:nvPicPr>
        <p:blipFill>
          <a:blip r:embed="rId5"/>
          <a:stretch>
            <a:fillRect/>
          </a:stretch>
        </p:blipFill>
        <p:spPr>
          <a:xfrm>
            <a:off x="2429024" y="5403922"/>
            <a:ext cx="1298561" cy="1292464"/>
          </a:xfrm>
          <a:prstGeom prst="rect">
            <a:avLst/>
          </a:prstGeom>
        </p:spPr>
      </p:pic>
      <p:sp>
        <p:nvSpPr>
          <p:cNvPr id="9" name="Title 8">
            <a:extLst>
              <a:ext uri="{FF2B5EF4-FFF2-40B4-BE49-F238E27FC236}">
                <a16:creationId xmlns:a16="http://schemas.microsoft.com/office/drawing/2014/main" id="{2379219F-E976-42D6-36D3-517F6E4A7163}"/>
              </a:ext>
            </a:extLst>
          </p:cNvPr>
          <p:cNvSpPr>
            <a:spLocks noGrp="1"/>
          </p:cNvSpPr>
          <p:nvPr>
            <p:ph type="ctrTitle"/>
          </p:nvPr>
        </p:nvSpPr>
        <p:spPr>
          <a:xfrm>
            <a:off x="4641059" y="3662554"/>
            <a:ext cx="9144000" cy="2387600"/>
          </a:xfrm>
        </p:spPr>
        <p:txBody>
          <a:bodyPr>
            <a:noAutofit/>
          </a:bodyPr>
          <a:lstStyle/>
          <a:p>
            <a:pPr algn="l"/>
            <a:br>
              <a:rPr lang="en-GB" sz="4400" b="1" dirty="0">
                <a:solidFill>
                  <a:srgbClr val="FF0000"/>
                </a:solidFill>
              </a:rPr>
            </a:br>
            <a:br>
              <a:rPr lang="en-GB" sz="4400" b="1" dirty="0">
                <a:solidFill>
                  <a:srgbClr val="FF0000"/>
                </a:solidFill>
              </a:rPr>
            </a:br>
            <a:r>
              <a:rPr lang="en-GB" sz="4400" dirty="0">
                <a:solidFill>
                  <a:srgbClr val="FF0000"/>
                </a:solidFill>
              </a:rPr>
              <a:t>Reading books are collected </a:t>
            </a:r>
            <a:br>
              <a:rPr lang="en-GB" sz="4400" dirty="0">
                <a:solidFill>
                  <a:srgbClr val="FF0000"/>
                </a:solidFill>
              </a:rPr>
            </a:br>
            <a:r>
              <a:rPr lang="en-GB" sz="4400" dirty="0">
                <a:solidFill>
                  <a:srgbClr val="FF0000"/>
                </a:solidFill>
              </a:rPr>
              <a:t>in on Mondays and sent out</a:t>
            </a:r>
            <a:br>
              <a:rPr lang="en-GB" sz="4400" dirty="0">
                <a:solidFill>
                  <a:srgbClr val="FF0000"/>
                </a:solidFill>
              </a:rPr>
            </a:br>
            <a:r>
              <a:rPr lang="en-GB" sz="4400" dirty="0">
                <a:solidFill>
                  <a:srgbClr val="FF0000"/>
                </a:solidFill>
              </a:rPr>
              <a:t>on Tuesdays.</a:t>
            </a:r>
            <a:br>
              <a:rPr lang="en-GB" sz="4400" dirty="0">
                <a:solidFill>
                  <a:srgbClr val="FF0000"/>
                </a:solidFill>
              </a:rPr>
            </a:br>
            <a:r>
              <a:rPr lang="en-GB" sz="4400" dirty="0">
                <a:solidFill>
                  <a:srgbClr val="FF0000"/>
                </a:solidFill>
              </a:rPr>
              <a:t>Inside the folder, you should find</a:t>
            </a:r>
            <a:br>
              <a:rPr lang="en-GB" sz="4400" dirty="0">
                <a:solidFill>
                  <a:srgbClr val="FF0000"/>
                </a:solidFill>
              </a:rPr>
            </a:br>
            <a:r>
              <a:rPr lang="en-GB" sz="4400" dirty="0">
                <a:solidFill>
                  <a:srgbClr val="FF0000"/>
                </a:solidFill>
              </a:rPr>
              <a:t>one sharing book, two </a:t>
            </a:r>
            <a:br>
              <a:rPr lang="en-GB" sz="4400" dirty="0">
                <a:solidFill>
                  <a:srgbClr val="FF0000"/>
                </a:solidFill>
              </a:rPr>
            </a:br>
            <a:r>
              <a:rPr lang="en-GB" sz="4400" dirty="0">
                <a:solidFill>
                  <a:srgbClr val="FF0000"/>
                </a:solidFill>
              </a:rPr>
              <a:t>books for your child to decode </a:t>
            </a:r>
            <a:br>
              <a:rPr lang="en-GB" sz="4400" dirty="0">
                <a:solidFill>
                  <a:srgbClr val="FF0000"/>
                </a:solidFill>
              </a:rPr>
            </a:br>
            <a:r>
              <a:rPr lang="en-GB" sz="4400" dirty="0">
                <a:solidFill>
                  <a:srgbClr val="FF0000"/>
                </a:solidFill>
              </a:rPr>
              <a:t>and a reading logbook for the </a:t>
            </a:r>
            <a:br>
              <a:rPr lang="en-GB" sz="4400" dirty="0">
                <a:solidFill>
                  <a:srgbClr val="FF0000"/>
                </a:solidFill>
              </a:rPr>
            </a:br>
            <a:r>
              <a:rPr lang="en-GB" sz="4400" dirty="0">
                <a:solidFill>
                  <a:srgbClr val="FF0000"/>
                </a:solidFill>
              </a:rPr>
              <a:t>grownup to write in.</a:t>
            </a:r>
          </a:p>
        </p:txBody>
      </p:sp>
    </p:spTree>
    <p:extLst>
      <p:ext uri="{BB962C8B-B14F-4D97-AF65-F5344CB8AC3E}">
        <p14:creationId xmlns:p14="http://schemas.microsoft.com/office/powerpoint/2010/main" val="1424094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1507</Words>
  <Application>Microsoft Office PowerPoint</Application>
  <PresentationFormat>Widescreen</PresentationFormat>
  <Paragraphs>253</Paragraphs>
  <Slides>26</Slides>
  <Notes>19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Arial</vt:lpstr>
      <vt:lpstr>Berlin Sans FB</vt:lpstr>
      <vt:lpstr>Calibri</vt:lpstr>
      <vt:lpstr>Calibri Light</vt:lpstr>
      <vt:lpstr>Comic Sans MS</vt:lpstr>
      <vt:lpstr>Kristen ITC</vt:lpstr>
      <vt:lpstr>Office Theme</vt:lpstr>
      <vt:lpstr>1_Office Theme</vt:lpstr>
      <vt:lpstr>5_Office Theme</vt:lpstr>
      <vt:lpstr>2_Office Theme</vt:lpstr>
      <vt:lpstr>PowerPoint Presentation</vt:lpstr>
      <vt:lpstr>PowerPoint Presentation</vt:lpstr>
      <vt:lpstr> </vt:lpstr>
      <vt:lpstr> </vt:lpstr>
      <vt:lpstr>If you would like to practise the  phonemes your child learns, they can be found on the Farnborough school website.   Alphabet (pearsonschoolsandfecolleges.co.uk)  </vt:lpstr>
      <vt:lpstr>Reading   Blending happens when  phonemes are pronounced in isolation and blended together (synthesised)     </vt:lpstr>
      <vt:lpstr>Blend these words: p l a n e  s t r i k e  p er f u m e  s u n / f l ow er        Have a go reading the words at your tables. Can you break the words into individual sounds?   </vt:lpstr>
      <vt:lpstr>  </vt:lpstr>
      <vt:lpstr>  Reading books are collected  in on Mondays and sent out on Tuesdays. Inside the folder, you should find one sharing book, two  books for your child to decode  and a reading logbook for the  grownup to write in.</vt:lpstr>
      <vt:lpstr>    Children should be able to  read, through sounding and  blending, about 90% of the text.  Before the books go home, the children will have read one of  the books at school a few times. This is to develop the child’s decoding, comprehension and  fluency skills.  The focus sound which appears in the  reading books is learnt by the children before the book goes home. </vt:lpstr>
      <vt:lpstr>How to read  Bug club paper books.  </vt:lpstr>
      <vt:lpstr>PowerPoint Presentation</vt:lpstr>
      <vt:lpstr>Then let you child read at  his/her pace. Sounding and  blending the words on each page.    </vt:lpstr>
      <vt:lpstr>  Read bug club books at  least 10 minutes, 5 days a week for phonics  progression.  We recommend your child repeat reads one of the books which goes home. This will  improve decoding,  comprehension and fluency  skills. </vt:lpstr>
      <vt:lpstr>PowerPoint Presentation</vt:lpstr>
      <vt:lpstr>How to find your way round the bug club programme and read  e books.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Murray</dc:creator>
  <cp:lastModifiedBy>Yvonne Murray</cp:lastModifiedBy>
  <cp:revision>20</cp:revision>
  <cp:lastPrinted>2022-03-23T15:16:39Z</cp:lastPrinted>
  <dcterms:created xsi:type="dcterms:W3CDTF">2022-02-22T21:20:24Z</dcterms:created>
  <dcterms:modified xsi:type="dcterms:W3CDTF">2023-10-04T20:27:50Z</dcterms:modified>
</cp:coreProperties>
</file>