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7" autoAdjust="0"/>
  </p:normalViewPr>
  <p:slideViewPr>
    <p:cSldViewPr snapToGrid="0">
      <p:cViewPr varScale="1">
        <p:scale>
          <a:sx n="79" d="100"/>
          <a:sy n="79" d="100"/>
        </p:scale>
        <p:origin x="1411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32B91-B983-4F32-867E-F2E23577E969}" type="datetimeFigureOut">
              <a:rPr lang="en-GB" smtClean="0"/>
              <a:t>12/11/2022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3428E-7022-450C-94A6-E43D9E663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197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859D3-FC1C-412C-8962-F405CE01F508}" type="datetimeFigureOut">
              <a:rPr lang="en-GB" smtClean="0"/>
              <a:t>12/11/2022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CA736-5EE4-4C7E-82A7-875FA06EB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2621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975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1038" y="115886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9471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ED60-B8E0-4429-A848-DB36E342F6EF}" type="datetime1">
              <a:rPr lang="en-GB" smtClean="0"/>
              <a:t>12/11/2022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0415-1F28-4E71-9E1D-36EE296AD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52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E77C-B6C0-4F2F-B0E6-EDD513B736E4}" type="datetime1">
              <a:rPr lang="en-GB" smtClean="0"/>
              <a:t>12/11/2022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0415-1F28-4E71-9E1D-36EE296AD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225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520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53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316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52489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27EC-0D62-4F12-8CEB-F11B47A5CDBA}" type="datetime1">
              <a:rPr lang="en-GB" smtClean="0"/>
              <a:t>12/11/2022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0415-1F28-4E71-9E1D-36EE296AD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66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8757-1624-4A28-A828-F237A1A37D47}" type="datetime1">
              <a:rPr lang="en-GB" smtClean="0"/>
              <a:t>12/11/2022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0415-1F28-4E71-9E1D-36EE296AD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77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3FC0-C0F9-48B8-A2FE-A61629C6920F}" type="datetime1">
              <a:rPr lang="en-GB" smtClean="0"/>
              <a:t>12/11/2022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0415-1F28-4E71-9E1D-36EE296AD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24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7558-8B17-4DF4-B64E-7A3086F950B8}" type="datetime1">
              <a:rPr lang="en-GB" smtClean="0"/>
              <a:t>12/11/2022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0415-1F28-4E71-9E1D-36EE296AD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47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5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9770" y="995363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2319-7A19-4592-8D8A-5FE433C63D04}" type="datetime1">
              <a:rPr lang="en-GB" smtClean="0"/>
              <a:t>12/11/2022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0415-1F28-4E71-9E1D-36EE296AD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91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1E56-3016-407F-BB76-A2B8D4ACF266}" type="datetime1">
              <a:rPr lang="en-GB" smtClean="0"/>
              <a:t>12/11/2022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0415-1F28-4E71-9E1D-36EE296AD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04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7" y="158938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7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  <p:sldLayoutId id="2147483650" r:id="rId13"/>
    <p:sldLayoutId id="2147483655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unky Headphones free vector | Download it now!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0" y="102695"/>
            <a:ext cx="1714847" cy="128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328014" y="1523192"/>
            <a:ext cx="2220634" cy="1355291"/>
          </a:xfrm>
          <a:prstGeom prst="wedgeEllipseCallout">
            <a:avLst>
              <a:gd name="adj1" fmla="val -23737"/>
              <a:gd name="adj2" fmla="val -82638"/>
            </a:avLst>
          </a:prstGeom>
          <a:noFill/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Why do some sounds, sound better than others?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44DC4D2-86DC-427D-92BD-48F3F0EF6D7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376219"/>
            <a:ext cx="2448204" cy="1996006"/>
          </a:xfrm>
          <a:prstGeom prst="rect">
            <a:avLst/>
          </a:prstGeom>
        </p:spPr>
      </p:pic>
      <p:pic>
        <p:nvPicPr>
          <p:cNvPr id="23" name="Picture 2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25" y="3550084"/>
            <a:ext cx="1800225" cy="1652270"/>
          </a:xfrm>
          <a:prstGeom prst="rect">
            <a:avLst/>
          </a:prstGeom>
          <a:noFill/>
        </p:spPr>
      </p:pic>
      <p:sp>
        <p:nvSpPr>
          <p:cNvPr id="25" name="Title 10"/>
          <p:cNvSpPr txBox="1">
            <a:spLocks/>
          </p:cNvSpPr>
          <p:nvPr/>
        </p:nvSpPr>
        <p:spPr>
          <a:xfrm>
            <a:off x="122718" y="3054784"/>
            <a:ext cx="1682826" cy="3596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lIns="0" tIns="0" rIns="0" bIns="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9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VOLUME (amplitude) describes how loud or quiet a sound is.</a:t>
            </a:r>
            <a:endParaRPr lang="en-GB" sz="9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itle 10"/>
          <p:cNvSpPr txBox="1">
            <a:spLocks/>
          </p:cNvSpPr>
          <p:nvPr/>
        </p:nvSpPr>
        <p:spPr>
          <a:xfrm>
            <a:off x="137425" y="5253037"/>
            <a:ext cx="1638300" cy="3973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lIns="0" tIns="0" rIns="0" bIns="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9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PITCH describes how low or high a sound is.</a:t>
            </a:r>
            <a:endParaRPr lang="en-GB" sz="9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7" name="Picture 26" descr="an echo occurs when sound bounces back off a surface and you hear it ...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13" y="5815329"/>
            <a:ext cx="1062637" cy="947421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1495425" y="6020600"/>
            <a:ext cx="1133475" cy="5368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9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Sound that has been reflected is called an echo.</a:t>
            </a:r>
            <a:endParaRPr lang="en-GB" sz="9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Alexander Graham Bell phot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49" y="4268151"/>
            <a:ext cx="1063227" cy="138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 rot="10800000" flipV="1">
            <a:off x="3174364" y="4268150"/>
            <a:ext cx="1209173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  <a:latin typeface="Comic Sans MS" panose="030F0702030302020204" pitchFamily="66" charset="0"/>
              </a:rPr>
              <a:t>Alexander Graham Bell was an influential scientist, engineer and inventor.</a:t>
            </a:r>
          </a:p>
          <a:p>
            <a:r>
              <a:rPr lang="en-US" sz="900" dirty="0">
                <a:latin typeface="Comic Sans MS" panose="030F0702030302020204" pitchFamily="66" charset="0"/>
              </a:rPr>
              <a:t>He is widely credited with the invention of the first practical telephone.</a:t>
            </a:r>
          </a:p>
          <a:p>
            <a:r>
              <a:rPr lang="en-US" sz="900" dirty="0">
                <a:latin typeface="Comic Sans MS" panose="030F0702030302020204" pitchFamily="66" charset="0"/>
              </a:rPr>
              <a:t>Bell’s mother and wife were both deaf, this had a major influence on his work</a:t>
            </a:r>
          </a:p>
          <a:p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0" name="Picture 6" descr="Groovers &amp;amp; Shakers: Evelyn Glennie - Mike Dolbear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589" y="4268151"/>
            <a:ext cx="1219200" cy="175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641838" y="4250215"/>
            <a:ext cx="181623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  <a:latin typeface="Comic Sans MS" panose="030F0702030302020204" pitchFamily="66" charset="0"/>
              </a:rPr>
              <a:t>Dame Evelyn </a:t>
            </a:r>
            <a:r>
              <a:rPr lang="en-US" sz="9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Glennie</a:t>
            </a:r>
            <a:r>
              <a:rPr lang="en-US" sz="900" dirty="0">
                <a:solidFill>
                  <a:srgbClr val="000000"/>
                </a:solidFill>
                <a:latin typeface="Comic Sans MS" panose="030F0702030302020204" pitchFamily="66" charset="0"/>
              </a:rPr>
              <a:t> is the world’s premier solo percussionist, performing worldwide with the greatest orchestras, conductors and artists.</a:t>
            </a:r>
            <a:r>
              <a:rPr lang="en-US" sz="900" dirty="0">
                <a:latin typeface="Comic Sans MS" panose="030F0702030302020204" pitchFamily="66" charset="0"/>
              </a:rPr>
              <a:t> Leading 1000 drummers, Evelyn had the </a:t>
            </a:r>
            <a:r>
              <a:rPr lang="en-US" sz="900" dirty="0" err="1">
                <a:latin typeface="Comic Sans MS" panose="030F0702030302020204" pitchFamily="66" charset="0"/>
              </a:rPr>
              <a:t>honour</a:t>
            </a:r>
            <a:r>
              <a:rPr lang="en-US" sz="900" dirty="0">
                <a:latin typeface="Comic Sans MS" panose="030F0702030302020204" pitchFamily="66" charset="0"/>
              </a:rPr>
              <a:t> of a prominent role in the Opening Ceremony of the London 2012 Olympic Games. Evelyn </a:t>
            </a:r>
            <a:r>
              <a:rPr lang="en-US" sz="900" dirty="0" err="1">
                <a:latin typeface="Comic Sans MS" panose="030F0702030302020204" pitchFamily="66" charset="0"/>
              </a:rPr>
              <a:t>Glennie</a:t>
            </a:r>
            <a:r>
              <a:rPr lang="en-US" sz="900" dirty="0">
                <a:latin typeface="Comic Sans MS" panose="030F0702030302020204" pitchFamily="66" charset="0"/>
              </a:rPr>
              <a:t> </a:t>
            </a:r>
            <a:r>
              <a:rPr lang="en-US" sz="900" b="1" dirty="0">
                <a:latin typeface="Comic Sans MS" panose="030F0702030302020204" pitchFamily="66" charset="0"/>
              </a:rPr>
              <a:t>is almost completely deaf</a:t>
            </a:r>
            <a:r>
              <a:rPr lang="en-US" sz="900" dirty="0">
                <a:latin typeface="Comic Sans MS" panose="030F0702030302020204" pitchFamily="66" charset="0"/>
              </a:rPr>
              <a:t>, which means she listens to music with her body, not her ears.</a:t>
            </a:r>
            <a:r>
              <a:rPr lang="en-US" dirty="0"/>
              <a:t> </a:t>
            </a:r>
            <a:endParaRPr lang="en-GB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7041D7C-2433-1909-CBE4-2038737387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089516"/>
              </p:ext>
            </p:extLst>
          </p:nvPr>
        </p:nvGraphicFramePr>
        <p:xfrm>
          <a:off x="2628901" y="-14867"/>
          <a:ext cx="7154380" cy="4160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075">
                  <a:extLst>
                    <a:ext uri="{9D8B030D-6E8A-4147-A177-3AD203B41FA5}">
                      <a16:colId xmlns:a16="http://schemas.microsoft.com/office/drawing/2014/main" val="314792425"/>
                    </a:ext>
                  </a:extLst>
                </a:gridCol>
                <a:gridCol w="2274513">
                  <a:extLst>
                    <a:ext uri="{9D8B030D-6E8A-4147-A177-3AD203B41FA5}">
                      <a16:colId xmlns:a16="http://schemas.microsoft.com/office/drawing/2014/main" val="1910414528"/>
                    </a:ext>
                  </a:extLst>
                </a:gridCol>
                <a:gridCol w="1213075">
                  <a:extLst>
                    <a:ext uri="{9D8B030D-6E8A-4147-A177-3AD203B41FA5}">
                      <a16:colId xmlns:a16="http://schemas.microsoft.com/office/drawing/2014/main" val="4233112517"/>
                    </a:ext>
                  </a:extLst>
                </a:gridCol>
                <a:gridCol w="2453717">
                  <a:extLst>
                    <a:ext uri="{9D8B030D-6E8A-4147-A177-3AD203B41FA5}">
                      <a16:colId xmlns:a16="http://schemas.microsoft.com/office/drawing/2014/main" val="2186874945"/>
                    </a:ext>
                  </a:extLst>
                </a:gridCol>
              </a:tblGrid>
              <a:tr h="246235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Key Vocabulary</a:t>
                      </a:r>
                      <a:endParaRPr lang="en-GB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025773"/>
                  </a:ext>
                </a:extLst>
              </a:tr>
              <a:tr h="5055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Sound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8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Vibrations that travel through a medium and can be heard when they reach the ear.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8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Sound wave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How sound/ vibrations travel through the air.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147894"/>
                  </a:ext>
                </a:extLst>
              </a:tr>
              <a:tr h="2852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Vibration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8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Movement back and forth.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8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Amplitude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A measure of the strength of a soundwave.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182831"/>
                  </a:ext>
                </a:extLst>
              </a:tr>
              <a:tr h="285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Pitch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8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Frequency of a sound wave.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8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Decibel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A measure of how loud a sound is.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021435"/>
                  </a:ext>
                </a:extLst>
              </a:tr>
              <a:tr h="246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Volume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8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How loud or quiet a sound is.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8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Ear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An organ used for hearing.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284379"/>
                  </a:ext>
                </a:extLst>
              </a:tr>
              <a:tr h="414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Insulation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8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Substance that stops heat, electricity or sound from passing.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8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Distance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A measurement of length between two points.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353639"/>
                  </a:ext>
                </a:extLst>
              </a:tr>
              <a:tr h="5787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Fainter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A sound gets harder to hear further  away you get from the sound source.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8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Absorb Sound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To take in sound energy,. Absorbent materials have the effect of muffling sound.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6505454"/>
                  </a:ext>
                </a:extLst>
              </a:tr>
              <a:tr h="414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Cochlea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In the inner ear, translates vibrations to electrical signals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8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Frequency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 A measure of how many times per second the sound wave cycles 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498597"/>
                  </a:ext>
                </a:extLst>
              </a:tr>
              <a:tr h="308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Ear drum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A thin sheet in the ear.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89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Continuous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any sound that exists without interruption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5094313"/>
                  </a:ext>
                </a:extLst>
              </a:tr>
              <a:tr h="321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Soundproofing 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A way to reduce the movement of sound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Source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Where something comes from.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599257"/>
                  </a:ext>
                </a:extLst>
              </a:tr>
              <a:tr h="414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Repeating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A sound used multiple times in short succession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Anvil, stirrup and Hammer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 small bones in the ear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647" marR="85647" marT="42823" marB="428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5899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425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4234</TotalTime>
  <Words>358</Words>
  <Application>Microsoft Office PowerPoint</Application>
  <PresentationFormat>A4 Paper (210x297 mm)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 Cheeseman</dc:creator>
  <cp:lastModifiedBy>Nichola Cheeseman</cp:lastModifiedBy>
  <cp:revision>23</cp:revision>
  <dcterms:created xsi:type="dcterms:W3CDTF">2021-09-09T19:55:23Z</dcterms:created>
  <dcterms:modified xsi:type="dcterms:W3CDTF">2022-11-12T09:59:46Z</dcterms:modified>
</cp:coreProperties>
</file>