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77" d="100"/>
          <a:sy n="77" d="100"/>
        </p:scale>
        <p:origin x="102" y="6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32B91-B983-4F32-867E-F2E23577E969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3428E-7022-450C-94A6-E43D9E66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97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859D3-FC1C-412C-8962-F405CE01F508}" type="datetimeFigureOut">
              <a:rPr lang="en-GB" smtClean="0"/>
              <a:t>21/09/2021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CA736-5EE4-4C7E-82A7-875FA06EB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621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97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038" y="115886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947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ED60-B8E0-4429-A848-DB36E342F6EF}" type="datetime1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52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E77C-B6C0-4F2F-B0E6-EDD513B736E4}" type="datetime1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22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20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535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3162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2489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27EC-0D62-4F12-8CEB-F11B47A5CDBA}" type="datetime1">
              <a:rPr lang="en-GB" smtClean="0"/>
              <a:t>21/09/2021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66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8757-1624-4A28-A828-F237A1A37D47}" type="datetime1">
              <a:rPr lang="en-GB" smtClean="0"/>
              <a:t>21/09/2021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77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3FC0-C0F9-48B8-A2FE-A61629C6920F}" type="datetime1">
              <a:rPr lang="en-GB" smtClean="0"/>
              <a:t>21/09/2021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24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558-8B17-4DF4-B64E-7A3086F950B8}" type="datetime1">
              <a:rPr lang="en-GB" smtClean="0"/>
              <a:t>21/09/2021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472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8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9770" y="995363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2319-7A19-4592-8D8A-5FE433C63D04}" type="datetime1">
              <a:rPr lang="en-GB" smtClean="0"/>
              <a:t>21/09/2021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918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71E56-3016-407F-BB76-A2B8D4ACF266}" type="datetime1">
              <a:rPr lang="en-GB" smtClean="0"/>
              <a:t>21/09/2021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0415-1F28-4E71-9E1D-36EE296AD1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4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7" y="15893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7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  <p:sldLayoutId id="2147483650" r:id="rId13"/>
    <p:sldLayoutId id="2147483655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24" Type="http://schemas.openxmlformats.org/officeDocument/2006/relationships/image" Target="../media/image22.jpe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jpe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189875"/>
              </p:ext>
            </p:extLst>
          </p:nvPr>
        </p:nvGraphicFramePr>
        <p:xfrm>
          <a:off x="4953000" y="85028"/>
          <a:ext cx="4772581" cy="66578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63413">
                  <a:extLst>
                    <a:ext uri="{9D8B030D-6E8A-4147-A177-3AD203B41FA5}">
                      <a16:colId xmlns:a16="http://schemas.microsoft.com/office/drawing/2014/main" val="1133097115"/>
                    </a:ext>
                  </a:extLst>
                </a:gridCol>
                <a:gridCol w="1494682">
                  <a:extLst>
                    <a:ext uri="{9D8B030D-6E8A-4147-A177-3AD203B41FA5}">
                      <a16:colId xmlns:a16="http://schemas.microsoft.com/office/drawing/2014/main" val="2250828021"/>
                    </a:ext>
                  </a:extLst>
                </a:gridCol>
                <a:gridCol w="801108">
                  <a:extLst>
                    <a:ext uri="{9D8B030D-6E8A-4147-A177-3AD203B41FA5}">
                      <a16:colId xmlns:a16="http://schemas.microsoft.com/office/drawing/2014/main" val="3707794481"/>
                    </a:ext>
                  </a:extLst>
                </a:gridCol>
                <a:gridCol w="1613378">
                  <a:extLst>
                    <a:ext uri="{9D8B030D-6E8A-4147-A177-3AD203B41FA5}">
                      <a16:colId xmlns:a16="http://schemas.microsoft.com/office/drawing/2014/main" val="1186485170"/>
                    </a:ext>
                  </a:extLst>
                </a:gridCol>
              </a:tblGrid>
              <a:tr h="361339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omic Sans MS" panose="030F0702030302020204" pitchFamily="66" charset="0"/>
                        </a:rPr>
                        <a:t>Key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200" baseline="0" dirty="0" smtClean="0">
                          <a:latin typeface="Comic Sans MS" panose="030F0702030302020204" pitchFamily="66" charset="0"/>
                        </a:rPr>
                        <a:t>Vocabulary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070405"/>
                  </a:ext>
                </a:extLst>
              </a:tr>
              <a:tr h="632343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Anglo-Saxons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The inhabitants of England from the 5</a:t>
                      </a:r>
                      <a:r>
                        <a:rPr lang="en-GB" sz="900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 Century up to the Norman Conquest.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Vikings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omic Sans MS" panose="030F0702030302020204" pitchFamily="66" charset="0"/>
                        </a:rPr>
                        <a:t>Seafaring pirates and traders who raided</a:t>
                      </a:r>
                      <a:r>
                        <a:rPr lang="en-GB" sz="900" baseline="0" dirty="0" smtClean="0">
                          <a:effectLst/>
                          <a:latin typeface="Comic Sans MS" panose="030F0702030302020204" pitchFamily="66" charset="0"/>
                        </a:rPr>
                        <a:t> and settled in north-western Europe.</a:t>
                      </a:r>
                      <a:endParaRPr lang="en-GB" sz="9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8885761"/>
                  </a:ext>
                </a:extLst>
              </a:tr>
              <a:tr h="361339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Conquer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omic Sans MS" panose="030F0702030302020204" pitchFamily="66" charset="0"/>
                        </a:rPr>
                        <a:t>Get</a:t>
                      </a:r>
                      <a:r>
                        <a:rPr lang="en-GB" sz="900" baseline="0" dirty="0" smtClean="0">
                          <a:effectLst/>
                          <a:latin typeface="Comic Sans MS" panose="030F0702030302020204" pitchFamily="66" charset="0"/>
                        </a:rPr>
                        <a:t> something by force. </a:t>
                      </a:r>
                      <a:endParaRPr lang="en-GB" sz="9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Danelaw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The area of Britain the Vikings ruled. 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73574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Lindisfarne</a:t>
                      </a:r>
                    </a:p>
                    <a:p>
                      <a:endParaRPr lang="en-US" sz="900" b="1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US" sz="900" b="1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omic Sans MS" panose="030F0702030302020204" pitchFamily="66" charset="0"/>
                        </a:rPr>
                        <a:t>This is where the Irish monks settled and is one of the first landing sites of the Vikings.</a:t>
                      </a:r>
                      <a:endParaRPr lang="en-GB" sz="9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latin typeface="Comic Sans MS" panose="030F0702030302020204" pitchFamily="66" charset="0"/>
                        </a:rPr>
                        <a:t>Danegeld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omic Sans MS" panose="030F0702030302020204" pitchFamily="66" charset="0"/>
                        </a:rPr>
                        <a:t>A tax raised to pay tribute to the Viking raiders to save the land from being destroyed.</a:t>
                      </a:r>
                      <a:endParaRPr lang="en-GB" sz="9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32093"/>
                  </a:ext>
                </a:extLst>
              </a:tr>
              <a:tr h="29037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Monastery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omic Sans MS" panose="030F0702030302020204" pitchFamily="66" charset="0"/>
                        </a:rPr>
                        <a:t>A building where people worship. </a:t>
                      </a:r>
                      <a:endParaRPr lang="en-GB" sz="9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Exile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omic Sans MS" panose="030F0702030302020204" pitchFamily="66" charset="0"/>
                        </a:rPr>
                        <a:t>To be sent away.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799413"/>
                  </a:ext>
                </a:extLst>
              </a:tr>
              <a:tr h="282108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Raid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omic Sans MS" panose="030F0702030302020204" pitchFamily="66" charset="0"/>
                        </a:rPr>
                        <a:t>A surprise attack on an enemy.</a:t>
                      </a:r>
                      <a:endParaRPr lang="en-GB" sz="9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Kingdom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omic Sans MS" panose="030F0702030302020204" pitchFamily="66" charset="0"/>
                        </a:rPr>
                        <a:t>An area ruled by a King.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870250"/>
                  </a:ext>
                </a:extLst>
              </a:tr>
              <a:tr h="427082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Scandinavia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omic Sans MS" panose="030F0702030302020204" pitchFamily="66" charset="0"/>
                        </a:rPr>
                        <a:t>An area including Denmark, Sweden and Norway. </a:t>
                      </a:r>
                      <a:endParaRPr lang="en-GB" sz="9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latin typeface="Comic Sans MS" panose="030F0702030302020204" pitchFamily="66" charset="0"/>
                        </a:rPr>
                        <a:t>Longship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n-GB" sz="900" baseline="0" dirty="0" smtClean="0">
                          <a:latin typeface="Comic Sans MS" panose="030F0702030302020204" pitchFamily="66" charset="0"/>
                        </a:rPr>
                        <a:t> long, wooden, narrow boat used by the Vikings.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429904"/>
                  </a:ext>
                </a:extLst>
              </a:tr>
              <a:tr h="632343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Invade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omic Sans MS" panose="030F0702030302020204" pitchFamily="66" charset="0"/>
                        </a:rPr>
                        <a:t>To</a:t>
                      </a:r>
                      <a:r>
                        <a:rPr lang="en-GB" sz="900" baseline="0" dirty="0" smtClean="0">
                          <a:effectLst/>
                          <a:latin typeface="Comic Sans MS" panose="030F0702030302020204" pitchFamily="66" charset="0"/>
                        </a:rPr>
                        <a:t> enter and occupy a land.</a:t>
                      </a:r>
                      <a:endParaRPr lang="en-GB" sz="9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Outlawed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Having property taken away and no longer being able to live in the community. 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284235"/>
                  </a:ext>
                </a:extLst>
              </a:tr>
              <a:tr h="49684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Settlement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n-GB" sz="900" baseline="0" dirty="0" smtClean="0">
                          <a:effectLst/>
                          <a:latin typeface="Comic Sans MS" panose="030F0702030302020204" pitchFamily="66" charset="0"/>
                        </a:rPr>
                        <a:t> place where people have come to live. </a:t>
                      </a:r>
                      <a:endParaRPr lang="en-GB" sz="900" b="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Pagan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A religion where many gods</a:t>
                      </a:r>
                      <a:r>
                        <a:rPr lang="en-GB" sz="900" baseline="0" dirty="0" smtClean="0">
                          <a:latin typeface="Comic Sans MS" panose="030F0702030302020204" pitchFamily="66" charset="0"/>
                        </a:rPr>
                        <a:t> and goddesses are worshiped.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469896"/>
                  </a:ext>
                </a:extLst>
              </a:tr>
              <a:tr h="496841"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latin typeface="Comic Sans MS" panose="030F0702030302020204" pitchFamily="66" charset="0"/>
                        </a:rPr>
                        <a:t>Jorvik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effectLst/>
                          <a:latin typeface="Comic Sans MS" panose="030F0702030302020204" pitchFamily="66" charset="0"/>
                        </a:rPr>
                        <a:t>A Viking name given to what is now York</a:t>
                      </a:r>
                      <a:r>
                        <a:rPr lang="en-GB" sz="900" kern="1200" dirty="0" smtClean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omic Sans MS" panose="030F0702030302020204" pitchFamily="66" charset="0"/>
                        </a:rPr>
                        <a:t>Rune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A letter from the alphabet used by the Vikings.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888389"/>
                  </a:ext>
                </a:extLst>
              </a:tr>
              <a:tr h="496841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latin typeface="Comic Sans MS" panose="030F0702030302020204" pitchFamily="66" charset="0"/>
                        </a:rPr>
                        <a:t>Treaty 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A written agreement between two states. 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err="1" smtClean="0">
                          <a:latin typeface="Comic Sans MS" panose="030F0702030302020204" pitchFamily="66" charset="0"/>
                        </a:rPr>
                        <a:t>Heptarchy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A name applied to the 7 Kingdoms</a:t>
                      </a:r>
                      <a:r>
                        <a:rPr lang="en-GB" sz="900" baseline="0" dirty="0" smtClean="0">
                          <a:latin typeface="Comic Sans MS" panose="030F0702030302020204" pitchFamily="66" charset="0"/>
                        </a:rPr>
                        <a:t> of Anglo-Saxon England.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966227"/>
                  </a:ext>
                </a:extLst>
              </a:tr>
              <a:tr h="836704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latin typeface="Comic Sans MS" panose="030F0702030302020204" pitchFamily="66" charset="0"/>
                        </a:rPr>
                        <a:t>Thanes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lang="en-GB" sz="900" baseline="0" dirty="0" smtClean="0">
                          <a:latin typeface="Comic Sans MS" panose="030F0702030302020204" pitchFamily="66" charset="0"/>
                        </a:rPr>
                        <a:t> man who held land granted by the King. 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latin typeface="Comic Sans MS" panose="030F0702030302020204" pitchFamily="66" charset="0"/>
                        </a:rPr>
                        <a:t>Great Heathen Army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A combination od Scandinavian warriors who were mainly</a:t>
                      </a:r>
                      <a:r>
                        <a:rPr lang="en-GB" sz="900" baseline="0" dirty="0" smtClean="0">
                          <a:latin typeface="Comic Sans MS" panose="030F0702030302020204" pitchFamily="66" charset="0"/>
                        </a:rPr>
                        <a:t> Danish, but included warriors from Norway and Sweden.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832681"/>
                  </a:ext>
                </a:extLst>
              </a:tr>
              <a:tr h="585693"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latin typeface="Comic Sans MS" panose="030F0702030302020204" pitchFamily="66" charset="0"/>
                        </a:rPr>
                        <a:t>Pillaged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To violently steal something.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smtClean="0">
                          <a:latin typeface="Comic Sans MS" panose="030F0702030302020204" pitchFamily="66" charset="0"/>
                        </a:rPr>
                        <a:t>Wergild</a:t>
                      </a:r>
                      <a:endParaRPr lang="en-GB" sz="9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Comic Sans MS" panose="030F0702030302020204" pitchFamily="66" charset="0"/>
                        </a:rPr>
                        <a:t>A payment system used to settle disputes between a criminal and the victim. </a:t>
                      </a:r>
                      <a:endParaRPr lang="en-GB" sz="9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914287"/>
                  </a:ext>
                </a:extLst>
              </a:tr>
            </a:tbl>
          </a:graphicData>
        </a:graphic>
      </p:graphicFrame>
      <p:sp>
        <p:nvSpPr>
          <p:cNvPr id="3" name="Oval Callout 2"/>
          <p:cNvSpPr/>
          <p:nvPr/>
        </p:nvSpPr>
        <p:spPr>
          <a:xfrm>
            <a:off x="142113" y="53098"/>
            <a:ext cx="3391662" cy="1316150"/>
          </a:xfrm>
          <a:prstGeom prst="wedgeEllipseCallout">
            <a:avLst>
              <a:gd name="adj1" fmla="val -49385"/>
              <a:gd name="adj2" fmla="val 58338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Is it fair to say the Vikings were raiders and the Anglo-Saxons settlers?</a:t>
            </a:r>
            <a:endParaRPr lang="en-GB" sz="1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135" y="5007255"/>
            <a:ext cx="2655466" cy="1699866"/>
          </a:xfrm>
          <a:prstGeom prst="rect">
            <a:avLst/>
          </a:prstGeom>
        </p:spPr>
      </p:pic>
      <p:pic>
        <p:nvPicPr>
          <p:cNvPr id="1026" name="Picture 2" descr="Alfred the Great, King of England, my great grand father at the 40th  gener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039" y="158976"/>
            <a:ext cx="1147762" cy="60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27975" y="762000"/>
            <a:ext cx="1608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King Alfred the Great (AD 849-899)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Cnut the Great Proclaimed King of England | History On This Da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875" y="1458310"/>
            <a:ext cx="1147762" cy="71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98081" y="2223075"/>
            <a:ext cx="1538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King Canute(AD 995-1035)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pic>
        <p:nvPicPr>
          <p:cNvPr id="1030" name="Picture 6" descr="30 Fun And Interesting Facts About William The Conqueror - Tons Of Fact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875" y="2684740"/>
            <a:ext cx="1180968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664875" y="3346728"/>
            <a:ext cx="1538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anose="030F0702030302020204" pitchFamily="66" charset="0"/>
              </a:rPr>
              <a:t>William the Conqueror (AD 1028-1087)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3380" y="1531794"/>
            <a:ext cx="419100" cy="5017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9765" y="1531795"/>
            <a:ext cx="588857" cy="6756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35007" y="1630613"/>
            <a:ext cx="640352" cy="6795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7556" y="2261294"/>
            <a:ext cx="651428" cy="6575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49394" y="2380739"/>
            <a:ext cx="654344" cy="6877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6830" y="2972731"/>
            <a:ext cx="674181" cy="7204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48649" y="3282888"/>
            <a:ext cx="611418" cy="7488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2113" y="3747042"/>
            <a:ext cx="638829" cy="67014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85847" y="4246124"/>
            <a:ext cx="602457" cy="62562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19515" y="4497296"/>
            <a:ext cx="575265" cy="5918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76113" y="4965840"/>
            <a:ext cx="669645" cy="6762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10502" y="5165904"/>
            <a:ext cx="599752" cy="62281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264570" y="5740202"/>
            <a:ext cx="583407" cy="6184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19317" y="5837874"/>
            <a:ext cx="601694" cy="630622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833380" y="1815702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61439" y="1972543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33380" y="2465583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61438" y="2684740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08642" y="3251594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061437" y="3583551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87127" y="3978838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61437" y="4417186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08641" y="4793226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61437" y="5240901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08640" y="5526651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048054" y="5893272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08640" y="6107402"/>
            <a:ext cx="22805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2" name="Picture 8" descr="What are Viking Longships? - Answered - Twinkl teaching Wiki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770" y="2435910"/>
            <a:ext cx="1600924" cy="89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nglo-Saxon Jobs (KS2) Explained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712" y="1531794"/>
            <a:ext cx="998300" cy="74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www.english-heritage.org.uk/siteassets/home/members-area/kids/kids-area---anglo-saxons/kids_landing_page_hero_image.jpg?w=1440&amp;h=612&amp;mode=crop&amp;scale=both&amp;quality=60&amp;anchor=NoFocus&amp;WebsiteVersion=20210819140051"/>
          <p:cNvPicPr>
            <a:picLocks noChangeAspect="1" noChangeArrowheads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863"/>
          <a:stretch/>
        </p:blipFill>
        <p:spPr bwMode="auto">
          <a:xfrm>
            <a:off x="2162396" y="3634003"/>
            <a:ext cx="1293376" cy="91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KS2 Viking themed assembly bundle | Teaching Resources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443" y="4159824"/>
            <a:ext cx="948626" cy="71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4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1528</TotalTime>
  <Words>309</Words>
  <Application>Microsoft Office PowerPoint</Application>
  <PresentationFormat>A4 Paper (210x297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Cheeseman</dc:creator>
  <cp:lastModifiedBy>Nichola Cheeseman</cp:lastModifiedBy>
  <cp:revision>26</cp:revision>
  <dcterms:created xsi:type="dcterms:W3CDTF">2021-09-09T19:55:23Z</dcterms:created>
  <dcterms:modified xsi:type="dcterms:W3CDTF">2021-09-21T15:40:12Z</dcterms:modified>
</cp:coreProperties>
</file>