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38" r:id="rId4"/>
    <p:sldMasterId id="2147483750" r:id="rId5"/>
    <p:sldMasterId id="2147483753" r:id="rId6"/>
  </p:sldMasterIdLst>
  <p:notesMasterIdLst>
    <p:notesMasterId r:id="rId60"/>
  </p:notesMasterIdLst>
  <p:sldIdLst>
    <p:sldId id="256" r:id="rId7"/>
    <p:sldId id="270" r:id="rId8"/>
    <p:sldId id="301" r:id="rId9"/>
    <p:sldId id="332" r:id="rId10"/>
    <p:sldId id="333" r:id="rId11"/>
    <p:sldId id="371" r:id="rId12"/>
    <p:sldId id="275" r:id="rId13"/>
    <p:sldId id="276" r:id="rId14"/>
    <p:sldId id="282" r:id="rId15"/>
    <p:sldId id="820" r:id="rId16"/>
    <p:sldId id="821" r:id="rId17"/>
    <p:sldId id="822" r:id="rId18"/>
    <p:sldId id="823" r:id="rId19"/>
    <p:sldId id="824" r:id="rId20"/>
    <p:sldId id="825" r:id="rId21"/>
    <p:sldId id="830" r:id="rId22"/>
    <p:sldId id="829" r:id="rId23"/>
    <p:sldId id="831" r:id="rId24"/>
    <p:sldId id="843" r:id="rId25"/>
    <p:sldId id="832" r:id="rId26"/>
    <p:sldId id="411" r:id="rId27"/>
    <p:sldId id="839" r:id="rId28"/>
    <p:sldId id="288" r:id="rId29"/>
    <p:sldId id="262" r:id="rId30"/>
    <p:sldId id="850" r:id="rId31"/>
    <p:sldId id="265" r:id="rId32"/>
    <p:sldId id="257" r:id="rId33"/>
    <p:sldId id="279" r:id="rId34"/>
    <p:sldId id="287" r:id="rId35"/>
    <p:sldId id="268" r:id="rId36"/>
    <p:sldId id="269" r:id="rId37"/>
    <p:sldId id="847" r:id="rId38"/>
    <p:sldId id="848" r:id="rId39"/>
    <p:sldId id="271" r:id="rId40"/>
    <p:sldId id="272" r:id="rId41"/>
    <p:sldId id="274" r:id="rId42"/>
    <p:sldId id="849" r:id="rId43"/>
    <p:sldId id="277" r:id="rId44"/>
    <p:sldId id="278" r:id="rId45"/>
    <p:sldId id="263" r:id="rId46"/>
    <p:sldId id="273" r:id="rId47"/>
    <p:sldId id="323" r:id="rId48"/>
    <p:sldId id="325" r:id="rId49"/>
    <p:sldId id="326" r:id="rId50"/>
    <p:sldId id="324" r:id="rId51"/>
    <p:sldId id="818" r:id="rId52"/>
    <p:sldId id="327" r:id="rId53"/>
    <p:sldId id="328" r:id="rId54"/>
    <p:sldId id="329" r:id="rId55"/>
    <p:sldId id="330" r:id="rId56"/>
    <p:sldId id="819" r:id="rId57"/>
    <p:sldId id="845" r:id="rId58"/>
    <p:sldId id="846" r:id="rId5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CC"/>
    <a:srgbClr val="E6FEEB"/>
    <a:srgbClr val="D0F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3483D-80D2-46C8-AE19-E7FA408E3F75}" v="40" dt="2022-10-12T08:30:07.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56" d="100"/>
          <a:sy n="56" d="100"/>
        </p:scale>
        <p:origin x="68" y="192"/>
      </p:cViewPr>
      <p:guideLst>
        <p:guide orient="horz" pos="2160"/>
        <p:guide pos="3840"/>
      </p:guideLst>
    </p:cSldViewPr>
  </p:slideViewPr>
  <p:notesTextViewPr>
    <p:cViewPr>
      <p:scale>
        <a:sx n="1" d="1"/>
        <a:sy n="1" d="1"/>
      </p:scale>
      <p:origin x="0" y="0"/>
    </p:cViewPr>
  </p:notesTextViewPr>
  <p:sorterViewPr>
    <p:cViewPr>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Morrison" userId="63de2f41-714d-469a-b9da-d16b4872720a" providerId="ADAL" clId="{6A23483D-80D2-46C8-AE19-E7FA408E3F75}"/>
    <pc:docChg chg="custSel addSld delSld modSld sldOrd">
      <pc:chgData name="Hilary Morrison" userId="63de2f41-714d-469a-b9da-d16b4872720a" providerId="ADAL" clId="{6A23483D-80D2-46C8-AE19-E7FA408E3F75}" dt="2022-10-12T10:01:04.955" v="247" actId="20577"/>
      <pc:docMkLst>
        <pc:docMk/>
      </pc:docMkLst>
      <pc:sldChg chg="modSp mod ord">
        <pc:chgData name="Hilary Morrison" userId="63de2f41-714d-469a-b9da-d16b4872720a" providerId="ADAL" clId="{6A23483D-80D2-46C8-AE19-E7FA408E3F75}" dt="2022-10-12T04:54:11.340" v="187"/>
        <pc:sldMkLst>
          <pc:docMk/>
          <pc:sldMk cId="1367637324" sldId="257"/>
        </pc:sldMkLst>
        <pc:spChg chg="mod">
          <ac:chgData name="Hilary Morrison" userId="63de2f41-714d-469a-b9da-d16b4872720a" providerId="ADAL" clId="{6A23483D-80D2-46C8-AE19-E7FA408E3F75}" dt="2022-10-12T04:53:53.769" v="185" actId="20577"/>
          <ac:spMkLst>
            <pc:docMk/>
            <pc:sldMk cId="1367637324" sldId="257"/>
            <ac:spMk id="4" creationId="{00000000-0000-0000-0000-000000000000}"/>
          </ac:spMkLst>
        </pc:spChg>
      </pc:sldChg>
      <pc:sldChg chg="modSp mod">
        <pc:chgData name="Hilary Morrison" userId="63de2f41-714d-469a-b9da-d16b4872720a" providerId="ADAL" clId="{6A23483D-80D2-46C8-AE19-E7FA408E3F75}" dt="2022-10-12T04:52:50.467" v="162" actId="27636"/>
        <pc:sldMkLst>
          <pc:docMk/>
          <pc:sldMk cId="2587519857" sldId="268"/>
        </pc:sldMkLst>
        <pc:spChg chg="mod">
          <ac:chgData name="Hilary Morrison" userId="63de2f41-714d-469a-b9da-d16b4872720a" providerId="ADAL" clId="{6A23483D-80D2-46C8-AE19-E7FA408E3F75}" dt="2022-10-12T04:52:50.467" v="162" actId="27636"/>
          <ac:spMkLst>
            <pc:docMk/>
            <pc:sldMk cId="2587519857" sldId="268"/>
            <ac:spMk id="5" creationId="{00000000-0000-0000-0000-000000000000}"/>
          </ac:spMkLst>
        </pc:spChg>
      </pc:sldChg>
      <pc:sldChg chg="modSp mod">
        <pc:chgData name="Hilary Morrison" userId="63de2f41-714d-469a-b9da-d16b4872720a" providerId="ADAL" clId="{6A23483D-80D2-46C8-AE19-E7FA408E3F75}" dt="2022-10-12T08:23:55.612" v="225" actId="20577"/>
        <pc:sldMkLst>
          <pc:docMk/>
          <pc:sldMk cId="3090007659" sldId="270"/>
        </pc:sldMkLst>
        <pc:spChg chg="mod">
          <ac:chgData name="Hilary Morrison" userId="63de2f41-714d-469a-b9da-d16b4872720a" providerId="ADAL" clId="{6A23483D-80D2-46C8-AE19-E7FA408E3F75}" dt="2022-10-12T08:23:55.612" v="225" actId="20577"/>
          <ac:spMkLst>
            <pc:docMk/>
            <pc:sldMk cId="3090007659" sldId="270"/>
            <ac:spMk id="3" creationId="{007A6138-556E-4CFE-9CD7-62DC70B86DB0}"/>
          </ac:spMkLst>
        </pc:spChg>
      </pc:sldChg>
      <pc:sldChg chg="addSp modSp mod">
        <pc:chgData name="Hilary Morrison" userId="63de2f41-714d-469a-b9da-d16b4872720a" providerId="ADAL" clId="{6A23483D-80D2-46C8-AE19-E7FA408E3F75}" dt="2022-10-12T04:58:25.115" v="194" actId="1076"/>
        <pc:sldMkLst>
          <pc:docMk/>
          <pc:sldMk cId="3449456720" sldId="272"/>
        </pc:sldMkLst>
        <pc:spChg chg="mod">
          <ac:chgData name="Hilary Morrison" userId="63de2f41-714d-469a-b9da-d16b4872720a" providerId="ADAL" clId="{6A23483D-80D2-46C8-AE19-E7FA408E3F75}" dt="2022-10-12T04:58:25.115" v="194" actId="1076"/>
          <ac:spMkLst>
            <pc:docMk/>
            <pc:sldMk cId="3449456720" sldId="272"/>
            <ac:spMk id="16" creationId="{00000000-0000-0000-0000-000000000000}"/>
          </ac:spMkLst>
        </pc:spChg>
        <pc:picChg chg="mod">
          <ac:chgData name="Hilary Morrison" userId="63de2f41-714d-469a-b9da-d16b4872720a" providerId="ADAL" clId="{6A23483D-80D2-46C8-AE19-E7FA408E3F75}" dt="2022-10-12T04:56:49.631" v="189" actId="1076"/>
          <ac:picMkLst>
            <pc:docMk/>
            <pc:sldMk cId="3449456720" sldId="272"/>
            <ac:picMk id="14" creationId="{00000000-0000-0000-0000-000000000000}"/>
          </ac:picMkLst>
        </pc:picChg>
        <pc:picChg chg="add mod">
          <ac:chgData name="Hilary Morrison" userId="63de2f41-714d-469a-b9da-d16b4872720a" providerId="ADAL" clId="{6A23483D-80D2-46C8-AE19-E7FA408E3F75}" dt="2022-10-12T04:58:22.926" v="193" actId="14100"/>
          <ac:picMkLst>
            <pc:docMk/>
            <pc:sldMk cId="3449456720" sldId="272"/>
            <ac:picMk id="1026" creationId="{FC4C0AEC-BE7D-4E5E-8868-B3A8C6799E2C}"/>
          </ac:picMkLst>
        </pc:picChg>
      </pc:sldChg>
      <pc:sldChg chg="modSp mod">
        <pc:chgData name="Hilary Morrison" userId="63de2f41-714d-469a-b9da-d16b4872720a" providerId="ADAL" clId="{6A23483D-80D2-46C8-AE19-E7FA408E3F75}" dt="2022-10-12T04:20:43.020" v="77" actId="5793"/>
        <pc:sldMkLst>
          <pc:docMk/>
          <pc:sldMk cId="460865627" sldId="275"/>
        </pc:sldMkLst>
        <pc:spChg chg="mod">
          <ac:chgData name="Hilary Morrison" userId="63de2f41-714d-469a-b9da-d16b4872720a" providerId="ADAL" clId="{6A23483D-80D2-46C8-AE19-E7FA408E3F75}" dt="2022-10-12T04:20:43.020" v="77" actId="5793"/>
          <ac:spMkLst>
            <pc:docMk/>
            <pc:sldMk cId="460865627" sldId="275"/>
            <ac:spMk id="13" creationId="{00000000-0000-0000-0000-000000000000}"/>
          </ac:spMkLst>
        </pc:spChg>
      </pc:sldChg>
      <pc:sldChg chg="del">
        <pc:chgData name="Hilary Morrison" userId="63de2f41-714d-469a-b9da-d16b4872720a" providerId="ADAL" clId="{6A23483D-80D2-46C8-AE19-E7FA408E3F75}" dt="2022-10-12T04:19:28.195" v="74" actId="47"/>
        <pc:sldMkLst>
          <pc:docMk/>
          <pc:sldMk cId="2907336823" sldId="277"/>
        </pc:sldMkLst>
      </pc:sldChg>
      <pc:sldChg chg="modSp mod">
        <pc:chgData name="Hilary Morrison" userId="63de2f41-714d-469a-b9da-d16b4872720a" providerId="ADAL" clId="{6A23483D-80D2-46C8-AE19-E7FA408E3F75}" dt="2022-10-12T04:52:50.478" v="163" actId="27636"/>
        <pc:sldMkLst>
          <pc:docMk/>
          <pc:sldMk cId="3377088953" sldId="277"/>
        </pc:sldMkLst>
        <pc:spChg chg="mod">
          <ac:chgData name="Hilary Morrison" userId="63de2f41-714d-469a-b9da-d16b4872720a" providerId="ADAL" clId="{6A23483D-80D2-46C8-AE19-E7FA408E3F75}" dt="2022-10-12T04:52:50.478" v="163" actId="27636"/>
          <ac:spMkLst>
            <pc:docMk/>
            <pc:sldMk cId="3377088953" sldId="277"/>
            <ac:spMk id="4" creationId="{00000000-0000-0000-0000-000000000000}"/>
          </ac:spMkLst>
        </pc:spChg>
      </pc:sldChg>
      <pc:sldChg chg="del">
        <pc:chgData name="Hilary Morrison" userId="63de2f41-714d-469a-b9da-d16b4872720a" providerId="ADAL" clId="{6A23483D-80D2-46C8-AE19-E7FA408E3F75}" dt="2022-10-12T04:19:35.513" v="75" actId="47"/>
        <pc:sldMkLst>
          <pc:docMk/>
          <pc:sldMk cId="3884388312" sldId="278"/>
        </pc:sldMkLst>
      </pc:sldChg>
      <pc:sldChg chg="delSp mod">
        <pc:chgData name="Hilary Morrison" userId="63de2f41-714d-469a-b9da-d16b4872720a" providerId="ADAL" clId="{6A23483D-80D2-46C8-AE19-E7FA408E3F75}" dt="2022-10-12T04:54:30.113" v="188" actId="478"/>
        <pc:sldMkLst>
          <pc:docMk/>
          <pc:sldMk cId="751715237" sldId="287"/>
        </pc:sldMkLst>
        <pc:picChg chg="del">
          <ac:chgData name="Hilary Morrison" userId="63de2f41-714d-469a-b9da-d16b4872720a" providerId="ADAL" clId="{6A23483D-80D2-46C8-AE19-E7FA408E3F75}" dt="2022-10-12T04:54:30.113" v="188" actId="478"/>
          <ac:picMkLst>
            <pc:docMk/>
            <pc:sldMk cId="751715237" sldId="287"/>
            <ac:picMk id="6" creationId="{00000000-0000-0000-0000-000000000000}"/>
          </ac:picMkLst>
        </pc:picChg>
      </pc:sldChg>
      <pc:sldChg chg="modSp">
        <pc:chgData name="Hilary Morrison" userId="63de2f41-714d-469a-b9da-d16b4872720a" providerId="ADAL" clId="{6A23483D-80D2-46C8-AE19-E7FA408E3F75}" dt="2022-10-12T04:18:04.179" v="18" actId="20577"/>
        <pc:sldMkLst>
          <pc:docMk/>
          <pc:sldMk cId="1764748940" sldId="301"/>
        </pc:sldMkLst>
        <pc:spChg chg="mod">
          <ac:chgData name="Hilary Morrison" userId="63de2f41-714d-469a-b9da-d16b4872720a" providerId="ADAL" clId="{6A23483D-80D2-46C8-AE19-E7FA408E3F75}" dt="2022-10-12T04:18:04.179" v="18" actId="20577"/>
          <ac:spMkLst>
            <pc:docMk/>
            <pc:sldMk cId="1764748940" sldId="301"/>
            <ac:spMk id="3" creationId="{00000000-0000-0000-0000-000000000000}"/>
          </ac:spMkLst>
        </pc:spChg>
      </pc:sldChg>
      <pc:sldChg chg="modSp mod">
        <pc:chgData name="Hilary Morrison" userId="63de2f41-714d-469a-b9da-d16b4872720a" providerId="ADAL" clId="{6A23483D-80D2-46C8-AE19-E7FA408E3F75}" dt="2022-10-12T10:01:04.955" v="247" actId="20577"/>
        <pc:sldMkLst>
          <pc:docMk/>
          <pc:sldMk cId="2927302638" sldId="323"/>
        </pc:sldMkLst>
        <pc:spChg chg="mod">
          <ac:chgData name="Hilary Morrison" userId="63de2f41-714d-469a-b9da-d16b4872720a" providerId="ADAL" clId="{6A23483D-80D2-46C8-AE19-E7FA408E3F75}" dt="2022-10-12T10:01:04.955" v="247" actId="20577"/>
          <ac:spMkLst>
            <pc:docMk/>
            <pc:sldMk cId="2927302638" sldId="323"/>
            <ac:spMk id="2" creationId="{00000000-0000-0000-0000-000000000000}"/>
          </ac:spMkLst>
        </pc:spChg>
      </pc:sldChg>
      <pc:sldChg chg="modSp mod">
        <pc:chgData name="Hilary Morrison" userId="63de2f41-714d-469a-b9da-d16b4872720a" providerId="ADAL" clId="{6A23483D-80D2-46C8-AE19-E7FA408E3F75}" dt="2022-10-12T04:19:16.195" v="73" actId="20577"/>
        <pc:sldMkLst>
          <pc:docMk/>
          <pc:sldMk cId="521181653" sldId="371"/>
        </pc:sldMkLst>
        <pc:spChg chg="mod">
          <ac:chgData name="Hilary Morrison" userId="63de2f41-714d-469a-b9da-d16b4872720a" providerId="ADAL" clId="{6A23483D-80D2-46C8-AE19-E7FA408E3F75}" dt="2022-10-12T04:19:16.195" v="73" actId="20577"/>
          <ac:spMkLst>
            <pc:docMk/>
            <pc:sldMk cId="521181653" sldId="371"/>
            <ac:spMk id="3" creationId="{007A6138-556E-4CFE-9CD7-62DC70B86DB0}"/>
          </ac:spMkLst>
        </pc:spChg>
        <pc:spChg chg="mod">
          <ac:chgData name="Hilary Morrison" userId="63de2f41-714d-469a-b9da-d16b4872720a" providerId="ADAL" clId="{6A23483D-80D2-46C8-AE19-E7FA408E3F75}" dt="2022-10-12T04:18:52.676" v="42" actId="20577"/>
          <ac:spMkLst>
            <pc:docMk/>
            <pc:sldMk cId="521181653" sldId="371"/>
            <ac:spMk id="12" creationId="{A49A04D7-0CAA-4F1C-B5A2-34D28ED2DC37}"/>
          </ac:spMkLst>
        </pc:spChg>
      </pc:sldChg>
      <pc:sldChg chg="addSp modSp mod">
        <pc:chgData name="Hilary Morrison" userId="63de2f41-714d-469a-b9da-d16b4872720a" providerId="ADAL" clId="{6A23483D-80D2-46C8-AE19-E7FA408E3F75}" dt="2022-10-12T04:33:13.018" v="151" actId="255"/>
        <pc:sldMkLst>
          <pc:docMk/>
          <pc:sldMk cId="3621760635" sldId="824"/>
        </pc:sldMkLst>
        <pc:spChg chg="add mod">
          <ac:chgData name="Hilary Morrison" userId="63de2f41-714d-469a-b9da-d16b4872720a" providerId="ADAL" clId="{6A23483D-80D2-46C8-AE19-E7FA408E3F75}" dt="2022-10-12T04:33:13.018" v="151" actId="255"/>
          <ac:spMkLst>
            <pc:docMk/>
            <pc:sldMk cId="3621760635" sldId="824"/>
            <ac:spMk id="2" creationId="{4983CA15-E5D1-4312-B476-11478621707E}"/>
          </ac:spMkLst>
        </pc:spChg>
        <pc:spChg chg="mod">
          <ac:chgData name="Hilary Morrison" userId="63de2f41-714d-469a-b9da-d16b4872720a" providerId="ADAL" clId="{6A23483D-80D2-46C8-AE19-E7FA408E3F75}" dt="2022-10-12T04:30:54.065" v="105" actId="255"/>
          <ac:spMkLst>
            <pc:docMk/>
            <pc:sldMk cId="3621760635" sldId="824"/>
            <ac:spMk id="4" creationId="{FBC5E96D-9B93-44CA-ABAE-AD54C5B804A0}"/>
          </ac:spMkLst>
        </pc:spChg>
      </pc:sldChg>
      <pc:sldChg chg="del">
        <pc:chgData name="Hilary Morrison" userId="63de2f41-714d-469a-b9da-d16b4872720a" providerId="ADAL" clId="{6A23483D-80D2-46C8-AE19-E7FA408E3F75}" dt="2022-10-12T04:24:35.384" v="78" actId="47"/>
        <pc:sldMkLst>
          <pc:docMk/>
          <pc:sldMk cId="733848889" sldId="826"/>
        </pc:sldMkLst>
      </pc:sldChg>
      <pc:sldChg chg="del">
        <pc:chgData name="Hilary Morrison" userId="63de2f41-714d-469a-b9da-d16b4872720a" providerId="ADAL" clId="{6A23483D-80D2-46C8-AE19-E7FA408E3F75}" dt="2022-10-12T04:24:39.695" v="79" actId="47"/>
        <pc:sldMkLst>
          <pc:docMk/>
          <pc:sldMk cId="2190207718" sldId="827"/>
        </pc:sldMkLst>
      </pc:sldChg>
      <pc:sldChg chg="del">
        <pc:chgData name="Hilary Morrison" userId="63de2f41-714d-469a-b9da-d16b4872720a" providerId="ADAL" clId="{6A23483D-80D2-46C8-AE19-E7FA408E3F75}" dt="2022-10-12T04:24:44.632" v="80" actId="47"/>
        <pc:sldMkLst>
          <pc:docMk/>
          <pc:sldMk cId="2124959368" sldId="828"/>
        </pc:sldMkLst>
      </pc:sldChg>
      <pc:sldChg chg="del">
        <pc:chgData name="Hilary Morrison" userId="63de2f41-714d-469a-b9da-d16b4872720a" providerId="ADAL" clId="{6A23483D-80D2-46C8-AE19-E7FA408E3F75}" dt="2022-10-12T04:40:44.433" v="152" actId="47"/>
        <pc:sldMkLst>
          <pc:docMk/>
          <pc:sldMk cId="182200949" sldId="833"/>
        </pc:sldMkLst>
      </pc:sldChg>
      <pc:sldChg chg="del">
        <pc:chgData name="Hilary Morrison" userId="63de2f41-714d-469a-b9da-d16b4872720a" providerId="ADAL" clId="{6A23483D-80D2-46C8-AE19-E7FA408E3F75}" dt="2022-10-12T04:40:46.905" v="153" actId="47"/>
        <pc:sldMkLst>
          <pc:docMk/>
          <pc:sldMk cId="1121586701" sldId="834"/>
        </pc:sldMkLst>
      </pc:sldChg>
      <pc:sldChg chg="del">
        <pc:chgData name="Hilary Morrison" userId="63de2f41-714d-469a-b9da-d16b4872720a" providerId="ADAL" clId="{6A23483D-80D2-46C8-AE19-E7FA408E3F75}" dt="2022-10-12T04:40:47.952" v="154" actId="47"/>
        <pc:sldMkLst>
          <pc:docMk/>
          <pc:sldMk cId="3181228605" sldId="835"/>
        </pc:sldMkLst>
      </pc:sldChg>
      <pc:sldChg chg="del">
        <pc:chgData name="Hilary Morrison" userId="63de2f41-714d-469a-b9da-d16b4872720a" providerId="ADAL" clId="{6A23483D-80D2-46C8-AE19-E7FA408E3F75}" dt="2022-10-12T04:40:53.947" v="155" actId="47"/>
        <pc:sldMkLst>
          <pc:docMk/>
          <pc:sldMk cId="3355775627" sldId="836"/>
        </pc:sldMkLst>
      </pc:sldChg>
      <pc:sldChg chg="del">
        <pc:chgData name="Hilary Morrison" userId="63de2f41-714d-469a-b9da-d16b4872720a" providerId="ADAL" clId="{6A23483D-80D2-46C8-AE19-E7FA408E3F75}" dt="2022-10-12T04:40:55.455" v="156" actId="47"/>
        <pc:sldMkLst>
          <pc:docMk/>
          <pc:sldMk cId="834602187" sldId="837"/>
        </pc:sldMkLst>
      </pc:sldChg>
      <pc:sldChg chg="del">
        <pc:chgData name="Hilary Morrison" userId="63de2f41-714d-469a-b9da-d16b4872720a" providerId="ADAL" clId="{6A23483D-80D2-46C8-AE19-E7FA408E3F75}" dt="2022-10-12T04:41:00.688" v="157" actId="47"/>
        <pc:sldMkLst>
          <pc:docMk/>
          <pc:sldMk cId="3038164947" sldId="838"/>
        </pc:sldMkLst>
      </pc:sldChg>
      <pc:sldChg chg="del">
        <pc:chgData name="Hilary Morrison" userId="63de2f41-714d-469a-b9da-d16b4872720a" providerId="ADAL" clId="{6A23483D-80D2-46C8-AE19-E7FA408E3F75}" dt="2022-10-12T04:41:21.433" v="158" actId="47"/>
        <pc:sldMkLst>
          <pc:docMk/>
          <pc:sldMk cId="3921025147" sldId="840"/>
        </pc:sldMkLst>
      </pc:sldChg>
      <pc:sldChg chg="del">
        <pc:chgData name="Hilary Morrison" userId="63de2f41-714d-469a-b9da-d16b4872720a" providerId="ADAL" clId="{6A23483D-80D2-46C8-AE19-E7FA408E3F75}" dt="2022-10-12T04:45:39.942" v="159" actId="47"/>
        <pc:sldMkLst>
          <pc:docMk/>
          <pc:sldMk cId="2307183024" sldId="841"/>
        </pc:sldMkLst>
      </pc:sldChg>
      <pc:sldChg chg="del">
        <pc:chgData name="Hilary Morrison" userId="63de2f41-714d-469a-b9da-d16b4872720a" providerId="ADAL" clId="{6A23483D-80D2-46C8-AE19-E7FA408E3F75}" dt="2022-10-12T04:45:42.640" v="160" actId="47"/>
        <pc:sldMkLst>
          <pc:docMk/>
          <pc:sldMk cId="2058189829" sldId="842"/>
        </pc:sldMkLst>
      </pc:sldChg>
      <pc:sldChg chg="del">
        <pc:chgData name="Hilary Morrison" userId="63de2f41-714d-469a-b9da-d16b4872720a" providerId="ADAL" clId="{6A23483D-80D2-46C8-AE19-E7FA408E3F75}" dt="2022-10-12T04:45:44.829" v="161" actId="47"/>
        <pc:sldMkLst>
          <pc:docMk/>
          <pc:sldMk cId="1099664423" sldId="844"/>
        </pc:sldMkLst>
      </pc:sldChg>
      <pc:sldChg chg="addSp modSp new mod">
        <pc:chgData name="Hilary Morrison" userId="63de2f41-714d-469a-b9da-d16b4872720a" providerId="ADAL" clId="{6A23483D-80D2-46C8-AE19-E7FA408E3F75}" dt="2022-10-12T05:54:56.024" v="207" actId="1076"/>
        <pc:sldMkLst>
          <pc:docMk/>
          <pc:sldMk cId="2711328730" sldId="850"/>
        </pc:sldMkLst>
        <pc:spChg chg="add mod">
          <ac:chgData name="Hilary Morrison" userId="63de2f41-714d-469a-b9da-d16b4872720a" providerId="ADAL" clId="{6A23483D-80D2-46C8-AE19-E7FA408E3F75}" dt="2022-10-12T05:54:56.024" v="207" actId="1076"/>
          <ac:spMkLst>
            <pc:docMk/>
            <pc:sldMk cId="2711328730" sldId="850"/>
            <ac:spMk id="5" creationId="{ABFFB484-208D-4EBD-BDAD-BADFF22F32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983459-1537-461E-8E35-03E8279C03C9}" type="datetimeFigureOut">
              <a:rPr lang="en-GB" smtClean="0"/>
              <a:t>12/10/2022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53A42-B645-49A0-B043-4C3A87488D71}" type="slidenum">
              <a:rPr lang="en-GB" smtClean="0"/>
              <a:t>‹#›</a:t>
            </a:fld>
            <a:endParaRPr lang="en-GB"/>
          </a:p>
        </p:txBody>
      </p:sp>
    </p:spTree>
    <p:extLst>
      <p:ext uri="{BB962C8B-B14F-4D97-AF65-F5344CB8AC3E}">
        <p14:creationId xmlns:p14="http://schemas.microsoft.com/office/powerpoint/2010/main" val="111286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2</a:t>
            </a:fld>
            <a:endParaRPr lang="en-GB" dirty="0"/>
          </a:p>
        </p:txBody>
      </p:sp>
    </p:spTree>
    <p:extLst>
      <p:ext uri="{BB962C8B-B14F-4D97-AF65-F5344CB8AC3E}">
        <p14:creationId xmlns:p14="http://schemas.microsoft.com/office/powerpoint/2010/main" val="410761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0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6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48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9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4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41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1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653A42-B645-49A0-B043-4C3A87488D71}" type="slidenum">
              <a:rPr lang="en-GB" smtClean="0"/>
              <a:t>3</a:t>
            </a:fld>
            <a:endParaRPr lang="en-GB" dirty="0"/>
          </a:p>
        </p:txBody>
      </p:sp>
    </p:spTree>
    <p:extLst>
      <p:ext uri="{BB962C8B-B14F-4D97-AF65-F5344CB8AC3E}">
        <p14:creationId xmlns:p14="http://schemas.microsoft.com/office/powerpoint/2010/main" val="113284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fld id="{63653A42-B645-49A0-B043-4C3A87488D71}" type="slidenum">
              <a:rPr lang="en-GB" smtClean="0"/>
              <a:t>4</a:t>
            </a:fld>
            <a:endParaRPr lang="en-GB" dirty="0"/>
          </a:p>
        </p:txBody>
      </p:sp>
    </p:spTree>
    <p:extLst>
      <p:ext uri="{BB962C8B-B14F-4D97-AF65-F5344CB8AC3E}">
        <p14:creationId xmlns:p14="http://schemas.microsoft.com/office/powerpoint/2010/main" val="53717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53A42-B645-49A0-B043-4C3A87488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1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6</a:t>
            </a:fld>
            <a:endParaRPr lang="en-GB" dirty="0"/>
          </a:p>
        </p:txBody>
      </p:sp>
    </p:spTree>
    <p:extLst>
      <p:ext uri="{BB962C8B-B14F-4D97-AF65-F5344CB8AC3E}">
        <p14:creationId xmlns:p14="http://schemas.microsoft.com/office/powerpoint/2010/main" val="217281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10</a:t>
            </a:fld>
            <a:endParaRPr lang="en-GB" dirty="0"/>
          </a:p>
        </p:txBody>
      </p:sp>
    </p:spTree>
    <p:extLst>
      <p:ext uri="{BB962C8B-B14F-4D97-AF65-F5344CB8AC3E}">
        <p14:creationId xmlns:p14="http://schemas.microsoft.com/office/powerpoint/2010/main" val="82558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41FB06-1D9B-4317-BE37-4218AB7856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91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02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3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360515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77227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26036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0080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02363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93ACF-BF88-4C15-99D0-FF8560A0989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032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E93ACF-BF88-4C15-99D0-FF8560A0989C}"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40223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E93ACF-BF88-4C15-99D0-FF8560A0989C}" type="datetimeFigureOut">
              <a:rPr lang="en-GB" smtClean="0"/>
              <a:t>12/10/2022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9592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E93ACF-BF88-4C15-99D0-FF8560A0989C}" type="datetimeFigureOut">
              <a:rPr lang="en-GB" smtClean="0"/>
              <a:t>12/10/2022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5369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3ACF-BF88-4C15-99D0-FF8560A0989C}" type="datetimeFigureOut">
              <a:rPr lang="en-GB" smtClean="0"/>
              <a:t>12/10/2022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3703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26452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2125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16943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32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581138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05462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256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53248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35503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373750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602069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2354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03799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6569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91979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879714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3824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85002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571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604206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FDE5AEB-9F46-479D-A130-6465D77CA58C}"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50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DE5AEB-9F46-479D-A130-6465D77CA58C}" type="datetimeFigureOut">
              <a:rPr lang="en-GB" smtClean="0"/>
              <a:t>12/10/2022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408409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E5AEB-9F46-479D-A130-6465D77CA58C}" type="datetimeFigureOut">
              <a:rPr lang="en-GB" smtClean="0"/>
              <a:t>12/10/2022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528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030825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Date Placeholder 1"/>
          <p:cNvSpPr>
            <a:spLocks noGrp="1"/>
          </p:cNvSpPr>
          <p:nvPr>
            <p:ph type="dt" sz="half" idx="10"/>
          </p:nvPr>
        </p:nvSpPr>
        <p:spPr/>
        <p:txBody>
          <a:bodyPr/>
          <a:lstStyle/>
          <a:p>
            <a:fld id="{7FDE5AEB-9F46-479D-A130-6465D77CA58C}" type="datetimeFigureOut">
              <a:rPr lang="en-GB" smtClean="0"/>
              <a:t>12/10/2022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780584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7FDE5AEB-9F46-479D-A130-6465D77CA58C}"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92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DE5AEB-9F46-479D-A130-6465D77CA58C}"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2875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82018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7FDE5AEB-9F46-479D-A130-6465D77CA58C}"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680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6452" y="104675"/>
            <a:ext cx="1179086" cy="958007"/>
          </a:xfrm>
          <a:prstGeom prst="rect">
            <a:avLst/>
          </a:prstGeom>
        </p:spPr>
      </p:pic>
      <p:sp>
        <p:nvSpPr>
          <p:cNvPr id="4" name="TextBox 3"/>
          <p:cNvSpPr txBox="1"/>
          <p:nvPr userDrawn="1"/>
        </p:nvSpPr>
        <p:spPr>
          <a:xfrm>
            <a:off x="9902835" y="6520172"/>
            <a:ext cx="3046318" cy="276999"/>
          </a:xfrm>
          <a:prstGeom prst="rect">
            <a:avLst/>
          </a:prstGeom>
          <a:noFill/>
        </p:spPr>
        <p:txBody>
          <a:bodyPr wrap="square" rtlCol="0">
            <a:spAutoFit/>
          </a:bodyPr>
          <a:lstStyle/>
          <a:p>
            <a:r>
              <a:rPr lang="en-GB" sz="1200" dirty="0"/>
              <a:t>© White</a:t>
            </a:r>
            <a:r>
              <a:rPr lang="en-GB" sz="1200" baseline="0" dirty="0"/>
              <a:t> Rose Maths 2019</a:t>
            </a:r>
            <a:endParaRPr lang="en-GB" sz="1200" dirty="0"/>
          </a:p>
        </p:txBody>
      </p:sp>
    </p:spTree>
    <p:extLst>
      <p:ext uri="{BB962C8B-B14F-4D97-AF65-F5344CB8AC3E}">
        <p14:creationId xmlns:p14="http://schemas.microsoft.com/office/powerpoint/2010/main" val="1092456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p:cNvSpPr>
            <a:spLocks noGrp="1"/>
          </p:cNvSpPr>
          <p:nvPr>
            <p:ph type="sldNum" sz="quarter" idx="12"/>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spTree>
    <p:extLst>
      <p:ext uri="{BB962C8B-B14F-4D97-AF65-F5344CB8AC3E}">
        <p14:creationId xmlns:p14="http://schemas.microsoft.com/office/powerpoint/2010/main" val="3446694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813481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2084829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A65ADE-5277-3F4C-8E15-E0D760B83DD7}"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347378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93284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DA65ADE-5277-3F4C-8E15-E0D760B83DD7}"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255950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90" y="1681163"/>
            <a:ext cx="5157786"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90" y="2505075"/>
            <a:ext cx="515778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DA65ADE-5277-3F4C-8E15-E0D760B83DD7}"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535530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A65ADE-5277-3F4C-8E15-E0D760B83DD7}"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277831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65ADE-5277-3F4C-8E15-E0D760B83DD7}"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407887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049675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247221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180859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37053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280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95864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37213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t>12/10/2022</a:t>
            </a:fld>
            <a:endParaRPr lang="en-GB"/>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51748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t>12/10/2022</a:t>
            </a:fld>
            <a:endParaRPr lang="en-GB"/>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t>‹#›</a:t>
            </a:fld>
            <a:endParaRPr lang="en-GB"/>
          </a:p>
        </p:txBody>
      </p:sp>
    </p:spTree>
    <p:extLst>
      <p:ext uri="{BB962C8B-B14F-4D97-AF65-F5344CB8AC3E}">
        <p14:creationId xmlns:p14="http://schemas.microsoft.com/office/powerpoint/2010/main" val="30577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93ACF-BF88-4C15-99D0-FF8560A0989C}" type="datetimeFigureOut">
              <a:rPr lang="en-GB" smtClean="0"/>
              <a:t>12/10/2022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9C10-05D5-45F9-B5C3-FB9F8BBCA545}" type="slidenum">
              <a:rPr lang="en-GB" smtClean="0"/>
              <a:t>‹#›</a:t>
            </a:fld>
            <a:endParaRPr lang="en-GB"/>
          </a:p>
        </p:txBody>
      </p:sp>
    </p:spTree>
    <p:extLst>
      <p:ext uri="{BB962C8B-B14F-4D97-AF65-F5344CB8AC3E}">
        <p14:creationId xmlns:p14="http://schemas.microsoft.com/office/powerpoint/2010/main" val="4798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t>10/12/2022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t>‹#›</a:t>
            </a:fld>
            <a:endParaRPr lang="en-US"/>
          </a:p>
        </p:txBody>
      </p:sp>
    </p:spTree>
    <p:extLst>
      <p:ext uri="{BB962C8B-B14F-4D97-AF65-F5344CB8AC3E}">
        <p14:creationId xmlns:p14="http://schemas.microsoft.com/office/powerpoint/2010/main" val="3266600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7FDE5AEB-9F46-479D-A130-6465D77CA58C}" type="datetimeFigureOut">
              <a:rPr lang="en-GB" smtClean="0"/>
              <a:t>12/10/2022</a:t>
            </a:fld>
            <a:endParaRPr lang="en-GB"/>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7654AE26-74E0-4FED-9578-770DD794DA9C}" type="slidenum">
              <a:rPr lang="en-GB" smtClean="0"/>
              <a:t>‹#›</a:t>
            </a:fld>
            <a:endParaRPr lang="en-GB"/>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508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spTree>
    <p:extLst>
      <p:ext uri="{BB962C8B-B14F-4D97-AF65-F5344CB8AC3E}">
        <p14:creationId xmlns:p14="http://schemas.microsoft.com/office/powerpoint/2010/main" val="526503358"/>
      </p:ext>
    </p:extLst>
  </p:cSld>
  <p:clrMap bg1="lt1" tx1="dk1" bg2="lt2" tx2="dk2" accent1="accent1" accent2="accent2" accent3="accent3" accent4="accent4" accent5="accent5" accent6="accent6" hlink="hlink" folHlink="folHlink"/>
  <p:sldLayoutIdLst>
    <p:sldLayoutId id="2147483751" r:id="rId1"/>
    <p:sldLayoutId id="21474837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65ADE-5277-3F4C-8E15-E0D760B83DD7}" type="datetimeFigureOut">
              <a:rPr lang="en-US" smtClean="0"/>
              <a:t>10/12/2022</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CA904-F7CD-A04A-B026-4204DA28AF73}" type="slidenum">
              <a:rPr lang="en-US" smtClean="0"/>
              <a:t>‹#›</a:t>
            </a:fld>
            <a:endParaRPr lang="en-US"/>
          </a:p>
        </p:txBody>
      </p:sp>
    </p:spTree>
    <p:extLst>
      <p:ext uri="{BB962C8B-B14F-4D97-AF65-F5344CB8AC3E}">
        <p14:creationId xmlns:p14="http://schemas.microsoft.com/office/powerpoint/2010/main" val="284116267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farnboroughprimary.co.uk/wp-content/uploads/2022/09/Primary-Maths-Dictionary.pdf" TargetMode="External"/><Relationship Id="rId4" Type="http://schemas.openxmlformats.org/officeDocument/2006/relationships/hyperlink" Target="https://farnboroughprimary.co.uk/wp-content/uploads/2022/09/White-Rose-calculation-polic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335186/PRIMARY_national_curriculum_-_English_220714.pdf" TargetMode="Externa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3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3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slideLayout" Target="../slideLayouts/slideLayout39.xml"/><Relationship Id="rId7" Type="http://schemas.openxmlformats.org/officeDocument/2006/relationships/image" Target="../media/image7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png"/><Relationship Id="rId4" Type="http://schemas.openxmlformats.org/officeDocument/2006/relationships/notesSlide" Target="../notesSlides/notesSlide12.xml"/><Relationship Id="rId9" Type="http://schemas.openxmlformats.org/officeDocument/2006/relationships/image" Target="../media/image78.gif"/></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hyperlink" Target="https://www.primarygames.co.uk/pg2/splat/splatsq100.html" TargetMode="External"/><Relationship Id="rId7"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86.png"/><Relationship Id="rId5" Type="http://schemas.openxmlformats.org/officeDocument/2006/relationships/hyperlink" Target="https://freeonlinedice.com/" TargetMode="Externa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90.jpeg"/></Relationships>
</file>

<file path=ppt/slides/_rels/slide3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jpeg"/><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39.xml"/><Relationship Id="rId5" Type="http://schemas.openxmlformats.org/officeDocument/2006/relationships/image" Target="../media/image100.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8" Type="http://schemas.openxmlformats.org/officeDocument/2006/relationships/hyperlink" Target="https://mathszone.co.uk/" TargetMode="External"/><Relationship Id="rId3" Type="http://schemas.openxmlformats.org/officeDocument/2006/relationships/image" Target="../media/image103.png"/><Relationship Id="rId7" Type="http://schemas.openxmlformats.org/officeDocument/2006/relationships/hyperlink" Target="https://www.topmarks.co.uk/maths-games/hit-the-button" TargetMode="External"/><Relationship Id="rId2" Type="http://schemas.openxmlformats.org/officeDocument/2006/relationships/image" Target="../media/image102.png"/><Relationship Id="rId1" Type="http://schemas.openxmlformats.org/officeDocument/2006/relationships/slideLayout" Target="../slideLayouts/slideLayout35.xml"/><Relationship Id="rId6" Type="http://schemas.openxmlformats.org/officeDocument/2006/relationships/hyperlink" Target="https://primarygamesarena.com/" TargetMode="External"/><Relationship Id="rId5" Type="http://schemas.openxmlformats.org/officeDocument/2006/relationships/hyperlink" Target="http://www.iseemaths.com/games-resources/" TargetMode="External"/><Relationship Id="rId4" Type="http://schemas.openxmlformats.org/officeDocument/2006/relationships/hyperlink" Target="https://www.bbc.co.uk/cbeebies/grownups/help-your-child-with-maths" TargetMode="External"/><Relationship Id="rId9" Type="http://schemas.openxmlformats.org/officeDocument/2006/relationships/hyperlink" Target="https://www.bbc.co.uk/bitesize/subjects/z826n3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jpeg"/></Relationships>
</file>

<file path=ppt/slides/_rels/slide4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4.xml"/><Relationship Id="rId5" Type="http://schemas.openxmlformats.org/officeDocument/2006/relationships/image" Target="../media/image109.png"/><Relationship Id="rId4" Type="http://schemas.openxmlformats.org/officeDocument/2006/relationships/image" Target="../media/image106.jpeg"/></Relationships>
</file>

<file path=ppt/slides/_rels/slide4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5.jpeg"/><Relationship Id="rId7" Type="http://schemas.openxmlformats.org/officeDocument/2006/relationships/image" Target="../media/image112.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6.jpeg"/><Relationship Id="rId9" Type="http://schemas.openxmlformats.org/officeDocument/2006/relationships/image" Target="../media/image113.png"/></Relationships>
</file>

<file path=ppt/slides/_rels/slide45.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6.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6.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6.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7.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7.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8.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8.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49.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9.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assets.publishing.service.gov.uk/government/uploads/system/uploads/attachment_data/file/335186/PRIMARY_national_curriculum_-_English_220714.pdf" TargetMode="External"/><Relationship Id="rId4" Type="http://schemas.openxmlformats.org/officeDocument/2006/relationships/hyperlink" Target="https://assets.publishing.service.gov.uk/government/uploads/system/uploads/attachment_data/file/335158/PRIMARY_national_curriculum_-_Mathematics_220714.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9.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9.png"/><Relationship Id="rId2" Type="http://schemas.openxmlformats.org/officeDocument/2006/relationships/image" Target="../media/image10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6.jpeg"/></Relationships>
</file>

<file path=ppt/slides/_rels/slide5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409716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A49A04D7-0CAA-4F1C-B5A2-34D28ED2DC37}"/>
              </a:ext>
            </a:extLst>
          </p:cNvPr>
          <p:cNvSpPr txBox="1">
            <a:spLocks/>
          </p:cNvSpPr>
          <p:nvPr/>
        </p:nvSpPr>
        <p:spPr>
          <a:xfrm>
            <a:off x="1094095" y="851517"/>
            <a:ext cx="5238466" cy="843719"/>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chemeClr val="tx1"/>
                </a:solidFill>
                <a:effectLst/>
                <a:uLnTx/>
                <a:uFillTx/>
                <a:latin typeface="+mj-lt"/>
                <a:ea typeface="+mj-ea"/>
                <a:cs typeface="+mj-cs"/>
              </a:rPr>
              <a:t>Calculation Policy</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320236" y="1880567"/>
            <a:ext cx="7149076" cy="4581877"/>
          </a:xfrm>
        </p:spPr>
        <p:txBody>
          <a:bodyPr vert="horz" lIns="91440" tIns="45720" rIns="91440" bIns="45720" rtlCol="0" anchor="t">
            <a:normAutofit fontScale="700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Our calculation policy is in line with the programmes of study taken from the National Curriculum for Mathematics (2014). It is designed to be challenging, focussing on essential core subject knowledge and skills. This document guides you through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appropriate calculation methods within each year group </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progression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of skills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throughout the school</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content of this document is set out in year group blocks under the following headings: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 subtraction, multiplication and division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R="0" lvl="0" algn="l" fontAlgn="auto">
              <a:spcAft>
                <a:spcPts val="0"/>
              </a:spcAft>
              <a:buClr>
                <a:srgbClr val="31B6FD"/>
              </a:buClr>
              <a:buSzPct val="100000"/>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3"/>
          <a:stretch>
            <a:fillRect/>
          </a:stretch>
        </p:blipFill>
        <p:spPr>
          <a:xfrm>
            <a:off x="7551866" y="2129307"/>
            <a:ext cx="3176607" cy="3217333"/>
          </a:xfrm>
          <a:prstGeom prst="rect">
            <a:avLst/>
          </a:prstGeom>
        </p:spPr>
      </p:pic>
      <p:sp>
        <p:nvSpPr>
          <p:cNvPr id="9" name="TextBox 8">
            <a:extLst>
              <a:ext uri="{FF2B5EF4-FFF2-40B4-BE49-F238E27FC236}">
                <a16:creationId xmlns:a16="http://schemas.microsoft.com/office/drawing/2014/main" id="{F68E0D1D-F79F-4221-A7D9-B44B0FEA25F7}"/>
              </a:ext>
            </a:extLst>
          </p:cNvPr>
          <p:cNvSpPr txBox="1"/>
          <p:nvPr/>
        </p:nvSpPr>
        <p:spPr>
          <a:xfrm>
            <a:off x="7789548" y="5878244"/>
            <a:ext cx="6097712" cy="369332"/>
          </a:xfrm>
          <a:prstGeom prst="rect">
            <a:avLst/>
          </a:prstGeom>
          <a:noFill/>
        </p:spPr>
        <p:txBody>
          <a:bodyPr wrap="square">
            <a:spAutoFit/>
          </a:bodyPr>
          <a:lstStyle/>
          <a:p>
            <a:r>
              <a:rPr lang="en-GB" dirty="0">
                <a:hlinkClick r:id="rId4"/>
              </a:rPr>
              <a:t>White-Rose-calculation-policy</a:t>
            </a:r>
            <a:endParaRPr lang="en-GB" dirty="0"/>
          </a:p>
        </p:txBody>
      </p:sp>
      <p:sp>
        <p:nvSpPr>
          <p:cNvPr id="11" name="TextBox 10">
            <a:extLst>
              <a:ext uri="{FF2B5EF4-FFF2-40B4-BE49-F238E27FC236}">
                <a16:creationId xmlns:a16="http://schemas.microsoft.com/office/drawing/2014/main" id="{5CA2BF52-62D7-4073-9FA2-FD1F3E61BA1A}"/>
              </a:ext>
            </a:extLst>
          </p:cNvPr>
          <p:cNvSpPr txBox="1"/>
          <p:nvPr/>
        </p:nvSpPr>
        <p:spPr>
          <a:xfrm>
            <a:off x="7789548" y="6277778"/>
            <a:ext cx="6945330" cy="369332"/>
          </a:xfrm>
          <a:prstGeom prst="rect">
            <a:avLst/>
          </a:prstGeom>
          <a:noFill/>
        </p:spPr>
        <p:txBody>
          <a:bodyPr wrap="square">
            <a:spAutoFit/>
          </a:bodyPr>
          <a:lstStyle/>
          <a:p>
            <a:r>
              <a:rPr lang="en-GB" dirty="0">
                <a:hlinkClick r:id="rId5"/>
              </a:rPr>
              <a:t>Primary Maths Dictionary</a:t>
            </a:r>
            <a:endParaRPr lang="en-GB" dirty="0"/>
          </a:p>
        </p:txBody>
      </p:sp>
    </p:spTree>
    <p:extLst>
      <p:ext uri="{BB962C8B-B14F-4D97-AF65-F5344CB8AC3E}">
        <p14:creationId xmlns:p14="http://schemas.microsoft.com/office/powerpoint/2010/main" val="317316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273179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pic>
        <p:nvPicPr>
          <p:cNvPr id="5" name="Content Placeholder 4" descr="Text&#10;&#10;Description automatically generated">
            <a:extLst>
              <a:ext uri="{FF2B5EF4-FFF2-40B4-BE49-F238E27FC236}">
                <a16:creationId xmlns:a16="http://schemas.microsoft.com/office/drawing/2014/main" id="{D5BA3002-7305-4D37-9730-DEE691CD620A}"/>
              </a:ext>
            </a:extLst>
          </p:cNvPr>
          <p:cNvPicPr>
            <a:picLocks noGrp="1" noChangeAspect="1"/>
          </p:cNvPicPr>
          <p:nvPr>
            <p:ph idx="1"/>
          </p:nvPr>
        </p:nvPicPr>
        <p:blipFill>
          <a:blip r:embed="rId3"/>
          <a:stretch>
            <a:fillRect/>
          </a:stretch>
        </p:blipFill>
        <p:spPr>
          <a:xfrm>
            <a:off x="6254496" y="3477022"/>
            <a:ext cx="5614416" cy="1936972"/>
          </a:xfrm>
          <a:prstGeom prst="rect">
            <a:avLst/>
          </a:prstGeom>
        </p:spPr>
      </p:pic>
    </p:spTree>
    <p:extLst>
      <p:ext uri="{BB962C8B-B14F-4D97-AF65-F5344CB8AC3E}">
        <p14:creationId xmlns:p14="http://schemas.microsoft.com/office/powerpoint/2010/main" val="23772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r>
              <a:rPr lang="en-GB" dirty="0"/>
              <a:t>Your turn now</a:t>
            </a:r>
          </a:p>
        </p:txBody>
      </p:sp>
    </p:spTree>
    <p:extLst>
      <p:ext uri="{BB962C8B-B14F-4D97-AF65-F5344CB8AC3E}">
        <p14:creationId xmlns:p14="http://schemas.microsoft.com/office/powerpoint/2010/main" val="37536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61BB1-EBF7-4E5D-8347-99CFF7429224}"/>
              </a:ext>
            </a:extLst>
          </p:cNvPr>
          <p:cNvPicPr>
            <a:picLocks noChangeAspect="1"/>
          </p:cNvPicPr>
          <p:nvPr/>
        </p:nvPicPr>
        <p:blipFill>
          <a:blip r:embed="rId2"/>
          <a:stretch>
            <a:fillRect/>
          </a:stretch>
        </p:blipFill>
        <p:spPr>
          <a:xfrm>
            <a:off x="4099390" y="366512"/>
            <a:ext cx="7816760" cy="5596566"/>
          </a:xfrm>
          <a:prstGeom prst="rect">
            <a:avLst/>
          </a:prstGeom>
        </p:spPr>
      </p:pic>
      <p:sp>
        <p:nvSpPr>
          <p:cNvPr id="4" name="TextBox 3">
            <a:extLst>
              <a:ext uri="{FF2B5EF4-FFF2-40B4-BE49-F238E27FC236}">
                <a16:creationId xmlns:a16="http://schemas.microsoft.com/office/drawing/2014/main" id="{FBC5E96D-9B93-44CA-ABAE-AD54C5B804A0}"/>
              </a:ext>
            </a:extLst>
          </p:cNvPr>
          <p:cNvSpPr txBox="1"/>
          <p:nvPr/>
        </p:nvSpPr>
        <p:spPr>
          <a:xfrm>
            <a:off x="565079" y="503434"/>
            <a:ext cx="3164440" cy="5078313"/>
          </a:xfrm>
          <a:prstGeom prst="rect">
            <a:avLst/>
          </a:prstGeom>
          <a:noFill/>
        </p:spPr>
        <p:txBody>
          <a:bodyPr wrap="square" rtlCol="0">
            <a:spAutoFit/>
          </a:bodyPr>
          <a:lstStyle/>
          <a:p>
            <a:r>
              <a:rPr lang="en-GB" sz="3600" dirty="0"/>
              <a:t>Working with the person next to you can you make this formation and write a number sentence to go with the dotted formation?</a:t>
            </a:r>
          </a:p>
        </p:txBody>
      </p:sp>
      <p:sp>
        <p:nvSpPr>
          <p:cNvPr id="2" name="TextBox 1">
            <a:extLst>
              <a:ext uri="{FF2B5EF4-FFF2-40B4-BE49-F238E27FC236}">
                <a16:creationId xmlns:a16="http://schemas.microsoft.com/office/drawing/2014/main" id="{4983CA15-E5D1-4312-B476-11478621707E}"/>
              </a:ext>
            </a:extLst>
          </p:cNvPr>
          <p:cNvSpPr txBox="1"/>
          <p:nvPr/>
        </p:nvSpPr>
        <p:spPr>
          <a:xfrm>
            <a:off x="750013" y="6082301"/>
            <a:ext cx="11166137" cy="523220"/>
          </a:xfrm>
          <a:prstGeom prst="rect">
            <a:avLst/>
          </a:prstGeom>
          <a:noFill/>
        </p:spPr>
        <p:txBody>
          <a:bodyPr wrap="square" rtlCol="0">
            <a:spAutoFit/>
          </a:bodyPr>
          <a:lstStyle/>
          <a:p>
            <a:r>
              <a:rPr lang="en-GB" sz="2800" dirty="0"/>
              <a:t>How many more number sentences can you make?</a:t>
            </a:r>
          </a:p>
        </p:txBody>
      </p:sp>
    </p:spTree>
    <p:extLst>
      <p:ext uri="{BB962C8B-B14F-4D97-AF65-F5344CB8AC3E}">
        <p14:creationId xmlns:p14="http://schemas.microsoft.com/office/powerpoint/2010/main" val="362176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7B96C-CD78-48D8-84DC-6A9633A484F6}"/>
              </a:ext>
            </a:extLst>
          </p:cNvPr>
          <p:cNvPicPr>
            <a:picLocks noChangeAspect="1"/>
          </p:cNvPicPr>
          <p:nvPr/>
        </p:nvPicPr>
        <p:blipFill>
          <a:blip r:embed="rId2"/>
          <a:stretch>
            <a:fillRect/>
          </a:stretch>
        </p:blipFill>
        <p:spPr>
          <a:xfrm>
            <a:off x="1787702" y="85708"/>
            <a:ext cx="9339209" cy="6772292"/>
          </a:xfrm>
          <a:prstGeom prst="rect">
            <a:avLst/>
          </a:prstGeom>
        </p:spPr>
      </p:pic>
    </p:spTree>
    <p:extLst>
      <p:ext uri="{BB962C8B-B14F-4D97-AF65-F5344CB8AC3E}">
        <p14:creationId xmlns:p14="http://schemas.microsoft.com/office/powerpoint/2010/main" val="194634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5988-AD4A-459A-9541-CF03CB64DF01}"/>
              </a:ext>
            </a:extLst>
          </p:cNvPr>
          <p:cNvPicPr>
            <a:picLocks noChangeAspect="1"/>
          </p:cNvPicPr>
          <p:nvPr/>
        </p:nvPicPr>
        <p:blipFill>
          <a:blip r:embed="rId2"/>
          <a:stretch>
            <a:fillRect/>
          </a:stretch>
        </p:blipFill>
        <p:spPr>
          <a:xfrm>
            <a:off x="1448657" y="0"/>
            <a:ext cx="9144000" cy="6858000"/>
          </a:xfrm>
          <a:prstGeom prst="rect">
            <a:avLst/>
          </a:prstGeom>
        </p:spPr>
      </p:pic>
    </p:spTree>
    <p:extLst>
      <p:ext uri="{BB962C8B-B14F-4D97-AF65-F5344CB8AC3E}">
        <p14:creationId xmlns:p14="http://schemas.microsoft.com/office/powerpoint/2010/main" val="173381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Reasoning and Problem Solving</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91691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192462-1B87-443E-977C-893E39C5D6E8}"/>
              </a:ext>
            </a:extLst>
          </p:cNvPr>
          <p:cNvPicPr>
            <a:picLocks noChangeAspect="1"/>
          </p:cNvPicPr>
          <p:nvPr/>
        </p:nvPicPr>
        <p:blipFill>
          <a:blip r:embed="rId2"/>
          <a:stretch>
            <a:fillRect/>
          </a:stretch>
        </p:blipFill>
        <p:spPr>
          <a:xfrm>
            <a:off x="1510300" y="71919"/>
            <a:ext cx="9782585" cy="6858000"/>
          </a:xfrm>
          <a:prstGeom prst="rect">
            <a:avLst/>
          </a:prstGeom>
        </p:spPr>
      </p:pic>
    </p:spTree>
    <p:extLst>
      <p:ext uri="{BB962C8B-B14F-4D97-AF65-F5344CB8AC3E}">
        <p14:creationId xmlns:p14="http://schemas.microsoft.com/office/powerpoint/2010/main" val="426600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EB0396-3D8F-40F9-9E71-60BCD81E0B15}"/>
              </a:ext>
            </a:extLst>
          </p:cNvPr>
          <p:cNvSpPr txBox="1"/>
          <p:nvPr/>
        </p:nvSpPr>
        <p:spPr>
          <a:xfrm>
            <a:off x="914400" y="2835667"/>
            <a:ext cx="10387173" cy="1200329"/>
          </a:xfrm>
          <a:prstGeom prst="rect">
            <a:avLst/>
          </a:prstGeom>
          <a:noFill/>
        </p:spPr>
        <p:txBody>
          <a:bodyPr wrap="square">
            <a:spAutoFit/>
          </a:bodyPr>
          <a:lstStyle/>
          <a:p>
            <a:r>
              <a:rPr lang="en-GB" sz="3600" dirty="0">
                <a:solidFill>
                  <a:srgbClr val="0000FF"/>
                </a:solidFill>
                <a:latin typeface="arial" panose="020B0604020202020204" pitchFamily="34" charset="0"/>
              </a:rPr>
              <a:t>T</a:t>
            </a:r>
            <a:r>
              <a:rPr lang="en-GB" sz="3600" b="0" i="0" dirty="0">
                <a:solidFill>
                  <a:srgbClr val="0000FF"/>
                </a:solidFill>
                <a:effectLst/>
                <a:latin typeface="arial" panose="020B0604020202020204" pitchFamily="34" charset="0"/>
              </a:rPr>
              <a:t>he action of thinking about something in a logical, sensible way</a:t>
            </a:r>
            <a:endParaRPr lang="en-GB" sz="3600" dirty="0">
              <a:solidFill>
                <a:srgbClr val="0000FF"/>
              </a:solidFill>
            </a:endParaRPr>
          </a:p>
        </p:txBody>
      </p:sp>
      <p:sp>
        <p:nvSpPr>
          <p:cNvPr id="4" name="TextBox 3">
            <a:extLst>
              <a:ext uri="{FF2B5EF4-FFF2-40B4-BE49-F238E27FC236}">
                <a16:creationId xmlns:a16="http://schemas.microsoft.com/office/drawing/2014/main" id="{904F0344-BD00-49B4-BF65-7926579302F5}"/>
              </a:ext>
            </a:extLst>
          </p:cNvPr>
          <p:cNvSpPr txBox="1"/>
          <p:nvPr/>
        </p:nvSpPr>
        <p:spPr>
          <a:xfrm>
            <a:off x="914400" y="842481"/>
            <a:ext cx="7284378" cy="707886"/>
          </a:xfrm>
          <a:prstGeom prst="rect">
            <a:avLst/>
          </a:prstGeom>
          <a:noFill/>
        </p:spPr>
        <p:txBody>
          <a:bodyPr wrap="square" rtlCol="0">
            <a:spAutoFit/>
          </a:bodyPr>
          <a:lstStyle/>
          <a:p>
            <a:r>
              <a:rPr lang="en-GB" sz="4000" dirty="0">
                <a:solidFill>
                  <a:srgbClr val="00B050"/>
                </a:solidFill>
              </a:rPr>
              <a:t>Reasoning is…</a:t>
            </a:r>
          </a:p>
        </p:txBody>
      </p:sp>
    </p:spTree>
    <p:extLst>
      <p:ext uri="{BB962C8B-B14F-4D97-AF65-F5344CB8AC3E}">
        <p14:creationId xmlns:p14="http://schemas.microsoft.com/office/powerpoint/2010/main" val="211633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6600235" y="895011"/>
            <a:ext cx="4805691" cy="3602098"/>
          </a:xfrm>
        </p:spPr>
        <p:txBody>
          <a:bodyPr anchor="b">
            <a:normAutofit/>
          </a:bodyPr>
          <a:lstStyle/>
          <a:p>
            <a:pPr algn="l"/>
            <a:r>
              <a:rPr lang="en-GB" sz="4800" b="1" dirty="0">
                <a:solidFill>
                  <a:srgbClr val="7030A0"/>
                </a:solidFill>
                <a:latin typeface="+mj-lt"/>
              </a:rPr>
              <a:t>Welcome to our</a:t>
            </a:r>
          </a:p>
          <a:p>
            <a:pPr algn="l"/>
            <a:r>
              <a:rPr lang="en-GB" sz="4800" b="1" dirty="0">
                <a:solidFill>
                  <a:srgbClr val="7030A0"/>
                </a:solidFill>
                <a:latin typeface="+mj-lt"/>
              </a:rPr>
              <a:t>Maths workshop</a:t>
            </a:r>
          </a:p>
          <a:p>
            <a:pPr algn="l"/>
            <a:r>
              <a:rPr lang="en-GB" sz="4800" b="1" dirty="0">
                <a:solidFill>
                  <a:srgbClr val="7030A0"/>
                </a:solidFill>
                <a:latin typeface="+mj-lt"/>
              </a:rPr>
              <a:t>EYFS and KS1</a:t>
            </a:r>
          </a:p>
          <a:p>
            <a:pPr algn="l"/>
            <a:endParaRPr lang="en-GB" sz="4800" b="1" dirty="0">
              <a:solidFill>
                <a:srgbClr val="7030A0"/>
              </a:solidFill>
              <a:latin typeface="+mj-lt"/>
            </a:endParaRP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A737632-4F2B-4632-8871-9A952FBD1831}"/>
              </a:ext>
            </a:extLst>
          </p:cNvPr>
          <p:cNvPicPr>
            <a:picLocks noChangeAspect="1"/>
          </p:cNvPicPr>
          <p:nvPr/>
        </p:nvPicPr>
        <p:blipFill>
          <a:blip r:embed="rId3"/>
          <a:stretch>
            <a:fillRect/>
          </a:stretch>
        </p:blipFill>
        <p:spPr>
          <a:xfrm>
            <a:off x="9504325" y="4589577"/>
            <a:ext cx="1901601" cy="1924239"/>
          </a:xfrm>
          <a:prstGeom prst="rect">
            <a:avLst/>
          </a:prstGeom>
        </p:spPr>
      </p:pic>
      <p:pic>
        <p:nvPicPr>
          <p:cNvPr id="7" name="Picture 6">
            <a:extLst>
              <a:ext uri="{FF2B5EF4-FFF2-40B4-BE49-F238E27FC236}">
                <a16:creationId xmlns:a16="http://schemas.microsoft.com/office/drawing/2014/main" id="{1CF631EB-3348-40E0-AA4B-5199053F18A6}"/>
              </a:ext>
            </a:extLst>
          </p:cNvPr>
          <p:cNvPicPr>
            <a:picLocks noChangeAspect="1"/>
          </p:cNvPicPr>
          <p:nvPr/>
        </p:nvPicPr>
        <p:blipFill>
          <a:blip r:embed="rId4"/>
          <a:stretch>
            <a:fillRect/>
          </a:stretch>
        </p:blipFill>
        <p:spPr>
          <a:xfrm>
            <a:off x="275262" y="2178338"/>
            <a:ext cx="4804164" cy="3040934"/>
          </a:xfrm>
          <a:prstGeom prst="rect">
            <a:avLst/>
          </a:prstGeom>
        </p:spPr>
      </p:pic>
    </p:spTree>
    <p:extLst>
      <p:ext uri="{BB962C8B-B14F-4D97-AF65-F5344CB8AC3E}">
        <p14:creationId xmlns:p14="http://schemas.microsoft.com/office/powerpoint/2010/main" val="309000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138E1-6AA0-456A-9A69-FB03B1351ACE}"/>
              </a:ext>
            </a:extLst>
          </p:cNvPr>
          <p:cNvPicPr>
            <a:picLocks noChangeAspect="1"/>
          </p:cNvPicPr>
          <p:nvPr/>
        </p:nvPicPr>
        <p:blipFill>
          <a:blip r:embed="rId2"/>
          <a:stretch>
            <a:fillRect/>
          </a:stretch>
        </p:blipFill>
        <p:spPr>
          <a:xfrm>
            <a:off x="2785207" y="265844"/>
            <a:ext cx="9153365" cy="6519558"/>
          </a:xfrm>
          <a:prstGeom prst="rect">
            <a:avLst/>
          </a:prstGeom>
        </p:spPr>
      </p:pic>
      <p:sp>
        <p:nvSpPr>
          <p:cNvPr id="4" name="TextBox 3">
            <a:extLst>
              <a:ext uri="{FF2B5EF4-FFF2-40B4-BE49-F238E27FC236}">
                <a16:creationId xmlns:a16="http://schemas.microsoft.com/office/drawing/2014/main" id="{69EE1198-2721-420F-85FD-0D121B124513}"/>
              </a:ext>
            </a:extLst>
          </p:cNvPr>
          <p:cNvSpPr txBox="1"/>
          <p:nvPr/>
        </p:nvSpPr>
        <p:spPr>
          <a:xfrm>
            <a:off x="369870" y="595901"/>
            <a:ext cx="2537717" cy="1200329"/>
          </a:xfrm>
          <a:prstGeom prst="rect">
            <a:avLst/>
          </a:prstGeom>
          <a:noFill/>
        </p:spPr>
        <p:txBody>
          <a:bodyPr wrap="square" rtlCol="0">
            <a:spAutoFit/>
          </a:bodyPr>
          <a:lstStyle/>
          <a:p>
            <a:r>
              <a:rPr lang="en-GB" sz="3600" dirty="0">
                <a:solidFill>
                  <a:srgbClr val="0000FF"/>
                </a:solidFill>
              </a:rPr>
              <a:t>Progression in Reasoning</a:t>
            </a:r>
          </a:p>
        </p:txBody>
      </p:sp>
      <p:pic>
        <p:nvPicPr>
          <p:cNvPr id="5" name="Picture 4">
            <a:extLst>
              <a:ext uri="{FF2B5EF4-FFF2-40B4-BE49-F238E27FC236}">
                <a16:creationId xmlns:a16="http://schemas.microsoft.com/office/drawing/2014/main" id="{7EE03DC8-0A2D-48FB-B7B1-CFC47E815A50}"/>
              </a:ext>
            </a:extLst>
          </p:cNvPr>
          <p:cNvPicPr>
            <a:picLocks noChangeAspect="1"/>
          </p:cNvPicPr>
          <p:nvPr/>
        </p:nvPicPr>
        <p:blipFill>
          <a:blip r:embed="rId3"/>
          <a:stretch>
            <a:fillRect/>
          </a:stretch>
        </p:blipFill>
        <p:spPr>
          <a:xfrm>
            <a:off x="551307" y="2373330"/>
            <a:ext cx="2461089" cy="2492642"/>
          </a:xfrm>
          <a:prstGeom prst="rect">
            <a:avLst/>
          </a:prstGeom>
        </p:spPr>
      </p:pic>
    </p:spTree>
    <p:extLst>
      <p:ext uri="{BB962C8B-B14F-4D97-AF65-F5344CB8AC3E}">
        <p14:creationId xmlns:p14="http://schemas.microsoft.com/office/powerpoint/2010/main" val="163753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defRPr/>
            </a:pPr>
            <a:fld id="{48BAC8EC-B437-49E7-9790-CFA1DD0E61BE}" type="slidenum">
              <a:rPr lang="en-GB">
                <a:solidFill>
                  <a:srgbClr val="E7E6E6">
                    <a:lumMod val="75000"/>
                  </a:srgbClr>
                </a:solidFill>
              </a:rPr>
              <a:pPr defTabSz="457200">
                <a:defRPr/>
              </a:pPr>
              <a:t>21</a:t>
            </a:fld>
            <a:endParaRPr lang="en-GB" dirty="0">
              <a:solidFill>
                <a:srgbClr val="E7E6E6">
                  <a:lumMod val="75000"/>
                </a:srgbClr>
              </a:solidFill>
            </a:endParaRPr>
          </a:p>
        </p:txBody>
      </p:sp>
      <p:sp>
        <p:nvSpPr>
          <p:cNvPr id="5" name="Rectangle 4"/>
          <p:cNvSpPr/>
          <p:nvPr/>
        </p:nvSpPr>
        <p:spPr>
          <a:xfrm>
            <a:off x="2081508" y="731119"/>
            <a:ext cx="8056280" cy="523220"/>
          </a:xfrm>
          <a:prstGeom prst="rect">
            <a:avLst/>
          </a:prstGeom>
        </p:spPr>
        <p:txBody>
          <a:bodyPr wrap="square">
            <a:spAutoFit/>
          </a:bodyPr>
          <a:lstStyle/>
          <a:p>
            <a:pPr defTabSz="457200">
              <a:defRPr/>
            </a:pPr>
            <a:r>
              <a:rPr lang="en-GB" sz="2800" dirty="0">
                <a:solidFill>
                  <a:prstClr val="black"/>
                </a:solidFill>
                <a:latin typeface="Gill Sans MT" panose="020B0502020104020203" pitchFamily="34" charset="0"/>
              </a:rPr>
              <a:t>How many different ways can the objects be grouped?</a:t>
            </a:r>
            <a:endParaRPr lang="en-US" sz="2800" dirty="0">
              <a:solidFill>
                <a:prstClr val="black"/>
              </a:solidFill>
              <a:latin typeface="Gill Sans MT" panose="020B05020201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190" y="4043495"/>
            <a:ext cx="504865" cy="713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415" y="3246728"/>
            <a:ext cx="504865" cy="713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371" y="2121002"/>
            <a:ext cx="504865" cy="713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9383" y="2304436"/>
            <a:ext cx="789036" cy="75781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948" y="4841829"/>
            <a:ext cx="789036" cy="75781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719" y="4788467"/>
            <a:ext cx="789036" cy="75781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856" y="3509008"/>
            <a:ext cx="1101429" cy="125655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2298" y="3305969"/>
            <a:ext cx="1101429" cy="125655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573" y="2745375"/>
            <a:ext cx="1101429" cy="125655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933" y="4313156"/>
            <a:ext cx="1101429" cy="125655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980" y="2559444"/>
            <a:ext cx="1101429" cy="125655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296" y="2053925"/>
            <a:ext cx="1131656" cy="161310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4638" y="3868932"/>
            <a:ext cx="879973" cy="124331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730" y="2178857"/>
            <a:ext cx="879973" cy="124331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6152" y="3495378"/>
            <a:ext cx="879973" cy="124331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7707" y="4727363"/>
            <a:ext cx="879973" cy="124331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1536" y="4658899"/>
            <a:ext cx="879973" cy="1243318"/>
          </a:xfrm>
          <a:prstGeom prst="rect">
            <a:avLst/>
          </a:prstGeom>
        </p:spPr>
      </p:pic>
      <p:pic>
        <p:nvPicPr>
          <p:cNvPr id="23" name="Picture 2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0029" y="854993"/>
            <a:ext cx="847694" cy="903281"/>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69884" y="1181980"/>
            <a:ext cx="1134217" cy="1602539"/>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36993" y="2360093"/>
            <a:ext cx="548655" cy="775113"/>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351431" y="2360093"/>
            <a:ext cx="545434" cy="770563"/>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45134" y="3284229"/>
            <a:ext cx="523530" cy="737700"/>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35385" y="3068640"/>
            <a:ext cx="951870" cy="932040"/>
          </a:xfrm>
          <a:prstGeom prst="rect">
            <a:avLst/>
          </a:prstGeom>
        </p:spPr>
      </p:pic>
    </p:spTree>
    <p:extLst>
      <p:ext uri="{BB962C8B-B14F-4D97-AF65-F5344CB8AC3E}">
        <p14:creationId xmlns:p14="http://schemas.microsoft.com/office/powerpoint/2010/main" val="317195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D26EC-1DA9-4803-9780-B25BB5A397F6}"/>
              </a:ext>
            </a:extLst>
          </p:cNvPr>
          <p:cNvPicPr>
            <a:picLocks noChangeAspect="1"/>
          </p:cNvPicPr>
          <p:nvPr/>
        </p:nvPicPr>
        <p:blipFill>
          <a:blip r:embed="rId2"/>
          <a:stretch>
            <a:fillRect/>
          </a:stretch>
        </p:blipFill>
        <p:spPr>
          <a:xfrm>
            <a:off x="743325" y="2203270"/>
            <a:ext cx="10601742" cy="4372191"/>
          </a:xfrm>
          <a:prstGeom prst="rect">
            <a:avLst/>
          </a:prstGeom>
        </p:spPr>
      </p:pic>
      <p:sp>
        <p:nvSpPr>
          <p:cNvPr id="4" name="TextBox 3">
            <a:extLst>
              <a:ext uri="{FF2B5EF4-FFF2-40B4-BE49-F238E27FC236}">
                <a16:creationId xmlns:a16="http://schemas.microsoft.com/office/drawing/2014/main" id="{DFA1B69A-0DB8-4F7A-A441-DF6E2517B005}"/>
              </a:ext>
            </a:extLst>
          </p:cNvPr>
          <p:cNvSpPr txBox="1"/>
          <p:nvPr/>
        </p:nvSpPr>
        <p:spPr>
          <a:xfrm>
            <a:off x="743325" y="544530"/>
            <a:ext cx="10907569" cy="646331"/>
          </a:xfrm>
          <a:prstGeom prst="rect">
            <a:avLst/>
          </a:prstGeom>
          <a:noFill/>
        </p:spPr>
        <p:txBody>
          <a:bodyPr wrap="square" rtlCol="0">
            <a:spAutoFit/>
          </a:bodyPr>
          <a:lstStyle/>
          <a:p>
            <a:pPr algn="ctr"/>
            <a:r>
              <a:rPr lang="en-GB" sz="3600" dirty="0">
                <a:solidFill>
                  <a:srgbClr val="0000FF"/>
                </a:solidFill>
              </a:rPr>
              <a:t>What is the same? What is different?</a:t>
            </a:r>
          </a:p>
        </p:txBody>
      </p:sp>
    </p:spTree>
    <p:extLst>
      <p:ext uri="{BB962C8B-B14F-4D97-AF65-F5344CB8AC3E}">
        <p14:creationId xmlns:p14="http://schemas.microsoft.com/office/powerpoint/2010/main" val="38074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75594-A0D2-ACC0-66E9-49AEED2D43CB}"/>
              </a:ext>
            </a:extLst>
          </p:cNvPr>
          <p:cNvPicPr>
            <a:picLocks noChangeAspect="1"/>
          </p:cNvPicPr>
          <p:nvPr/>
        </p:nvPicPr>
        <p:blipFill>
          <a:blip r:embed="rId2"/>
          <a:stretch>
            <a:fillRect/>
          </a:stretch>
        </p:blipFill>
        <p:spPr>
          <a:xfrm>
            <a:off x="1246291" y="0"/>
            <a:ext cx="9689337" cy="6855120"/>
          </a:xfrm>
          <a:prstGeom prst="rect">
            <a:avLst/>
          </a:prstGeom>
        </p:spPr>
      </p:pic>
    </p:spTree>
    <p:extLst>
      <p:ext uri="{BB962C8B-B14F-4D97-AF65-F5344CB8AC3E}">
        <p14:creationId xmlns:p14="http://schemas.microsoft.com/office/powerpoint/2010/main" val="218443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287383" y="437698"/>
            <a:ext cx="11299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rPr>
              <a:t>How can you help your child with Maths at home?</a:t>
            </a:r>
            <a:endParaRPr kumimoji="0" lang="en-US"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endParaRPr>
          </a:p>
        </p:txBody>
      </p:sp>
      <p:sp>
        <p:nvSpPr>
          <p:cNvPr id="19463" name="Rectangle 7"/>
          <p:cNvSpPr>
            <a:spLocks noGrp="1" noRot="1" noChangeArrowheads="1"/>
          </p:cNvSpPr>
          <p:nvPr>
            <p:ph idx="1"/>
          </p:nvPr>
        </p:nvSpPr>
        <p:spPr>
          <a:xfrm>
            <a:off x="287383" y="2344666"/>
            <a:ext cx="10855234" cy="4406900"/>
          </a:xfrm>
        </p:spPr>
        <p:txBody>
          <a:bodyPr>
            <a:normAutofit/>
          </a:bodyPr>
          <a:lstStyle/>
          <a:p>
            <a:pPr eaLnBrk="1" hangingPunct="1">
              <a:defRPr/>
            </a:pPr>
            <a:r>
              <a:rPr lang="en-GB" altLang="en-US" dirty="0">
                <a:solidFill>
                  <a:schemeClr val="accent4">
                    <a:lumMod val="10000"/>
                  </a:schemeClr>
                </a:solidFill>
                <a:latin typeface="Comic Sans MS" panose="030F0702030302020204" pitchFamily="66" charset="0"/>
              </a:rPr>
              <a:t>Take away their fear. </a:t>
            </a:r>
          </a:p>
          <a:p>
            <a:pPr eaLnBrk="1" hangingPunct="1">
              <a:defRPr/>
            </a:pPr>
            <a:r>
              <a:rPr lang="en-GB" altLang="en-US" dirty="0">
                <a:solidFill>
                  <a:schemeClr val="accent4">
                    <a:lumMod val="10000"/>
                  </a:schemeClr>
                </a:solidFill>
                <a:latin typeface="Comic Sans MS" panose="030F0702030302020204" pitchFamily="66" charset="0"/>
              </a:rPr>
              <a:t>Reassure and praise whenever possible. Positive mindset…</a:t>
            </a:r>
          </a:p>
          <a:p>
            <a:pPr eaLnBrk="1" hangingPunct="1">
              <a:defRPr/>
            </a:pPr>
            <a:r>
              <a:rPr lang="en-GB" altLang="en-US" dirty="0">
                <a:solidFill>
                  <a:schemeClr val="accent4">
                    <a:lumMod val="10000"/>
                  </a:schemeClr>
                </a:solidFill>
                <a:latin typeface="Comic Sans MS" panose="030F0702030302020204" pitchFamily="66" charset="0"/>
              </a:rPr>
              <a:t>Let them see you using Maths in your everyday routines – portioning meals between the family, chopping vegetables into halves and quarters etc. </a:t>
            </a:r>
          </a:p>
          <a:p>
            <a:pPr eaLnBrk="1" hangingPunct="1">
              <a:defRPr/>
            </a:pPr>
            <a:r>
              <a:rPr lang="en-GB" altLang="en-US" dirty="0">
                <a:solidFill>
                  <a:schemeClr val="accent4">
                    <a:lumMod val="10000"/>
                  </a:schemeClr>
                </a:solidFill>
                <a:latin typeface="Comic Sans MS" panose="030F0702030302020204" pitchFamily="66" charset="0"/>
              </a:rPr>
              <a:t>Play with numbers and shapes through games.</a:t>
            </a:r>
          </a:p>
          <a:p>
            <a:pPr eaLnBrk="1" hangingPunct="1">
              <a:defRPr/>
            </a:pPr>
            <a:r>
              <a:rPr lang="en-GB" altLang="en-US" dirty="0">
                <a:solidFill>
                  <a:schemeClr val="accent4">
                    <a:lumMod val="10000"/>
                  </a:schemeClr>
                </a:solidFill>
                <a:latin typeface="Comic Sans MS" panose="030F0702030302020204" pitchFamily="66" charset="0"/>
              </a:rPr>
              <a:t>Seeing mistakes as an opportunity to learn and using them as a discussion point.</a:t>
            </a:r>
          </a:p>
          <a:p>
            <a:pPr eaLnBrk="1" hangingPunct="1">
              <a:defRPr/>
            </a:pPr>
            <a:r>
              <a:rPr lang="en-US" altLang="en-US" dirty="0">
                <a:solidFill>
                  <a:schemeClr val="accent4">
                    <a:lumMod val="10000"/>
                  </a:schemeClr>
                </a:solidFill>
                <a:latin typeface="Comic Sans MS" panose="030F0702030302020204" pitchFamily="66" charset="0"/>
              </a:rPr>
              <a:t>Recognising the </a:t>
            </a:r>
            <a:r>
              <a:rPr lang="en-US" altLang="en-US" b="1" dirty="0">
                <a:solidFill>
                  <a:schemeClr val="accent4">
                    <a:lumMod val="10000"/>
                  </a:schemeClr>
                </a:solidFill>
                <a:latin typeface="Comic Sans MS" panose="030F0702030302020204" pitchFamily="66" charset="0"/>
              </a:rPr>
              <a:t>importance</a:t>
            </a:r>
            <a:r>
              <a:rPr lang="en-US" altLang="en-US" dirty="0">
                <a:solidFill>
                  <a:schemeClr val="accent4">
                    <a:lumMod val="10000"/>
                  </a:schemeClr>
                </a:solidFill>
                <a:latin typeface="Comic Sans MS" panose="030F0702030302020204" pitchFamily="66" charset="0"/>
              </a:rPr>
              <a:t> and value of Maths in our everyday lives e.g. managing money and telling the time.</a:t>
            </a:r>
          </a:p>
        </p:txBody>
      </p:sp>
    </p:spTree>
    <p:extLst>
      <p:ext uri="{BB962C8B-B14F-4D97-AF65-F5344CB8AC3E}">
        <p14:creationId xmlns:p14="http://schemas.microsoft.com/office/powerpoint/2010/main" val="385689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99A9-1D65-44F5-8852-607D77A65C42}"/>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CBFB847-0514-4CFC-ACB0-25F5DB49BA05}"/>
              </a:ext>
            </a:extLst>
          </p:cNvPr>
          <p:cNvSpPr>
            <a:spLocks noGrp="1"/>
          </p:cNvSpPr>
          <p:nvPr>
            <p:ph type="body" idx="1"/>
          </p:nvPr>
        </p:nvSpPr>
        <p:spPr/>
        <p:txBody>
          <a:bodyPr/>
          <a:lstStyle/>
          <a:p>
            <a:endParaRPr lang="en-GB" dirty="0"/>
          </a:p>
        </p:txBody>
      </p:sp>
      <p:sp>
        <p:nvSpPr>
          <p:cNvPr id="5" name="TextBox 4">
            <a:extLst>
              <a:ext uri="{FF2B5EF4-FFF2-40B4-BE49-F238E27FC236}">
                <a16:creationId xmlns:a16="http://schemas.microsoft.com/office/drawing/2014/main" id="{ABFFB484-208D-4EBD-BDAD-BADFF22F3240}"/>
              </a:ext>
            </a:extLst>
          </p:cNvPr>
          <p:cNvSpPr txBox="1"/>
          <p:nvPr/>
        </p:nvSpPr>
        <p:spPr>
          <a:xfrm>
            <a:off x="357883" y="92469"/>
            <a:ext cx="11476234" cy="7386638"/>
          </a:xfrm>
          <a:prstGeom prst="rect">
            <a:avLst/>
          </a:prstGeom>
          <a:noFill/>
        </p:spPr>
        <p:txBody>
          <a:bodyPr wrap="square">
            <a:spAutoFit/>
          </a:bodyPr>
          <a:lstStyle/>
          <a:p>
            <a:pPr marL="285750" indent="-285750">
              <a:buFont typeface="Arial" panose="020B0604020202020204" pitchFamily="34" charset="0"/>
              <a:buChar char="•"/>
            </a:pPr>
            <a:r>
              <a:rPr lang="en-GB" sz="2200" dirty="0">
                <a:solidFill>
                  <a:srgbClr val="000000"/>
                </a:solidFill>
                <a:latin typeface="Calibri" panose="020F0502020204030204" pitchFamily="34" charset="0"/>
              </a:rPr>
              <a:t>Count - steps up the stairs, money into a money box etc </a:t>
            </a:r>
          </a:p>
          <a:p>
            <a:r>
              <a:rPr lang="en-GB" sz="2200" dirty="0">
                <a:solidFill>
                  <a:srgbClr val="000000"/>
                </a:solidFill>
                <a:latin typeface="Calibri" panose="020F0502020204030204" pitchFamily="34" charset="0"/>
              </a:rPr>
              <a:t>• Ask children to say how many without counting (5 or fewer) </a:t>
            </a:r>
          </a:p>
          <a:p>
            <a:r>
              <a:rPr lang="en-GB" sz="2200" dirty="0">
                <a:solidFill>
                  <a:srgbClr val="000000"/>
                </a:solidFill>
                <a:latin typeface="Calibri" panose="020F0502020204030204" pitchFamily="34" charset="0"/>
              </a:rPr>
              <a:t>• Play games using dice/dominoes and encourage child to say how many spots without counting. </a:t>
            </a:r>
          </a:p>
          <a:p>
            <a:r>
              <a:rPr lang="en-GB" sz="2200" dirty="0">
                <a:solidFill>
                  <a:srgbClr val="000000"/>
                </a:solidFill>
                <a:latin typeface="Calibri" panose="020F0502020204030204" pitchFamily="34" charset="0"/>
              </a:rPr>
              <a:t>• Ask children to set the table with enough knives, forks and plates for everyone. </a:t>
            </a:r>
          </a:p>
          <a:p>
            <a:r>
              <a:rPr lang="en-GB" sz="2200" dirty="0">
                <a:solidFill>
                  <a:srgbClr val="000000"/>
                </a:solidFill>
                <a:latin typeface="Calibri" panose="020F0502020204030204" pitchFamily="34" charset="0"/>
              </a:rPr>
              <a:t>• Spot numbers in the environment – on phones, microwaves, clocks, registration plates, doors. </a:t>
            </a:r>
          </a:p>
          <a:p>
            <a:r>
              <a:rPr lang="en-GB" sz="2200" dirty="0">
                <a:solidFill>
                  <a:srgbClr val="000000"/>
                </a:solidFill>
                <a:latin typeface="Calibri" panose="020F0502020204030204" pitchFamily="34" charset="0"/>
              </a:rPr>
              <a:t>• Ask children to think of their own representations for numbers eg one of them, two hands, three bears, four wheels on a car, five toes, six sides on a dice, seven dwarves, eight legs on an octopus etc </a:t>
            </a:r>
          </a:p>
          <a:p>
            <a:r>
              <a:rPr lang="en-GB" sz="2200" dirty="0">
                <a:solidFill>
                  <a:srgbClr val="000000"/>
                </a:solidFill>
                <a:latin typeface="Calibri" panose="020F0502020204030204" pitchFamily="34" charset="0"/>
              </a:rPr>
              <a:t>• Deliberately make mistakes. Children need to understand mistakes are normal and everyone makes them eg get mixed up when counting, muddle two numbers when ordering them. </a:t>
            </a:r>
          </a:p>
          <a:p>
            <a:r>
              <a:rPr lang="en-GB" sz="2200" dirty="0">
                <a:solidFill>
                  <a:srgbClr val="000000"/>
                </a:solidFill>
                <a:latin typeface="Calibri" panose="020F0502020204030204" pitchFamily="34" charset="0"/>
              </a:rPr>
              <a:t>• Watch Numberblocks on Cbeebies. This programme is written by maths specialists to model maths concepts and represents number brilliantly. Also, Numberjacks is excellent for solving problems. </a:t>
            </a:r>
          </a:p>
          <a:p>
            <a:r>
              <a:rPr lang="en-GB" sz="2200" dirty="0">
                <a:solidFill>
                  <a:srgbClr val="000000"/>
                </a:solidFill>
                <a:latin typeface="Calibri" panose="020F0502020204030204" pitchFamily="34" charset="0"/>
              </a:rPr>
              <a:t>• Hide numbers around the house or garden for children to find. </a:t>
            </a:r>
          </a:p>
          <a:p>
            <a:r>
              <a:rPr lang="en-GB" sz="2200" dirty="0">
                <a:solidFill>
                  <a:srgbClr val="000000"/>
                </a:solidFill>
                <a:latin typeface="Calibri" panose="020F0502020204030204" pitchFamily="34" charset="0"/>
              </a:rPr>
              <a:t>• Play outdoor maths games like hopscotch and skittles. Even better, let children make up their own games and decide how to score points. </a:t>
            </a:r>
          </a:p>
          <a:p>
            <a:r>
              <a:rPr lang="en-GB" sz="2200" dirty="0">
                <a:solidFill>
                  <a:srgbClr val="000000"/>
                </a:solidFill>
                <a:latin typeface="Calibri" panose="020F0502020204030204" pitchFamily="34" charset="0"/>
              </a:rPr>
              <a:t>• Read books with maths concepts eg The Very Hungry Caterpillar, One is a snail, ten is a crab, What’s the time, Mr Wolf? The doorbell rang. </a:t>
            </a:r>
          </a:p>
          <a:p>
            <a:r>
              <a:rPr lang="en-GB" sz="2200" dirty="0">
                <a:solidFill>
                  <a:srgbClr val="000000"/>
                </a:solidFill>
                <a:latin typeface="Calibri" panose="020F0502020204030204" pitchFamily="34" charset="0"/>
              </a:rPr>
              <a:t>• Draw attention to more and less. </a:t>
            </a:r>
          </a:p>
          <a:p>
            <a:pPr algn="l"/>
            <a:endParaRPr lang="en-GB" sz="2800" b="0" i="0" u="none" strike="noStrike" baseline="0" dirty="0">
              <a:solidFill>
                <a:srgbClr val="000000"/>
              </a:solidFill>
              <a:latin typeface="Calibri" panose="020F0502020204030204" pitchFamily="34" charset="0"/>
            </a:endParaRPr>
          </a:p>
          <a:p>
            <a:r>
              <a:rPr lang="en-GB" sz="2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711328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9" y="524065"/>
            <a:ext cx="10401721" cy="5548301"/>
          </a:xfrm>
        </p:spPr>
        <p:txBody>
          <a:bodyPr>
            <a:normAutofit/>
          </a:bodyPr>
          <a:lstStyle/>
          <a:p>
            <a:r>
              <a:rPr lang="en-GB" sz="5400" dirty="0">
                <a:solidFill>
                  <a:schemeClr val="tx1"/>
                </a:solidFill>
                <a:latin typeface="XCCW Joined 4a" panose="03050602040000000000" pitchFamily="66" charset="0"/>
              </a:rPr>
              <a:t>Maths at Farnborough</a:t>
            </a:r>
            <a:br>
              <a:rPr lang="en-GB" sz="5400" dirty="0">
                <a:solidFill>
                  <a:schemeClr val="tx1"/>
                </a:solidFill>
                <a:latin typeface="XCCW Joined 4a" panose="03050602040000000000" pitchFamily="66" charset="0"/>
              </a:rPr>
            </a:br>
            <a:br>
              <a:rPr lang="en-GB" sz="5400" dirty="0">
                <a:solidFill>
                  <a:schemeClr val="tx1"/>
                </a:solidFill>
                <a:latin typeface="XCCW Joined 4a" panose="03050602040000000000" pitchFamily="66" charset="0"/>
              </a:rPr>
            </a:br>
            <a:br>
              <a:rPr lang="en-GB" sz="4000" dirty="0">
                <a:solidFill>
                  <a:schemeClr val="tx1"/>
                </a:solidFill>
                <a:latin typeface="XCCW Joined 4a" panose="03050602040000000000" pitchFamily="66" charset="0"/>
              </a:rPr>
            </a:br>
            <a:r>
              <a:rPr lang="en-GB" sz="4000" dirty="0">
                <a:solidFill>
                  <a:schemeClr val="tx1"/>
                </a:solidFill>
                <a:latin typeface="XCCW Joined 4a" panose="03050602040000000000" pitchFamily="66" charset="0"/>
              </a:rPr>
              <a:t>Resources that I can use at home to support my child’s maths understanding and learning.</a:t>
            </a:r>
            <a:endParaRPr lang="en-GB" sz="2000" dirty="0">
              <a:solidFill>
                <a:srgbClr val="002060"/>
              </a:solidFill>
              <a:latin typeface="XCCW Joined 4a" panose="03050602040000000000" pitchFamily="66" charset="0"/>
            </a:endParaRPr>
          </a:p>
        </p:txBody>
      </p:sp>
      <p:pic>
        <p:nvPicPr>
          <p:cNvPr id="4" name="Picture 3" descr="A picture containing clock&#10;&#10;Description automatically generated">
            <a:extLst>
              <a:ext uri="{FF2B5EF4-FFF2-40B4-BE49-F238E27FC236}">
                <a16:creationId xmlns:a16="http://schemas.microsoft.com/office/drawing/2014/main" id="{2D8D7F00-5B4B-4625-86B5-E6CFBD7CC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2522" y="2763009"/>
            <a:ext cx="1497864" cy="1070415"/>
          </a:xfrm>
          <a:prstGeom prst="rect">
            <a:avLst/>
          </a:prstGeom>
        </p:spPr>
      </p:pic>
    </p:spTree>
    <p:extLst>
      <p:ext uri="{BB962C8B-B14F-4D97-AF65-F5344CB8AC3E}">
        <p14:creationId xmlns:p14="http://schemas.microsoft.com/office/powerpoint/2010/main" val="100312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319"/>
            <a:ext cx="10972800" cy="1789693"/>
          </a:xfrm>
        </p:spPr>
        <p:txBody>
          <a:bodyPr>
            <a:noAutofit/>
          </a:bodyPr>
          <a:lstStyle/>
          <a:p>
            <a:pPr algn="ctr"/>
            <a:r>
              <a:rPr lang="en-GB" sz="5400" dirty="0">
                <a:solidFill>
                  <a:schemeClr val="tx1"/>
                </a:solidFill>
                <a:latin typeface="XCCW Joined 4a" panose="03050602040000000000" pitchFamily="66" charset="0"/>
                <a:cs typeface="Calibri" panose="020F0502020204030204" pitchFamily="34" charset="0"/>
              </a:rPr>
              <a:t>Importance of Resources</a:t>
            </a:r>
            <a:br>
              <a:rPr lang="en-GB" sz="5400" dirty="0">
                <a:solidFill>
                  <a:schemeClr val="tx1"/>
                </a:solidFill>
                <a:latin typeface="XCCW Joined 4a" panose="03050602040000000000" pitchFamily="66" charset="0"/>
                <a:cs typeface="Calibri" panose="020F0502020204030204" pitchFamily="34" charset="0"/>
              </a:rPr>
            </a:br>
            <a:endParaRPr lang="en-GB" sz="5400" dirty="0">
              <a:solidFill>
                <a:schemeClr val="tx1"/>
              </a:solidFill>
              <a:latin typeface="XCCW Joined 4a" panose="03050602040000000000" pitchFamily="66" charset="0"/>
              <a:cs typeface="Calibri" panose="020F0502020204030204" pitchFamily="34" charset="0"/>
            </a:endParaRPr>
          </a:p>
        </p:txBody>
      </p:sp>
      <p:sp>
        <p:nvSpPr>
          <p:cNvPr id="4" name="Rectangle 3"/>
          <p:cNvSpPr/>
          <p:nvPr/>
        </p:nvSpPr>
        <p:spPr>
          <a:xfrm>
            <a:off x="187234" y="2598521"/>
            <a:ext cx="11395166"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rPr>
              <a:t>Resources can be powerful tools to support sense making, mathematical thinking and reasoning skills.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rPr>
              <a:t>They help our children to be able to practically engage with new learning and to support their ability to visualise new concepts and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Calibri Light" panose="020F0302020204030204" pitchFamily="34" charset="0"/>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XCCW Joined 4a" panose="03050602040000000000"/>
                <a:cs typeface="Calibri Light" panose="020F0302020204030204" pitchFamily="34" charset="0"/>
              </a:rPr>
              <a:t>W</a:t>
            </a: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Calibri Light" panose="020F0302020204030204" pitchFamily="34" charset="0"/>
              </a:rPr>
              <a:t>e apply a CPA approach to Maths learning which embeds the importance of using physical resources to support learning opportunities.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Calibri Light" panose="020F0302020204030204" pitchFamily="34" charset="0"/>
              </a:rPr>
              <a:t>Read on to find out more about this approach.</a:t>
            </a:r>
            <a:endParaRPr kumimoji="0" lang="en-GB"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2"/>
            </a:endParaRPr>
          </a:p>
        </p:txBody>
      </p:sp>
    </p:spTree>
    <p:extLst>
      <p:ext uri="{BB962C8B-B14F-4D97-AF65-F5344CB8AC3E}">
        <p14:creationId xmlns:p14="http://schemas.microsoft.com/office/powerpoint/2010/main" val="136763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63" y="297691"/>
            <a:ext cx="10972800" cy="1789693"/>
          </a:xfrm>
        </p:spPr>
        <p:txBody>
          <a:bodyPr>
            <a:noAutofit/>
          </a:bodyPr>
          <a:lstStyle/>
          <a:p>
            <a:pPr algn="ctr"/>
            <a:r>
              <a:rPr lang="en-GB" sz="5400" dirty="0">
                <a:solidFill>
                  <a:schemeClr val="tx1"/>
                </a:solidFill>
                <a:latin typeface="XCCW Joined 4a" panose="03050602040000000000" pitchFamily="66" charset="0"/>
                <a:cs typeface="Calibri" panose="020F0502020204030204" pitchFamily="34" charset="0"/>
              </a:rPr>
              <a:t>CPA Approach</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5330" y="5259213"/>
            <a:ext cx="1526776" cy="149429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5733" y="1732490"/>
            <a:ext cx="9086659" cy="4748513"/>
          </a:xfrm>
          <a:prstGeom prst="rect">
            <a:avLst/>
          </a:prstGeom>
        </p:spPr>
      </p:pic>
    </p:spTree>
    <p:extLst>
      <p:ext uri="{BB962C8B-B14F-4D97-AF65-F5344CB8AC3E}">
        <p14:creationId xmlns:p14="http://schemas.microsoft.com/office/powerpoint/2010/main" val="387134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0"/>
            <a:ext cx="10972800" cy="1789693"/>
          </a:xfrm>
        </p:spPr>
        <p:txBody>
          <a:bodyPr>
            <a:noAutofit/>
          </a:bodyPr>
          <a:lstStyle/>
          <a:p>
            <a:pPr algn="ctr"/>
            <a:r>
              <a:rPr lang="en-GB" sz="4800" dirty="0">
                <a:solidFill>
                  <a:schemeClr val="tx1"/>
                </a:solidFill>
                <a:latin typeface="XCCW Joined 4a" panose="03050602040000000000" pitchFamily="66" charset="0"/>
                <a:cs typeface="Calibri" panose="020F0502020204030204" pitchFamily="34" charset="0"/>
              </a:rPr>
              <a:t>What is CPA?</a:t>
            </a:r>
          </a:p>
        </p:txBody>
      </p:sp>
      <p:sp>
        <p:nvSpPr>
          <p:cNvPr id="5" name="TextBox 4"/>
          <p:cNvSpPr txBox="1"/>
          <p:nvPr/>
        </p:nvSpPr>
        <p:spPr>
          <a:xfrm>
            <a:off x="229548" y="1859858"/>
            <a:ext cx="11326726" cy="4893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XCCW Joined 4a" panose="03050602040000000000"/>
                <a:ea typeface="+mn-ea"/>
                <a:cs typeface="+mn-cs"/>
              </a:rPr>
              <a:t>C is for concrete</a:t>
            </a:r>
            <a:r>
              <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rPr>
              <a:t>.  New concepts are introduced through the use of physical objects or practical equipment. These can be physically handled, enabling children to explore different mathematical concepts. These are sometimes referred to as maths manipulatives and can include ordinary household items such as straws or dice, or specific mathematical resources such as dienes or Numicon.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XCCW Joined 4a" panose="03050602040000000000"/>
                <a:ea typeface="+mn-ea"/>
                <a:cs typeface="+mn-cs"/>
              </a:rPr>
              <a:t>P is for pictorial</a:t>
            </a:r>
            <a:r>
              <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rPr>
              <a:t>. Once children are confident with a concept using concrete resources, they progress to pictorial representations. By doing this, they are no longer manipulating the physical resources, but still benefit  from the visual support the resources provides.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XCCW Joined 4a" panose="03050602040000000000"/>
                <a:ea typeface="+mn-ea"/>
                <a:cs typeface="+mn-cs"/>
              </a:rPr>
              <a:t>A is for abstract</a:t>
            </a:r>
            <a:r>
              <a:rPr kumimoji="0" lang="en-GB" sz="1800" b="0" i="0" u="none" strike="noStrike" kern="1200" cap="none" spc="0" normalizeH="0" baseline="0" noProof="0" dirty="0">
                <a:ln>
                  <a:noFill/>
                </a:ln>
                <a:solidFill>
                  <a:prstClr val="black"/>
                </a:solidFill>
                <a:effectLst/>
                <a:uLnTx/>
                <a:uFillTx/>
                <a:latin typeface="XCCW Joined 4a" panose="03050602040000000000"/>
                <a:ea typeface="+mn-ea"/>
                <a:cs typeface="+mn-cs"/>
              </a:rPr>
              <a:t>. Once children have a secure understanding of the concept through the use of concrete resources and visual images, they are then able to move on to the abstract stage. Here, children are using symbols to solve problems. To be able to access this stage effectively, children need access to the previous two stages alongside it</a:t>
            </a:r>
            <a:r>
              <a:rPr kumimoji="0" lang="en-GB" sz="2400" b="0" i="0" u="none" strike="noStrike" kern="1200" cap="none" spc="0" normalizeH="0" baseline="0" noProof="0" dirty="0">
                <a:ln>
                  <a:noFill/>
                </a:ln>
                <a:solidFill>
                  <a:prstClr val="black"/>
                </a:solidFill>
                <a:effectLst/>
                <a:uLnTx/>
                <a:uFillTx/>
                <a:latin typeface="XCCW Joined 4a" panose="03050602040000000000"/>
                <a:ea typeface="+mn-ea"/>
                <a:cs typeface="+mn-cs"/>
              </a:rPr>
              <a:t>.</a:t>
            </a:r>
          </a:p>
        </p:txBody>
      </p:sp>
    </p:spTree>
    <p:extLst>
      <p:ext uri="{BB962C8B-B14F-4D97-AF65-F5344CB8AC3E}">
        <p14:creationId xmlns:p14="http://schemas.microsoft.com/office/powerpoint/2010/main" val="7517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Session Aims</a:t>
            </a:r>
          </a:p>
        </p:txBody>
      </p:sp>
      <p:sp>
        <p:nvSpPr>
          <p:cNvPr id="3" name="Content Placeholder 2"/>
          <p:cNvSpPr>
            <a:spLocks noGrp="1"/>
          </p:cNvSpPr>
          <p:nvPr>
            <p:ph idx="1"/>
          </p:nvPr>
        </p:nvSpPr>
        <p:spPr/>
        <p:txBody>
          <a:bodyPr>
            <a:noAutofit/>
          </a:bodyPr>
          <a:lstStyle/>
          <a:p>
            <a:r>
              <a:rPr lang="en-GB" sz="4800" b="1" dirty="0">
                <a:solidFill>
                  <a:srgbClr val="FF0000"/>
                </a:solidFill>
              </a:rPr>
              <a:t>What does maths look like in EYFS and KS1?</a:t>
            </a:r>
          </a:p>
          <a:p>
            <a:endParaRPr lang="en-GB" sz="4800" b="1" dirty="0">
              <a:solidFill>
                <a:srgbClr val="FF0000"/>
              </a:solidFill>
            </a:endParaRPr>
          </a:p>
          <a:p>
            <a:r>
              <a:rPr lang="en-GB" sz="4800" b="1" dirty="0">
                <a:solidFill>
                  <a:srgbClr val="0070C0"/>
                </a:solidFill>
              </a:rPr>
              <a:t>How is maths taught at Farnborough?</a:t>
            </a:r>
          </a:p>
          <a:p>
            <a:endParaRPr lang="en-GB" sz="4800" b="1" dirty="0">
              <a:solidFill>
                <a:srgbClr val="0070C0"/>
              </a:solidFill>
            </a:endParaRPr>
          </a:p>
          <a:p>
            <a:r>
              <a:rPr lang="en-GB" sz="4800" b="1" dirty="0">
                <a:solidFill>
                  <a:schemeClr val="accent6">
                    <a:lumMod val="75000"/>
                  </a:schemeClr>
                </a:solidFill>
              </a:rPr>
              <a:t>How can children be supported at home?</a:t>
            </a:r>
          </a:p>
        </p:txBody>
      </p:sp>
    </p:spTree>
    <p:extLst>
      <p:ext uri="{BB962C8B-B14F-4D97-AF65-F5344CB8AC3E}">
        <p14:creationId xmlns:p14="http://schemas.microsoft.com/office/powerpoint/2010/main" val="17647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tx1"/>
                </a:solidFill>
                <a:latin typeface="XCCW Joined 4a" panose="03050602040000000000"/>
              </a:rPr>
              <a:t>Resources you can use at home</a:t>
            </a:r>
          </a:p>
        </p:txBody>
      </p:sp>
      <p:pic>
        <p:nvPicPr>
          <p:cNvPr id="10" name="Picture 2" descr="Selling Your Home - Fast Sale Ho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2160" y="2425900"/>
            <a:ext cx="6209211" cy="4282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umberblocks - CBeebies - BB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38900" y="4140927"/>
            <a:ext cx="4563890" cy="25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1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912" y="501134"/>
            <a:ext cx="92214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XCCW Joined 4a" panose="03050602040000000000"/>
                <a:ea typeface="+mn-ea"/>
                <a:cs typeface="+mn-cs"/>
              </a:rPr>
              <a:t>Alternatives to maths resources</a:t>
            </a:r>
          </a:p>
        </p:txBody>
      </p:sp>
      <p:pic>
        <p:nvPicPr>
          <p:cNvPr id="8" name="Picture 2" descr="50pcs Round Maths Counters Games Sorting Counting Games Numeracy  Educational Toy | eB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1708" y="1491117"/>
            <a:ext cx="1582783" cy="15827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marties - Wikiped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4179" y="1688087"/>
            <a:ext cx="2142308" cy="9801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32411" y="1454781"/>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Counters		                     or you could use……		                       Smarties</a:t>
            </a:r>
          </a:p>
        </p:txBody>
      </p:sp>
      <p:pic>
        <p:nvPicPr>
          <p:cNvPr id="13" name="Picture 6" descr="Mathematical Shape Models – kaywolab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1708" y="3449055"/>
            <a:ext cx="1324791" cy="1324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udent Packs - UniKitOut | Food Cupboard Starter Ki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501746" y="3449055"/>
            <a:ext cx="2125365" cy="14599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51709" y="3009928"/>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3D shapes	                         or you could use……		                            groceries</a:t>
            </a:r>
          </a:p>
        </p:txBody>
      </p:sp>
      <p:pic>
        <p:nvPicPr>
          <p:cNvPr id="16" name="Picture 10" descr="The Original Three Bear Family® Basic Six Colour Rainbow Counter Set (Set  of 9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51709" y="5310670"/>
            <a:ext cx="1268276" cy="12682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51708" y="4927311"/>
            <a:ext cx="1020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Counting Bears	                         or you could use……                                       anything you have a lot of!		                           </a:t>
            </a:r>
          </a:p>
        </p:txBody>
      </p:sp>
      <p:pic>
        <p:nvPicPr>
          <p:cNvPr id="18" name="Picture 12" descr="Welly 3 Inch Die Cast Vehicle - Kids Toys from Soup Dragon U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27578" y="5391782"/>
            <a:ext cx="1455511" cy="14555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s://encrypted-tbn0.gstatic.com/images?q=tbn%3AANd9GcRskAS6uwxONX2rUZKasRgSp8gixB3dn-Yt2mM232HlTO_WK4xUxNZOl6Pn0Vp2RMYAVjCO-Lft&amp;usqp=CAc"/>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165320" y="5505584"/>
            <a:ext cx="1866900" cy="12279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Sorry, But the Perfect Lego Brick May Never Be Eco-Friendly | WIRED"/>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41442" y="5809549"/>
            <a:ext cx="1886136" cy="88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0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410" y="397506"/>
            <a:ext cx="10709329"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XCCW Joined 4a" panose="03050602040000000000"/>
                <a:ea typeface="+mn-ea"/>
                <a:cs typeface="+mn-cs"/>
              </a:rPr>
              <a:t>You can use anything you have around the house</a:t>
            </a:r>
          </a:p>
        </p:txBody>
      </p:sp>
      <p:pic>
        <p:nvPicPr>
          <p:cNvPr id="4" name="Picture 2" descr="How to buy pasta - BBC Good Foo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137" y="2096293"/>
            <a:ext cx="3514498" cy="1757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rawberry Chewits E-Liquid - 30-120ml - 0mg/3mg/6mg - Premium Vaping U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8763" y="1618614"/>
            <a:ext cx="2234928" cy="2234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uring our outside playtime we talked about the size of our toys. Mr 3 ran  around collecting different sized toys and then he put them in height order  (Whilst Miss nearly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72687" y="4629270"/>
            <a:ext cx="2967079" cy="1969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000 rubber ducks cheap Cheap Toys &amp; Kids Toy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6757" y="4629271"/>
            <a:ext cx="1841274" cy="2021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ARGE MAGNETIC NUMBERS - Wesc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0143" y="4735513"/>
            <a:ext cx="2411707" cy="1808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4. The four suits of a pack of cards | Reference and languages books | The  Guardia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664484" y="1936514"/>
            <a:ext cx="2084546" cy="2076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199" y="1807311"/>
            <a:ext cx="18742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Pasta for counting</a:t>
            </a:r>
          </a:p>
        </p:txBody>
      </p:sp>
      <p:sp>
        <p:nvSpPr>
          <p:cNvPr id="12" name="TextBox 11"/>
          <p:cNvSpPr txBox="1"/>
          <p:nvPr/>
        </p:nvSpPr>
        <p:spPr>
          <a:xfrm>
            <a:off x="5197771" y="1397611"/>
            <a:ext cx="25850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Cards for number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 recognition and counting</a:t>
            </a:r>
          </a:p>
        </p:txBody>
      </p:sp>
      <p:sp>
        <p:nvSpPr>
          <p:cNvPr id="13" name="TextBox 12"/>
          <p:cNvSpPr txBox="1"/>
          <p:nvPr/>
        </p:nvSpPr>
        <p:spPr>
          <a:xfrm>
            <a:off x="9372507" y="1567182"/>
            <a:ext cx="21222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Chewits for counting</a:t>
            </a:r>
          </a:p>
        </p:txBody>
      </p:sp>
      <p:sp>
        <p:nvSpPr>
          <p:cNvPr id="14" name="TextBox 13"/>
          <p:cNvSpPr txBox="1"/>
          <p:nvPr/>
        </p:nvSpPr>
        <p:spPr>
          <a:xfrm>
            <a:off x="3010493" y="5128691"/>
            <a:ext cx="232262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Magnetic numbers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number recognition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5" name="TextBox 14"/>
          <p:cNvSpPr txBox="1"/>
          <p:nvPr/>
        </p:nvSpPr>
        <p:spPr>
          <a:xfrm>
            <a:off x="7749030" y="4152511"/>
            <a:ext cx="24056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Toys to put in size order</a:t>
            </a:r>
          </a:p>
        </p:txBody>
      </p:sp>
    </p:spTree>
    <p:extLst>
      <p:ext uri="{BB962C8B-B14F-4D97-AF65-F5344CB8AC3E}">
        <p14:creationId xmlns:p14="http://schemas.microsoft.com/office/powerpoint/2010/main" val="65854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396" y="505895"/>
            <a:ext cx="70982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Don’t Forget Outside</a:t>
            </a:r>
          </a:p>
        </p:txBody>
      </p:sp>
      <p:pic>
        <p:nvPicPr>
          <p:cNvPr id="21" name="Picture 2" descr="Outdoor Maths Activities EYFS – Outdoor Maths Ideas – Play of the W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901" y="1583732"/>
            <a:ext cx="2613546" cy="30581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Outdoor Maths Activities KS1 -Maths Outdoor Learning – Play of the Wi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4477" y="3153739"/>
            <a:ext cx="3113782" cy="33993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100+ Outdoor maths EYFS Preschool images | maths eyfs, eyfs, outdoor  learn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6063" y="4853400"/>
            <a:ext cx="1372666" cy="18263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5 Of The Best Autumnal Early Years Activities For Indoor And Outdoor  Learn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76783" y="3364172"/>
            <a:ext cx="2857614" cy="176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Natural Numbers 0-20 EYFS KS1 display | Teaching Resourc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43289" y="4557714"/>
            <a:ext cx="2600902" cy="19517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Outdoor Maths Activities EYFS – Outdoor Maths Ideas – Play of the Wil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67827" y="1722941"/>
            <a:ext cx="3695727" cy="12192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Active Maths Outdoors Idea | Learning through Landscapes"/>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884680" y="565271"/>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6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Numbers are all around us!</a:t>
            </a:r>
          </a:p>
        </p:txBody>
      </p:sp>
      <p:pic>
        <p:nvPicPr>
          <p:cNvPr id="4" name="Picture 8" descr="Issues Of The Environment: The Impacts Of Increasing Michigan's Speed  Limits | WEMU"/>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34450" y="1128807"/>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UMBERS AROUND US - I SPY GAME - Syllabubb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5826" y="1607640"/>
            <a:ext cx="2833285" cy="2833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Translating Common Numbers into Extraordinary Messages | Eclectic Horizon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18894" y="176518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5 Ways To Explore Numbers In Early Year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23706" y="4032892"/>
            <a:ext cx="4520419" cy="2289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Projecting Car Park Signs - 5 MPH Speed Limit | Set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89111" y="3825590"/>
            <a:ext cx="2055362" cy="2704424"/>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38753" y="519207"/>
            <a:ext cx="609600" cy="609600"/>
          </a:xfrm>
          <a:prstGeom prst="rect">
            <a:avLst/>
          </a:prstGeom>
        </p:spPr>
      </p:pic>
    </p:spTree>
    <p:extLst>
      <p:ext uri="{BB962C8B-B14F-4D97-AF65-F5344CB8AC3E}">
        <p14:creationId xmlns:p14="http://schemas.microsoft.com/office/powerpoint/2010/main" val="389659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Counting in 2s and 10s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04" y="1833076"/>
            <a:ext cx="1407163" cy="73669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867" y="1810565"/>
            <a:ext cx="1407163" cy="73669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030" y="1833074"/>
            <a:ext cx="1407163" cy="736691"/>
          </a:xfrm>
          <a:prstGeom prst="rect">
            <a:avLst/>
          </a:prstGeom>
        </p:spPr>
      </p:pic>
      <p:pic>
        <p:nvPicPr>
          <p:cNvPr id="9" name="Picture 4" descr="1 pair Women Socks Cotton Crew Lovers Socks Pink Green Yellow Colorful  Funny Animal Cartoon Casual Dots in tube Sock Men socks|Socks| - AliExpres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865618" y="1889303"/>
            <a:ext cx="1706967" cy="2076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0752" y="4785261"/>
            <a:ext cx="735130" cy="186307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7748" y="4848108"/>
            <a:ext cx="735130" cy="1863077"/>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9046" y="4786555"/>
            <a:ext cx="735130" cy="18630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51371" y="1931729"/>
            <a:ext cx="1610814" cy="1398065"/>
          </a:xfrm>
          <a:prstGeom prst="rect">
            <a:avLst/>
          </a:prstGeom>
        </p:spPr>
      </p:pic>
      <p:sp>
        <p:nvSpPr>
          <p:cNvPr id="15" name="TextBox 14"/>
          <p:cNvSpPr txBox="1"/>
          <p:nvPr/>
        </p:nvSpPr>
        <p:spPr>
          <a:xfrm>
            <a:off x="1377245" y="1153553"/>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Numicon	                                                    or you could use……		                       socks</a:t>
            </a:r>
          </a:p>
        </p:txBody>
      </p:sp>
      <p:sp>
        <p:nvSpPr>
          <p:cNvPr id="16" name="TextBox 15"/>
          <p:cNvSpPr txBox="1"/>
          <p:nvPr/>
        </p:nvSpPr>
        <p:spPr>
          <a:xfrm>
            <a:off x="1080195" y="4288234"/>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Numicon	                                                    or you could use……		                         gloves</a:t>
            </a:r>
          </a:p>
        </p:txBody>
      </p:sp>
      <p:pic>
        <p:nvPicPr>
          <p:cNvPr id="1026" name="Picture 2" descr="Egg Carton Math: Make Ten! | School Time Snippets">
            <a:extLst>
              <a:ext uri="{FF2B5EF4-FFF2-40B4-BE49-F238E27FC236}">
                <a16:creationId xmlns:a16="http://schemas.microsoft.com/office/drawing/2014/main" id="{FC4C0AEC-BE7D-4E5E-8868-B3A8C6799E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3042" y="4785261"/>
            <a:ext cx="3004361" cy="200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56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Numbers</a:t>
            </a:r>
          </a:p>
        </p:txBody>
      </p:sp>
      <p:sp>
        <p:nvSpPr>
          <p:cNvPr id="4" name="Rectangle 3"/>
          <p:cNvSpPr/>
          <p:nvPr/>
        </p:nvSpPr>
        <p:spPr>
          <a:xfrm>
            <a:off x="393338" y="1174709"/>
            <a:ext cx="1179866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100 Square           or you could use          </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hlinkClick r:id="rId3"/>
              </a:rPr>
              <a:t>100 square splat</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online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a:t>
            </a:r>
            <a:endParaRPr kumimoji="0" lang="en-GB" sz="1800" b="0" i="0" u="none" strike="noStrike" kern="1200" cap="none" spc="0" normalizeH="0" baseline="0" noProof="0" dirty="0">
              <a:ln>
                <a:noFill/>
              </a:ln>
              <a:solidFill>
                <a:srgbClr val="0070C0"/>
              </a:solidFill>
              <a:effectLst/>
              <a:uLnTx/>
              <a:uFillTx/>
              <a:latin typeface="XCCW Joined 4a" panose="03050602040000000000" pitchFamily="66" charset="0"/>
              <a:ea typeface="+mn-ea"/>
              <a:cs typeface="+mn-cs"/>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464" y="1606328"/>
            <a:ext cx="1517157" cy="1659157"/>
          </a:xfrm>
          <a:prstGeom prst="rect">
            <a:avLst/>
          </a:prstGeom>
        </p:spPr>
      </p:pic>
      <p:sp>
        <p:nvSpPr>
          <p:cNvPr id="7" name="Rectangle 6"/>
          <p:cNvSpPr/>
          <p:nvPr/>
        </p:nvSpPr>
        <p:spPr>
          <a:xfrm>
            <a:off x="445594" y="4942882"/>
            <a:ext cx="11010072"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Dice          or you could use an  </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hlinkClick r:id="rId5"/>
              </a:rPr>
              <a:t>Online Dice</a:t>
            </a: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p:txBody>
      </p:sp>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5594" y="5363708"/>
            <a:ext cx="1666875" cy="1333500"/>
          </a:xfrm>
          <a:prstGeom prst="rect">
            <a:avLst/>
          </a:prstGeom>
        </p:spPr>
      </p:pic>
      <p:sp>
        <p:nvSpPr>
          <p:cNvPr id="2" name="TextBox 1"/>
          <p:cNvSpPr txBox="1"/>
          <p:nvPr/>
        </p:nvSpPr>
        <p:spPr>
          <a:xfrm>
            <a:off x="2204492" y="2126725"/>
            <a:ext cx="509764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Games you could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Cover Up</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Cover up one or more squares using counters. The child has to guess which numbers are hidden under the counter/s.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Patterns: </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Cover the multiples of 2, 3, 5 and 10 etc (one multiple at a time). Use the patterns to predict which numbers will be in the sequence.</a:t>
            </a:r>
          </a:p>
        </p:txBody>
      </p:sp>
      <p:pic>
        <p:nvPicPr>
          <p:cNvPr id="10" name="Picture 9"/>
          <p:cNvPicPr>
            <a:picLocks noChangeAspect="1"/>
          </p:cNvPicPr>
          <p:nvPr/>
        </p:nvPicPr>
        <p:blipFill>
          <a:blip r:embed="rId7"/>
          <a:stretch>
            <a:fillRect/>
          </a:stretch>
        </p:blipFill>
        <p:spPr>
          <a:xfrm>
            <a:off x="8549559" y="1606328"/>
            <a:ext cx="1834219" cy="1519043"/>
          </a:xfrm>
          <a:prstGeom prst="rect">
            <a:avLst/>
          </a:prstGeom>
        </p:spPr>
      </p:pic>
      <p:pic>
        <p:nvPicPr>
          <p:cNvPr id="11" name="Picture 10"/>
          <p:cNvPicPr>
            <a:picLocks noChangeAspect="1"/>
          </p:cNvPicPr>
          <p:nvPr/>
        </p:nvPicPr>
        <p:blipFill>
          <a:blip r:embed="rId8"/>
          <a:stretch>
            <a:fillRect/>
          </a:stretch>
        </p:blipFill>
        <p:spPr>
          <a:xfrm>
            <a:off x="7217148" y="3375313"/>
            <a:ext cx="2060706" cy="1025619"/>
          </a:xfrm>
          <a:prstGeom prst="rect">
            <a:avLst/>
          </a:prstGeom>
        </p:spPr>
      </p:pic>
      <p:sp>
        <p:nvSpPr>
          <p:cNvPr id="12" name="TextBox 11"/>
          <p:cNvSpPr txBox="1"/>
          <p:nvPr/>
        </p:nvSpPr>
        <p:spPr>
          <a:xfrm>
            <a:off x="5368835" y="4942882"/>
            <a:ext cx="6555524" cy="18158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Games you could play: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Use dice to help your child recognise numbers at speed.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Knock Out: </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Each player chooses a “knock out number” – either 6, 7, 8, or 9. More than one player can choose the same number. Players take turns throwing both dice, once each turn. Add the number of both dice for the score. If a player throws a 6, 7, 8 or 9, they are knocked out of the game until the next round.</a:t>
            </a:r>
          </a:p>
        </p:txBody>
      </p:sp>
    </p:spTree>
    <p:extLst>
      <p:ext uri="{BB962C8B-B14F-4D97-AF65-F5344CB8AC3E}">
        <p14:creationId xmlns:p14="http://schemas.microsoft.com/office/powerpoint/2010/main" val="1548533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0937" y="55176"/>
            <a:ext cx="9144000" cy="2387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pitchFamily="66" charset="0"/>
                <a:ea typeface="+mj-ea"/>
                <a:cs typeface="+mj-cs"/>
              </a:rPr>
              <a:t>Addition/ Subtraction using sweets instead of dienes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239" y="2504123"/>
            <a:ext cx="2988430" cy="2512014"/>
          </a:xfrm>
          <a:prstGeom prst="rect">
            <a:avLst/>
          </a:prstGeom>
        </p:spPr>
      </p:pic>
      <p:sp>
        <p:nvSpPr>
          <p:cNvPr id="7" name="TextBox 6"/>
          <p:cNvSpPr txBox="1"/>
          <p:nvPr/>
        </p:nvSpPr>
        <p:spPr>
          <a:xfrm>
            <a:off x="1149557" y="5544687"/>
            <a:ext cx="923979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In Year 2 we use dienes for addition/ subtraction. Instead of tens and ones resource you could use sweets (such as Chewits). A whole pack of Chewits are the tens and individual Chewits are the ones. E.g. 18 = 1 tens and 8 ones</a:t>
            </a:r>
          </a:p>
        </p:txBody>
      </p:sp>
      <p:pic>
        <p:nvPicPr>
          <p:cNvPr id="8" name="Picture 2" descr="Strawberry Chewits E-Liquid - 30-120ml - 0mg/3mg/6mg - Premium Vaping U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6190" y="2504122"/>
            <a:ext cx="2673123" cy="267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31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7139" y="365125"/>
            <a:ext cx="10828720" cy="1325563"/>
          </a:xfrm>
        </p:spPr>
        <p:txBody>
          <a:bodyPr>
            <a:normAutofit/>
          </a:bodyPr>
          <a:lstStyle/>
          <a:p>
            <a:r>
              <a:rPr lang="en-GB" sz="3200" dirty="0">
                <a:solidFill>
                  <a:schemeClr val="tx1"/>
                </a:solidFill>
                <a:latin typeface="XCCW Joined 4a" panose="03050602040000000000" pitchFamily="66" charset="0"/>
              </a:rPr>
              <a:t>An example of an addition word problem being solved using dienes. This could be solved using sweets (e.g. Chewits)</a:t>
            </a:r>
          </a:p>
        </p:txBody>
      </p:sp>
      <p:sp>
        <p:nvSpPr>
          <p:cNvPr id="5" name="Rectangle 4"/>
          <p:cNvSpPr/>
          <p:nvPr/>
        </p:nvSpPr>
        <p:spPr>
          <a:xfrm>
            <a:off x="304800" y="2032002"/>
            <a:ext cx="1095756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XCCW Joined 4a" panose="03050602040000000000" pitchFamily="66" charset="0"/>
                <a:ea typeface="+mn-ea"/>
                <a:cs typeface="+mn-cs"/>
              </a:rPr>
              <a:t>Big skeleton goes to the shop to buy cakes. He buys 12 chocolate cakes and 10 cream cakes. How many does he buy altogether?</a:t>
            </a:r>
            <a:endParaRPr kumimoji="0" lang="en-GB" sz="1800" b="0" i="0" u="none" strike="noStrike" kern="1200" cap="none" spc="0" normalizeH="0" baseline="0" noProof="0" dirty="0">
              <a:ln>
                <a:noFill/>
              </a:ln>
              <a:solidFill>
                <a:prstClr val="black"/>
              </a:solidFill>
              <a:effectLst/>
              <a:uLnTx/>
              <a:uFillTx/>
              <a:latin typeface="Candara"/>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776" y="3016705"/>
            <a:ext cx="3056757" cy="229256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6792" y="3019647"/>
            <a:ext cx="3052835" cy="22896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6398" y="3019647"/>
            <a:ext cx="3052834" cy="2289626"/>
          </a:xfrm>
          <a:prstGeom prst="rect">
            <a:avLst/>
          </a:prstGeom>
        </p:spPr>
      </p:pic>
      <p:pic>
        <p:nvPicPr>
          <p:cNvPr id="10" name="Picture 2" descr="Strawberry Chewits E-Liquid - 30-120ml - 0mg/3mg/6mg - Premium Vaping U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5738" y="2880038"/>
            <a:ext cx="2189502" cy="21895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181" y="5647645"/>
            <a:ext cx="11181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You could also use sticks as tens and stones as ones.</a:t>
            </a:r>
          </a:p>
        </p:txBody>
      </p:sp>
      <p:pic>
        <p:nvPicPr>
          <p:cNvPr id="12" name="Picture 2" descr="Aumüller Silver Vine Cat Sticks | zooplus.co.u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45421" y="5622248"/>
            <a:ext cx="1041213" cy="1041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86634" y="5534043"/>
            <a:ext cx="1228640" cy="1217621"/>
          </a:xfrm>
          <a:prstGeom prst="rect">
            <a:avLst/>
          </a:prstGeom>
        </p:spPr>
      </p:pic>
    </p:spTree>
    <p:extLst>
      <p:ext uri="{BB962C8B-B14F-4D97-AF65-F5344CB8AC3E}">
        <p14:creationId xmlns:p14="http://schemas.microsoft.com/office/powerpoint/2010/main" val="3377088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40275" y="296396"/>
            <a:ext cx="10515600" cy="581389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For greater or less than you could use…</a:t>
            </a: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GB" sz="2400" b="0" i="0" u="none" strike="noStrike" kern="1200" cap="none" spc="0" normalizeH="0" baseline="0" noProof="0" dirty="0">
              <a:ln>
                <a:noFill/>
              </a:ln>
              <a:solidFill>
                <a:srgbClr val="073E87"/>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GB" sz="2400" b="0" i="0" u="none" strike="noStrike" kern="1200" cap="none" spc="0" normalizeH="0" baseline="0" noProof="0" dirty="0">
              <a:ln>
                <a:noFill/>
              </a:ln>
              <a:solidFill>
                <a:srgbClr val="073E87"/>
              </a:solidFill>
              <a:effectLst/>
              <a:uLnTx/>
              <a:uFillTx/>
              <a:latin typeface="XCCW Joined 4a" panose="03050602040000000000" pitchFamily="66" charset="0"/>
              <a:ea typeface="+mn-ea"/>
              <a:cs typeface="+mn-cs"/>
            </a:endParaRPr>
          </a:p>
        </p:txBody>
      </p:sp>
      <p:pic>
        <p:nvPicPr>
          <p:cNvPr id="9" name="Picture 2" descr="60+ Best Math - Greater Than/Less Than images | math, teaching math, math  classro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784" y="855177"/>
            <a:ext cx="1700120" cy="2254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TH MONSTERS - Greater Than, Less Than, Equal To (popsicle sticks and  googly eyes) #preschool #math #greater … | Preschool math games, Math  crafts, Homeschool ma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9224" y="820447"/>
            <a:ext cx="3018851" cy="22548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0275" y="3292846"/>
            <a:ext cx="11089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For money work or problems you could use your own coins/ notes.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412" y="3759361"/>
            <a:ext cx="2115048" cy="247900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95403" y="3879756"/>
            <a:ext cx="1666875" cy="2524125"/>
          </a:xfrm>
          <a:prstGeom prst="rect">
            <a:avLst/>
          </a:prstGeom>
        </p:spPr>
      </p:pic>
    </p:spTree>
    <p:extLst>
      <p:ext uri="{BB962C8B-B14F-4D97-AF65-F5344CB8AC3E}">
        <p14:creationId xmlns:p14="http://schemas.microsoft.com/office/powerpoint/2010/main" val="415184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99930" y="2289737"/>
            <a:ext cx="11687548" cy="3391871"/>
          </a:xfrm>
        </p:spPr>
        <p:txBody>
          <a:bodyPr anchor="b">
            <a:normAutofit fontScale="85000" lnSpcReduction="20000"/>
          </a:bodyPr>
          <a:lstStyle/>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r>
              <a:rPr lang="en-GB" sz="3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O</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ur curriculum is based on the national curriculum and White Rose Maths and other materials that support the delivery of the curriculum. </a:t>
            </a:r>
          </a:p>
          <a:p>
            <a:pPr algn="l"/>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These include, Power Maths, NCETM, NRich, Third Space Learning, Primary Stars, Classroom Secrets, NACE– these are used across KS1 and KS2 allowing children to be exposed to a variety of different types of learning and to ensure coverage of fluency, problem solving and reasoning in different formats to ensure that our maths curriculum is rich and varied. </a:t>
            </a:r>
            <a:endParaRPr lang="en-GB" sz="3100" b="1" dirty="0">
              <a:solidFill>
                <a:srgbClr val="0000FF"/>
              </a:solidFill>
              <a:latin typeface="+mj-lt"/>
            </a:endParaRP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2F10BF7-F9BD-4EB7-9E7B-94009E4999E5}"/>
              </a:ext>
            </a:extLst>
          </p:cNvPr>
          <p:cNvPicPr>
            <a:picLocks noChangeAspect="1"/>
          </p:cNvPicPr>
          <p:nvPr/>
        </p:nvPicPr>
        <p:blipFill>
          <a:blip r:embed="rId3"/>
          <a:stretch>
            <a:fillRect/>
          </a:stretch>
        </p:blipFill>
        <p:spPr>
          <a:xfrm>
            <a:off x="4900237" y="1408726"/>
            <a:ext cx="1902117" cy="1926503"/>
          </a:xfrm>
          <a:prstGeom prst="rect">
            <a:avLst/>
          </a:prstGeom>
        </p:spPr>
      </p:pic>
      <p:sp>
        <p:nvSpPr>
          <p:cNvPr id="14" name="TextBox 13">
            <a:extLst>
              <a:ext uri="{FF2B5EF4-FFF2-40B4-BE49-F238E27FC236}">
                <a16:creationId xmlns:a16="http://schemas.microsoft.com/office/drawing/2014/main" id="{5CC358DD-3E91-4821-B367-27D45FE453BD}"/>
              </a:ext>
            </a:extLst>
          </p:cNvPr>
          <p:cNvSpPr txBox="1"/>
          <p:nvPr/>
        </p:nvSpPr>
        <p:spPr>
          <a:xfrm>
            <a:off x="404042" y="28876"/>
            <a:ext cx="10739305" cy="1277273"/>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Light" panose="020F0302020204030204"/>
                <a:ea typeface="+mn-ea"/>
                <a:cs typeface="+mn-cs"/>
              </a:rPr>
              <a:t>What does Maths learning look like at Farnborough?</a:t>
            </a:r>
          </a:p>
        </p:txBody>
      </p:sp>
    </p:spTree>
    <p:extLst>
      <p:ext uri="{BB962C8B-B14F-4D97-AF65-F5344CB8AC3E}">
        <p14:creationId xmlns:p14="http://schemas.microsoft.com/office/powerpoint/2010/main" val="336739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322185" y="424603"/>
            <a:ext cx="104639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panose="030F0702030302020204" pitchFamily="66" charset="0"/>
                <a:ea typeface="+mn-ea"/>
                <a:cs typeface="Arial" charset="0"/>
              </a:rPr>
              <a:t>A quick guide to everyday Maths opportunities for your child</a:t>
            </a:r>
            <a:endParaRPr kumimoji="0" lang="en-US" altLang="en-US" sz="32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panose="030F0702030302020204" pitchFamily="66" charset="0"/>
              <a:ea typeface="+mn-ea"/>
              <a:cs typeface="Arial" charset="0"/>
            </a:endParaRPr>
          </a:p>
        </p:txBody>
      </p:sp>
      <p:sp>
        <p:nvSpPr>
          <p:cNvPr id="21509" name="Rectangle 5"/>
          <p:cNvSpPr>
            <a:spLocks noGrp="1" noRot="1" noChangeArrowheads="1"/>
          </p:cNvSpPr>
          <p:nvPr>
            <p:ph idx="1"/>
          </p:nvPr>
        </p:nvSpPr>
        <p:spPr>
          <a:xfrm>
            <a:off x="0" y="2354347"/>
            <a:ext cx="12074434" cy="4349931"/>
          </a:xfrm>
        </p:spPr>
        <p:txBody>
          <a:bodyPr>
            <a:normAutofit fontScale="92500" lnSpcReduction="10000"/>
          </a:bodyPr>
          <a:lstStyle/>
          <a:p>
            <a:pPr eaLnBrk="1" hangingPunct="1">
              <a:defRPr/>
            </a:pPr>
            <a:r>
              <a:rPr lang="en-US" altLang="en-US" sz="2000" dirty="0">
                <a:solidFill>
                  <a:schemeClr val="tx1"/>
                </a:solidFill>
                <a:latin typeface="Comic Sans MS" panose="030F0702030302020204" pitchFamily="66" charset="0"/>
              </a:rPr>
              <a:t>Practise spotting and </a:t>
            </a:r>
            <a:r>
              <a:rPr lang="en-US" altLang="en-US" sz="2000" dirty="0" err="1">
                <a:solidFill>
                  <a:schemeClr val="tx1"/>
                </a:solidFill>
                <a:latin typeface="Comic Sans MS" panose="030F0702030302020204" pitchFamily="66" charset="0"/>
              </a:rPr>
              <a:t>recognising</a:t>
            </a:r>
            <a:r>
              <a:rPr lang="en-US" altLang="en-US" sz="2000" dirty="0">
                <a:solidFill>
                  <a:schemeClr val="tx1"/>
                </a:solidFill>
                <a:latin typeface="Comic Sans MS" panose="030F0702030302020204" pitchFamily="66" charset="0"/>
              </a:rPr>
              <a:t> numbers in the environment. Add/multiply/subtract/divide door numbers, numbers on car registration plates, road signs and at the shop.</a:t>
            </a:r>
          </a:p>
          <a:p>
            <a:pPr eaLnBrk="1" hangingPunct="1">
              <a:defRPr/>
            </a:pPr>
            <a:r>
              <a:rPr lang="en-US" altLang="en-US" sz="2000" dirty="0">
                <a:solidFill>
                  <a:schemeClr val="tx1"/>
                </a:solidFill>
                <a:latin typeface="Comic Sans MS" panose="030F0702030302020204" pitchFamily="66" charset="0"/>
              </a:rPr>
              <a:t>Flicking through the TV guide? Ask your child to calculate the length of their </a:t>
            </a:r>
            <a:r>
              <a:rPr lang="en-US" altLang="en-US" sz="2000" dirty="0" err="1">
                <a:solidFill>
                  <a:schemeClr val="tx1"/>
                </a:solidFill>
                <a:latin typeface="Comic Sans MS" panose="030F0702030302020204" pitchFamily="66" charset="0"/>
              </a:rPr>
              <a:t>favourite</a:t>
            </a:r>
            <a:r>
              <a:rPr lang="en-US" altLang="en-US" sz="2000" dirty="0">
                <a:solidFill>
                  <a:schemeClr val="tx1"/>
                </a:solidFill>
                <a:latin typeface="Comic Sans MS" panose="030F0702030302020204" pitchFamily="66" charset="0"/>
              </a:rPr>
              <a:t> </a:t>
            </a:r>
            <a:r>
              <a:rPr lang="en-US" altLang="en-US" sz="2000" dirty="0" err="1">
                <a:solidFill>
                  <a:schemeClr val="tx1"/>
                </a:solidFill>
                <a:latin typeface="Comic Sans MS" panose="030F0702030302020204" pitchFamily="66" charset="0"/>
              </a:rPr>
              <a:t>programmes</a:t>
            </a:r>
            <a:r>
              <a:rPr lang="en-US" altLang="en-US" sz="2000" dirty="0">
                <a:solidFill>
                  <a:schemeClr val="tx1"/>
                </a:solidFill>
                <a:latin typeface="Comic Sans MS" panose="030F0702030302020204" pitchFamily="66" charset="0"/>
              </a:rPr>
              <a:t>. How long is it until the next </a:t>
            </a:r>
            <a:r>
              <a:rPr lang="en-US" altLang="en-US" sz="2000" dirty="0" err="1">
                <a:solidFill>
                  <a:schemeClr val="tx1"/>
                </a:solidFill>
                <a:latin typeface="Comic Sans MS" panose="030F0702030302020204" pitchFamily="66" charset="0"/>
              </a:rPr>
              <a:t>programme</a:t>
            </a:r>
            <a:r>
              <a:rPr lang="en-US" altLang="en-US" sz="2000" dirty="0">
                <a:solidFill>
                  <a:schemeClr val="tx1"/>
                </a:solidFill>
                <a:latin typeface="Comic Sans MS" panose="030F0702030302020204" pitchFamily="66" charset="0"/>
              </a:rPr>
              <a:t>?</a:t>
            </a:r>
          </a:p>
          <a:p>
            <a:pPr eaLnBrk="1" hangingPunct="1">
              <a:defRPr/>
            </a:pPr>
            <a:r>
              <a:rPr lang="en-US" altLang="en-US" sz="2000" dirty="0">
                <a:solidFill>
                  <a:schemeClr val="tx1"/>
                </a:solidFill>
                <a:latin typeface="Comic Sans MS" panose="030F0702030302020204" pitchFamily="66" charset="0"/>
              </a:rPr>
              <a:t>Use food packaging to discuss 2D and 3D shapes. What are the properties of these shapes e.g. how many faces, sides, vertices? Flatten the packaging out to find the net of the 3D shape too. </a:t>
            </a:r>
          </a:p>
          <a:p>
            <a:pPr eaLnBrk="1" hangingPunct="1">
              <a:defRPr/>
            </a:pPr>
            <a:r>
              <a:rPr lang="en-US" altLang="en-US" sz="2000" dirty="0">
                <a:solidFill>
                  <a:schemeClr val="tx1"/>
                </a:solidFill>
                <a:latin typeface="Comic Sans MS" panose="030F0702030302020204" pitchFamily="66" charset="0"/>
              </a:rPr>
              <a:t>Measuring up for new furniture? Want to make sure the Christmas tree will fit in your living room? These are really good opportunities to encourage your child to see the value of careful measuring skills in everyday life.</a:t>
            </a:r>
          </a:p>
          <a:p>
            <a:pPr eaLnBrk="1" hangingPunct="1">
              <a:defRPr/>
            </a:pPr>
            <a:r>
              <a:rPr lang="en-US" altLang="en-US" sz="2000" dirty="0">
                <a:solidFill>
                  <a:schemeClr val="tx1"/>
                </a:solidFill>
                <a:latin typeface="Comic Sans MS" panose="030F0702030302020204" pitchFamily="66" charset="0"/>
              </a:rPr>
              <a:t>Practise telling the time with your child. Can they read both the digital and analogue clock? Can they readily convert between the two and use the 24 hour clock? Can they also </a:t>
            </a:r>
            <a:r>
              <a:rPr lang="en-US" altLang="en-US" sz="2000" dirty="0" err="1">
                <a:solidFill>
                  <a:schemeClr val="tx1"/>
                </a:solidFill>
                <a:latin typeface="Comic Sans MS" panose="030F0702030302020204" pitchFamily="66" charset="0"/>
              </a:rPr>
              <a:t>recognise</a:t>
            </a:r>
            <a:r>
              <a:rPr lang="en-US" altLang="en-US" sz="2000" dirty="0">
                <a:solidFill>
                  <a:schemeClr val="tx1"/>
                </a:solidFill>
                <a:latin typeface="Comic Sans MS" panose="030F0702030302020204" pitchFamily="66" charset="0"/>
              </a:rPr>
              <a:t> Roman Numeral representations of the time too?</a:t>
            </a:r>
          </a:p>
          <a:p>
            <a:pPr eaLnBrk="1" hangingPunct="1">
              <a:defRPr/>
            </a:pPr>
            <a:r>
              <a:rPr lang="en-US" altLang="en-US" sz="2000" dirty="0">
                <a:solidFill>
                  <a:schemeClr val="tx1"/>
                </a:solidFill>
                <a:latin typeface="Comic Sans MS" panose="030F0702030302020204" pitchFamily="66" charset="0"/>
              </a:rPr>
              <a:t>Board Games supply endless opportunities for Maths – Snakes and Ladders, Monopoly, Bingo, Connect Four, Battle Ships </a:t>
            </a:r>
            <a:r>
              <a:rPr lang="en-US" altLang="en-US" sz="2000" dirty="0" err="1">
                <a:solidFill>
                  <a:schemeClr val="tx1"/>
                </a:solidFill>
                <a:latin typeface="Comic Sans MS" panose="030F0702030302020204" pitchFamily="66" charset="0"/>
              </a:rPr>
              <a:t>etc</a:t>
            </a:r>
            <a:endParaRPr lang="en-US" altLang="en-US" sz="2000" dirty="0">
              <a:solidFill>
                <a:schemeClr val="tx1"/>
              </a:solidFill>
              <a:latin typeface="Comic Sans MS" panose="030F0702030302020204" pitchFamily="66" charset="0"/>
            </a:endParaRPr>
          </a:p>
        </p:txBody>
      </p:sp>
      <p:pic>
        <p:nvPicPr>
          <p:cNvPr id="38916" name="Picture 6" descr="j0185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097" y="42460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133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635253" y="379315"/>
            <a:ext cx="86540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rPr>
              <a:t>Websites to support children’s Maths skills</a:t>
            </a:r>
            <a:endParaRPr kumimoji="0" lang="en-US" altLang="en-US" sz="40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114" y="330995"/>
            <a:ext cx="1071562"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AutoShape 6" descr="data:image/jpeg;base64,/9j/4AAQSkZJRgABAQAAAQABAAD/2wCEAAkGBxIQEhUUEBQWFRUVGBYVFxUUFBgVFhgcGBkYGBgaFBgYHSggGRolHBcaITEiJSkrLi4uGB8zODMsNygtLisBCgoKDg0OGxAQGywkICQsLDAvNCwsLCwuLDIyLCwuLywsLSw0LywsLC8sLCwvLCwvLywsLCwsLCwsLC8vLCwsLP/AABEIAOEA4QMBEQACEQEDEQH/xAAcAAABBAMBAAAAAAAAAAAAAAAAAQMFBgIEBwj/xABDEAABAwIEAwUFBgQEBAcAAAABAAIRAyEEBRIxQVFhBhMicYEHMpGhsUJScsHR8BQjgpIzQ2LxCBai4RUkU2NzssL/xAAbAQABBQEBAAAAAAAAAAAAAAAAAQIDBAUGB//EADgRAAEDAgQDBgUFAQABBQEAAAEAAhEDBBIhMUEFUWETcYGRsfAGIqHB0RQyQuHxI1IkMzSCkhX/2gAMAwEAAhEDEQA/AO4oQhCEIQhCEIQhCEIQhCEhMboQqb2g9qGV4KQ6uKrx/l4cd6bbguB0A9C4KVtF7tAklUTH+27EViRgMG0AGO8rvLvixukA/wBRS1W0qImq6FDVuGU/3FROO7eZrWEfxApz/wCm1oA/CQA74lZf6xodMkjlAHnM/T6aLNN+7FM5dwH5UK7GYl4iri8VUPEuxFWPhqgBMqcRqEywADuB9VG+/qkyDC1n4ZrveBd+Jznf/YlQm9rn+XooXXNU6uTtIaPc8P4bfRQmo86kqPG7mtyjm+JZ7les38NV7foU7tXRkT5p4r1Bo4+alsH25zGlEYhzhyqBtSfMuBPzT23VQbqVt7WburHl3tZrttiKFOoOdMmmfnqBPwUzb4/yCss4kf5DyVuyj2j4DEQHPNF3KsNI/vEtjzIVtlzTdurlO8pP3jvVtp1A4AtIINwQZB8iFOrSyQhCEIQhCEIQhCEIQhCEIQhCEIQhCEIQhCEIQhI9wAJJAAuSbAAcShC5h2y9s+Ews08EBiqotqBig0/jF6n9Nj95WKds52uSQlcW7UduMfmJP8TWdoP+SzwUhxHgHvRzdJ6q9ToNYmEqEw2HDiA5zWiJkm3lbj0RVqFjZa0k9P726qGpULRkCVMU84p0m6Wgujk0Mb+qyKnC61d+N5w+OI/b8Kg6zqVHYnGPGStTG5zUdZp0j/TM/E/orltwqjTEuGI9YVilZ025uz71H9++/idfe5v5rR7FmWQy6KzgZyCcw2LLI3gGYDiPTkmVbdtSZjyBTalIP/xYOreLU3w3BF5g879U7spZgdnty9E4M+XC7NTGUZnUe/S9zTO2oR6N0j6rGv8AhtCnSxsacuWfnP2WfdW1NjMTQffep4fvl6Fc65oHv7LMKCE0IlIQnCdkoKkMmzzE4MzhqrmcS0GWH8TD4T5xKkp1ns0KmpXD6Z+UrpPZv2p06kMxrO7dt3rATTP4m+835jyWhTvGnJ+S1KN+12T8vRdEw9dlRofTcHNcJDmkOaRzBFirYM5hXwQRITiVKhCEIQhCEIQhCEIQhCEIQhCEIQhCFAdr+1+Fyul3mJfczopNvUqEfdby5kwBIvcJ7KbnmAiV5z7c+0bGZqS157rD8KDD4bGQajrGodt7WsAtGlbtZ3phKhMBlHe6TPhIkx70ztB9Lqnd8R7AOEfNOXLTWftqs+td9nIjP6KcbllPRo02+fx9FhHiFftO0nP6eSzTc1MWOc0YwUqTdTwIFmiNrbMHBOtXXNd+CkepP3cd+76IpGrUdhae/wDtU8rtAFvoSwhCWEISwhCIQtjCVwzVLdUgt3jffbdQVqJqRBiDKjqUy+M4gykw2LfT9xxHTh6g2SV7WlWEVGg++eqKlJlT9wlSeHzqqIbUAMkGTDTB87eqy6vCLcy+nlA0EkT6/VU6llTMuZ+f7U6KhgENJHEgtP53XPOojEQ50HYQ78ZLMLRJk+qcF/3CruaWmCm6LGEp2Sypjs52mxOAdNB3hJl1J12O8xwPUQbeimo1nUzkclYoXL6Ry0XZ+yfa/D5g2GHRVAl1Fx8Q5lp+23qOkgStSlXbUGWq2qFyyqMteSsSmVhCEIQhCEIQhCEIQhCEIQhCEKje0r2i0cpZoZFTFPEspz4WA7PqxcN5Dc9NxNSomoeiQmF5qznNq+MqurYmo6pUdu53yDQLNaOAFgtNjA0QEwlaSlASK15FhiGa3mS7xXF4iBJ32+q5Titw11Ts2aDLp5aa67rDvKoL8LdApWFkaqkqlnuJc+qQ4QGSAPz9V23CrWnSoBzcy7Mn3yW7Z02spgjdaLKLiYDSSbgAEmOa0C9jRLiAFZL2gSSsSIUgEpZlIlhKhLCEIhCEQhZE2H/ZNw5pAM09TxI06HtDmjbg5s76T+RkKrUofPjY6DvuD3j7iCo3UjOJpg/Q96cpOpsAcHF157tzSAY+8QYIn4xwUb2Vaksc2Mv3A+m4Pp1THB7zhIjqD6K24SqKjGvH2h/uuLuqJoVXUzsVhVWYHlvJZ6VDiyhNlYkJJSyloVn03B9Nxa5plrmmCDzBUjHEGQpGOLTIXY+wPb1uLihiiG19mu91tXyH2X9OPDkNWhcB/wArtVtWt2Knyu19Ve1aV5CEIQhCEIQhCEIQhCEKje1Ht+zKaOinD8VUH8thuGDbvKg+7MwOJHQxNRpGoeiQmF5jx2MqV6jqtZxfUeS5znGSSea1GtDRATEypAEinMkykuOuoLDYHieoWNxPiIpt7Omczy2Czby7AGBhzVlAXKkrHJTdOuC8svLRJMEC/n9R1Vl9s9tEVNiY6++ncnupkMDua1MJhHGu+rPhMgWBPh8Jv9m4tzC0bi5ptsm28fMInUa56b9eTlPVrNFAU9x98/H8qNxmIIqv71oJMBpBbLQD4ZB92Z3kbyOC17W3Bt2Ci6AMzkYdOsc42yMxB3VulTBpN7M6a658+/6pj+DcZFTxSQA5oLo06S8gAXtAnjHK6t/qGwHU8spgwJmcPdntt35KXtgILMuhy1mPf+KWqZfhqX+KAAY0gl2q2+28n8lisvb+4H/AkkakAYc+/SB9VRbcXFT9hnnpCZxHZvU6WeBp3aTJHkf91NR+IG02YavzOG4EDyy+ykZxLC2HZnmsMV2ZiNDjH2i7gImQAn23xCHyHtz2A3ziM8k6nxOZxDuhVxdNC1lI4urRexumQ5rQ2CAJ62F+O8fkc6jSuKdU4oLXGd8umZ9JjlnIqU2VWPM6Ez7lR0K8Wgq2naOFe+NLSZMCBb4qGrVp0gS9wEJj6rGfuKtGW030YbViHTfXPi3O43N9jFue/IX9SjdS+hq2P4xlp5DunPlpi3DmVZdT26bf15/aSIWMqcrAtTpCdKxIQE4FYgkGRYi4IsR5JwMJwMLsns57a/xYGHxJ/ntHhcf80D/9gb8xfmta2uMYwu19VuWl12gwu19VfFbV5CEIQhCEIQhCEKA7bdqKWV4V+Iq3Pu06cwajz7rRyHEngAd9k+mwvdAQV5QzrNauMr1K+IdqqVDqceHIADg0CABwAC1mMDRAUZK0lKAkUxkeWF51PEM+Z6DkOqyuJX7aLcDD8/p39eQ8SqF5chgwtOforSxsWFguSc4kyTKxCZSVKukgQ4zxDSQPxEbKWlRxtLgRlsSAT3A69c0rW4gTIy6+idAlR5NAJ19/VR6KNrmpR8DANBbZ73QGHxWHHi0AeQW3QbQvf+tT94d+1okuGWZ+uI956K4zs63zO1nQDXT+5KYw1B3honQ7SC6pLXQC64DhMvdxvA+SuV6rIdcjEJIDILZMZZZENbzIk67SFJUqNzq5ichpty5DzKwzMvw7AbEtgMfqIe2fFDgLPHhPPrKlsRSvXnUB04hEtdGUg6tOY5HlCfb4K7iOeojI7ZbjX8LVyLNG03HvJl5Am2kDryAngrXGOGPuKIFOIaCYzkn8nrKmvLV1RowbK4aVwErAlGlKDBlEqgZvgzRqFsQOF5t8B++a9Ksbo3VBrwc98oz8z6rqbWsKtMO3Wmr8bKdCSMoSq49mwDQHME8I3v62IXC8elt2Z0IHvp75rn7+RWKfxGEpVnXu5hGzrtO+2wnqOCqUrm5t2aQ1w3Gu2uRy71EyrVpNy0P1T95iOG8j58VWc1pbjmM9IP8AijyiUhum4cOqFjpQSCnStfFU5FnaXT4T13gjiLbKe3eGu+ZuIb/noeRUtN0HMSN05QqvYWvadL2kOBaYhwuC09CmSA6W+CUOh0tXeewnagZhQl0CtThtVo48nt6Oj0II5E7FCsKjZ3W/bXArMnfdWZTqyhCEIQhCEj3AAkkAC5JsABxKELyr7Ue2JzXGFzCf4elLKAuLW1PIPF5E+QaOC1Lelgb1TCVT1aATVvZZgHVXTEtBE8JvtP15D0mpeXbKDYJzIPh1/HM9JIrXFw2mInNXOmyAuJe/E4lc84yU4FHqmoaDeYI4QPre6kOHKJB3z9NI8fNISNk4AeG3NN+UajOdPfvomykdVa0SYHDqLbAC/DgpW29eoS0Tnn0OfPTfU9yUNc7JQOJxjGOnDkOrVHRIEBonaDa/GT1suqoWVWrTwXYw0mDTUuMayMxGwAjYStOnRe5sVsmNHnl9tvJbObtFXCNe8gEAOm+8XAFtzb9yqXDA624o+gwGJI202J10B5g+ihtSaV0WNGWngqrhaZe9oAJkiwEn0C6uuSWOdMADfIfdbdRwawk8l0ik7UAYiRMHh0Xltan2VRzJmD59VyLhhJCyhRjVJKpfaSn4mPlx1AjxNg2Mz1F/TovSeCkBjqUAYSP2mRp9Dl46gnVdDw93ylmWXI++ShltQtBImwlU12WxWiqWHZ4+BaCQfhPyXO/ENl2tv2o1afoco9FncSpYqeMaj7qZzSp3DhV0EtcC2oW+mgnnxHr5LA4bTN7SNuXw5pDmT44h3aH6xqs+3b2zezxZjMT9fsscJWp1Ks09JDWCSBDpcbATwABJHVLd0q9G3IrSJdpMiBuY3JMA8hyS1WPZTh8iT4Ze8lIELFVVYOCUFOBWnj8PrYQPeEOaeou3f4K9aVuxqh5/acj3HX8qxRqYHgnQ5Hu3UdSznxBtVvd2vM7/AAsFoVeEf8y+i7HyiNPf+K26y+XFTOJWfsznj8FiGV6dwLOaDZ7DGpv5jqAVmUnupPz8VDQqmi+fNeh8Di2VqbKlM6mPaHNPMET6HotoEESF0TXBwkJ9KlQhCEIXL/bx2r/hcIMLSMVcUCHRu2kLP/uPh6jWrFtTxOnkkJXnNagCjUvk2Vd74n+583eXTqsziPERbjAz9/p/fTx76N3d9n8rdfRWqlTDQABAGwGy5N73PcXOMkrEc4kyU6Ao9UxZgJJTZSsp3J5/lsPLf4pzqktA5cvXvSF2UKp53m1R1RzGuhjTA0HeOJO/5fVd1wnhVCnRbUcyXET8208ht68+S3LS0phgcRmea1srx7qLi4XcY3AMiZcNRPhkdCtC+sGXVMU3adCcjGRgax4Ka4t21Whp09xlut3K8JTNXuqtN3eTqEmBZurS4Rt1CqcRuqzbb9TQqDBEaSczGIGdRyPqq9zWeKXaMcMMR9YkKazvE06bTSqN/lup+HTEyCBDRsIkFc9wizrXDhcU3E1A/wCbFpBEydzOnuVnWlOo9wqMPzA5zy/tVfKaAfWY24BPAwbX39F218/sbV7wBkOUjy/1bVy8spOcuhUaIY0NGzQAPReTV6zq1V1R2pJK5V7y5xcd1G55mww7fDDqhMBpO3GSOX6rX4NwZ96+XghkTPPaAef46hW7O0Nd2eTeaqDqtXGVbkaiLAmBb7LV2tN1vw2hDGkNGu57yt4Mp2lPLT3mVtZlkL6FMPc5u8FvKdoPFR8P47Svrg0abTkJB/PLp9lDb37a1TA0H36KHIWy6nOavytvKarWVmOfsDeP3sqPEqFSrbPZT1I9+PLruNVBcsc+k5rdVd6+JY0NJIh9m3sbTY7Lzi3s6tR7g0H5dcsxtpr3jULnGUnuJAGmqrmaUv4auKhbqY92rSLC30cCZHnwXTWFd1/Zmi0w9oiTmf7BiCta2d+oo9mDDgPfgrG1wcARsQCPVci9hY8sOoMLJILTBWJCAlC06+Laxwa+GgtJkm1jBv6hX6dm6rSL6eZBAjvH2zn+lYZSc9stzzTWuliGuAIcNjzHl+qUtubNwLgW7jkU+KtAgnJY4HC90wMmYJvEblJeXIuKvaARolrVe0fiiF1P2Pdooc7BVDYg1aE9P8Rg+IeB/wDIVdsn4qZHL7rW4fVxMLDsuqq2tBCEJCY3QheR/aD2iOY4+tXBlk6KXSmyzLHabuI5uK1qFPA2FGSoLCUDUe1o3cY8uZ+CfWqijTNR2wUdR4psLjsrxQpBrQ0bAAD0XC1ahqPLzqSube4uJcd0+0KIqMrJqTUZJpWGLpOc2GmCSBPK9yOoEx1hWbOqym8veJABy58h4mJ6SnUnBrpPv2dei22tVMulQEqndp8LorFwENeARa07Eedp9V6H8PXPb2gaTLmyDz5j6ZeC3+HVcdGCcwnuy2XipULnz/L0kDreJ+Gyj+Ir99tbhlOPnkTyEbeeuyZxK4NOmGt/lKk+10NbTcCQ8OOkjhsT9BCy/hUGo+qyAaZAmd9vrnPgqXC5c5zf4kZquZjVqOeRUkFs+HgCTqdHqSV2VlRoNph1HQxnzAEDPfIBa9BrA2WaH/B9E3gq/d1GO4Bwny4/KUcRp9pbPZzEDvT6tPtGFvRdCzHGClRdVHiAAIgi82F+V15RY2hr3TaDss88tI1XKUKJq1RT0XNH1JP5lesPuIyYF2AaAkY8ggjcXVNwxTO6UgEQU9isdVqx3jy6LCeCjtqFO2nsWhs6wFHToU6c4BEplpV2jUMwVIQtx+X1BTFSPCbzyuAJ85EJgvaBrdhi+bbrkTl3Rmq4uGGoac5+/wAZooY97dAPiYwzoO19/qfim1rKm/G5vyucIxDXp5IfQa6SMiRqrFhMCK3duBHdUyTTFyT4ph03ERESdlyN7fG07Sm4f9XgYtABlEiNZ10B+2TVrmliaR8ztfLbv8FMkLlpWeFg4JwTgqt2kqVGOLSZZUAIB4QbwfP6rsOCNo1aQeBDmyD1nn4fULbsGsc0OjMLfyXLu5aSTJeGm3C31usrit8K9QNaIDSfHP8ApVbu57VwAGkreIWXJJzVYFatHNnUMVQfQdFWjUDw0yA6GyWk8A5pLfUrXsqbqVN1Zw+UjXxWjaYqQNUjL+16fy7GsxFKnWpGWVWNqNOxhwBEjgb7K4RC21spEKme13PP4LK67mmH1QKDOBmpIdB5hgeR5KWi3E8BIV5WWuFGprsvTmo48A35kj8gVk8bfFAN5n7H+ln8RdFMDqrQ1cqZGYWKU6AmJizagxCaVkRxmBfkAinnIAk9xKTpCcpmfpNr/BNqsLDB++XTP++9McIURnFI1q9Kjcs994AtFxcg2sCB5ro+D1GWljWu/wCf7W/TQb5mT3dFftXilRfV30H09+CmcHgmUhDGxeTuSTzJNysG6v6926apnYbAd2yz6tZ9Uy4p80wYkAxcSAY4SOSrMqVGA4XEA65kT0y1UQcRoVQ+0rYxNTfcbiOA26L1fgDgeG0iSNNj1P15jmun4eZt2+91Dl0qSpUc85q/EJwYh+ks1HSSCWzYkWBUHYsLxUgYgIneE3s24scZppSQnoQhCRCEiFZsqDqOGNSoNdNzgO6LTzHik+XltdYt0+jdXrKDDgqNB+cEcv2/WeeuUFY9zhq3PZsMOA1n6e/JGbdndLTUpE6Q3UWG5FxZpG4g/Lco4b8Q9pV/TXA+aYBGQMcwcwSRy30CLXiOJwp1NZiVY8JT002CNMNFrAi2xi0rjb6pjuXumcznz7p25LIqumoTM5rNwVYJoTbgnBPCjc5wzKlOHmIPhggS42AvzlanCq9WlW/5iZGeUwNz4K3aVHsfLfHuT9QhjZMANHEwLdSqrWurVYEkk8s/JRtBe7vWvhMQKjZ2OzhyI3Clurc0KmDUag8xsVLVpmm6PLqE3iMIx5DiPE0gg8bGUtG6qU2lgPymcu9OZWc0FoORXZ/Y3mveYWpQcfFh32Eye7qy9s/1ioB0aFqWz8dIHll5f1C3LKpjpDpl78F0BTK2uFf8R+azVwuFBs1rq7hwJcdDD5jQ/wDuV20bqU1y4yFoBMVp7OMDWRFyA8nzJDR8BPquZ40S54cTkDAHkSfMx4LFvyXOnw/Pqppqwis4pxoTSmFONCaSmla2aMpFn80SCYbAl0kfZA48fRaPC33La3/pzG5kwIHM8tlLbOqB/wDzPfy8Vj2foimwsDtWlx+yWkSAfEDxU3Hajq1VtYtgFvMEGCdCNk6+eXvD4iRznyKlgFit5RP43/1UVkCehPL9/uycGMcScw3nr+NyMtp1ylJl4JxrBbp1/cphqOAc06noPY20hMLlAdtcC00e8sHNI4CXAmIJ34z6Lo/hu+qir+mzLTJ10jcem2sytThNdwq9nsfoqMu3XSoSoQhCEiEiEITUKQpZs9tB1AbOMkm9jHhAO17+qz6nDqb7oXJ1A068zzyyVV1ox1cVjqPcqXy+vVxkU5cKTQBUIc0EuIN7/ZtGkcpWbW/T8MLq0NNQzgyOQG2W+ZJcc840VCuynaS/LEZw5HT87yrW4LiZnNYgWnj67GN/mP0B3hDuIJHA8PNXbK2rVqk0mYsOZG2XrPLUqehTe93yCYzUTUwuMaP5dVrwZMuABvwEyIvIutptzwmof+1IsIygTH0jPnlKvNq2jj87CEycSzEt7mqSKgidMQSPunb0Uv6SrYVTc0QDTPOZA67+uWqk7J9u7tWCW9VB4nHViw03EloOm4E22BO82W1TsrZtXtmD5iJyJ335brSp0KQfjaMzmpHsy951zJabyfvf7H6LH48ykAwDJw26f6MlU4gGDDGv2U25c4FnBWz2UZj3OYtYT4cRTqU45vaBVYT5NZUH9S1eHmQ5vcfsfstbhr83NXcleWsvLXtmx5rZvibyKeik3ppY3UP7y5adqIYmOVJAVsJqu2XNEOgQNREfhhtv7VxV+TiaCZyB85P3XOVyZE8vXP7reas8qsU41NKaU61NKYU07DDvBVcSdDSGtAmJ94iLkkQPRW6dy7sP0zABicJM68hyABzTxUODsxuc/sO5amDYwPdW1ufqJsGkgAwBqbE207x9JWxc/qHUBZhjWgARJAk5k4TMZzoTPiYU9VzywUcIEddTnofH3opumZuOPp8VzTxhJaTp4+Szjlkh9DVuTERpDi0fK5lS0rs0owgTMyQHHwxSBG0AHqkFTDp+fVUapj303uFAGkNQIAebSIuTYg732XrTOH0q9FpuoqkCCS0Z9QNQRplruNI6Vtux7AavzZZ5ezPdqpjMcpnCucKzXuk1aj99VrNBE2EW4T8uQp8SjiXZmi5jf2sERHWDGo13jTrQoXcXIaWED9oHLrt+VTF1a6FCEiEqEJEqEiEiRCE1Cyp7zyU1uzE7MJHaQugZDVqOot70O1CRLt3Dgb77x6Lznj1GhSvHCgRhIBhsQDoRlppMdVyt61jax7OI6bKs55mNQ1odpIpPOkASNx73M2+q6/hPDrdloHMkdo0TJg6bctcvBbNnbUxRkT8wz/paOKoNZUApVJa4NIcTEavvxtCuUaz6lEurMhwkEazH/jznZWaby+mS9uYnLu5LHNY7ww8Ps3xDiQ0An4hR2U9gJZg1y5ZmB5JbaezEiNcvFLgsvq1x4fdaYlxsJvYfooLy+t7QzU1PIZn31KK1xSon5tSrRgsC2izQCTeSdpNv0XGXd665rdoRGw7li1q5qvxFR1SpUwzhqJfSJ943czz/AHw4LQayhfMJaMNQDTZ3v/ZVtradduWTvoVM5JjxTxOErMdZmIokkfdLtD/+lzlDZMdSrljxBg/Yp1nNOvDsl6bV9bi8c9rq/eY7Fv8AvYiu741HFa9EQwKMqPwrw17Sdg4E+hUlVpdTc0bg+ijqAlhA5K35L/gsJ3Mk+pK4/in/AMp45R6BYN3/AO84e9FIhZqqFONTSmFOhNKYU41MKYU4CgMc4SAmwofHdo6QY7ungvjwy10bxy+q6ex+F7l1dv6lvybwROnfpsYk8ul+jw6qXjtBlvmFB4btBVkmqXPgeEB2huqRd2iNQ6Lrqvw9alobQa1mYk4Q4xB/bimD11WlU4fTiKYA55SY6ToeqZx+cPrAgtY0HfS25g6hJMneTaNytCx4RStSHBznEaYjkMoyAAGkDOYAEQpKNmykZknvOmy06OJfTOqm4gifLYiY5wSp+IcPp3LJcJgeYmY+nip302VBDxK01QVhKlQsmskKzStnVWFzdfcj8eKQmE62mAtWlZ06bRIkqMuJSOphR1bOk7aO5KHFMubCyK1B1J0HTmpAZWKrxOSVW7sYKZDmljdbYcHmCYNrco/Nc58V07igymWvOAyCBkJ1z5z10hYPFu0BBDjhOUe/eSs7lwyxgucHDVH1DTA1PDnSRuTsZJ4W+ZXrpuKNOiK7nYWEDXbl459dBC64VWNYKhMCArDgezrG0z3t3OA/ot9nmeq4+8+I6jq47DJrT/8Arv5D2eSyq3EXF4waD6qBoZLXfPgLY+/4Z6CVv1+L2dIgF4M8s/OFpvvaLI+ae7NT2Q4KpRa4VIuQQAZIMXn5LluM3lC6e00pykE+kfVZl7Xp1XAs2Ui5Y4VQJiowEEG4Igj6qZjy0hzdQVI0wQQoSngX0tTBdjiwgzcGbyP3w9Nt95TrgVNHgOy8OfvdaRuG1Ifo4SvRf/OLeis4FtLyxi6uuo933nOd8SStZggQo00pQkV4yukWUmNO4F/W/wCa4fiFQVLl7m6T6ZLm7l4dVcQtTOs3NEtbT0l27pvG0D1WhwnhTblrn1QY22nmfBT2loKoLnzGycyjPGvae9hrmxJ4Ec46cUcQ4G+nUH6fMGfDpPXb68026sXMcOzzB+im6Lw4AtIIOxFwufqU3U3FjxBHNZrmlpgp3UAJJAHM2TW03PdhYCT0zTIJMBVftPmYcdFN0iIdFwbzE+Y/d13vw3w11Kn2lZsGZE6jKJjuPQ8xkCtrh1qWjG8Z7e/foq+F17VqJQpmpFkFM1CUKZqam3UjwWZV4fUEuZn0Tw4IFEpW8NrF0Zd/vNGMJ8NhbzKQYwNGwUcoKY4IWJULkqxUDkqbcxUKlq0uxaJ4cpTs/jxQrane6QWk3MCxtHUBZXH+HOvrQ02fuBBHfmM/AlUr6ga1LC3UZqyDOjVZOGpuc7Vp8Vg20guIO3r+U8QeAstasX1UNbE5au5gTnl3Z7bxkfohSfFZwAict+gWWSZd3LJfeo+7yb+k8f1VfjfExeVQ2n/7bcm7T1j05BJd3HbPhv7Rot5yxwqwTbk4J4TTk4J4Tbk4JwTTk4J4Tbk9PCf/APGj1W/2hWx+pKoOIpaHuafskt+BhbjTIlXlgpQkV5yyuKlNjhyAPmLH5hcNf0TSruaefrmFzdwzBULVT8ZULqjydy4/Vd5bMDKTWt0AC36TQ1gA5JkK0E9WLsjiX6zTnwQXRaxsJnfpHVc78SW1I0O3P75A3zGeXLrKyeJ0mYO0309VFZlinVKji5xMExJsBPAcF0NhbUrei1tNoGQnr381et6TabAGiMlrK7IxAKZZBWWpqUKZqRZBTNQlCmakQ9xGyZcValNocwSgAFZt6q5RLsAxa7ppSypS5IkKicUqxKgclWJULkqQqFyVYlQuSq89msEaVEE7v8ccgRb5fVeW/Et+Lm8wN0ZLe8zn9cvCVzfEKwq1oGgyUk5c+FTCbcnhPCacnBPCbcnBPCbcnBOCacnBPCbcnhPCT/wt/wC5W/2a1v0yrPamj3eNxTPuYiu3+2o4fktqiZYFoFRinCRWDsvjIJpnj4m/mPz9CsHjtrLRXbtkfsft4hZXEaMgVB3FauKyiqKukNJDnHS7hHWNlpW3FKDrftC7NozG/wDfRT0run2Uk5gZhMZhlz6BAfF9iDYxurljf0rtpdT21B1CloXDKwluy2Mnxf8ADVHF4I8JGkyL2In4fNM4jaC+oBjCP3AzrloY8D9lDdUf1DAGndaBbG/H48DPzWw1wJyVoFYFqHUgcxqnSstXNS9sWuhwgJIWQKtseHaFNWQU7SkWQUzSkShSgpEsqQOSIlLiQhMJSrEqJxQkULilWJUTilQATt5KBxASyAui4Bjm0mB/vBrQfMBeN8RqU6l3UfS/aXEjz18dlyVYtdVcW6SU4VUCaE25OCcE25OCeE05OCeE25OCeE25PCcEzVdAJ5AlPaJyUjRJhdl/5LPJdLiC6mAuJe17A9xm+KEQHubVHXvGNcT/AHF3wV+2MsCY5U8K0E1K0xspBmk1V0yXGd5RDiSS2ztybfMki/quJ4nadldFjRk7Mba/QZ/Rc9d0cFUgb6KsZjjDVqF/o3oBt+q7OxtW21AUh49Tv75LZoURSphvmtnB40PHdVrtcRD/ALTHWAdJ4cx5ple1dTPb0DDmjMbOGsd//ifBRVaBYe0p6jbYjl+FqYuk9ji18yIHmAIEcxGy0barSq0xUp6H76+M69VNTex7Q5uiaCuAqRKpMjkUiGthFGiKZkIJlZhWwU1KpQUiVSAoRKfiSJZRiQkTS5KkTCUJFESlQ0wefQ7eqhfmIQRIhWHshQ1vc8xDBYRxfxHKzfmuO+Lbo0bdtFsy/U9G7eZ/KyuKPwsDBv6Db6q1OK88CxAm3JwTgm3J6eE25OCeE2U5OTIfIm/qIPJSvZgMSD3ZqQiDCwckCcE9k+H77FUaMT3lSm0+TntBPwJPoVct6ZLmu6j8/b6q1bMxVG969MLXXRLgf/EblenE4bECYqU3Uja003ahJ5kVP+lXrR2oTXLkAV8JiUKQIW7leYOoOkXBsQdj/sq17ZMu6eF2o0PJVrm3bWbBU72jwdM0zUEBwIuPtTa/PnPRYfA7uu2v+ndJbn/9Y9xCzLCs8VOzOnoq1S0yNUxxjf0lde4uwnDE9dFsOmPl1Uox7sS5rCWnSdIeQA7SZ+ySAQN43CoYadix1RoIxZkAkie+DBOk5AqkWtt2lwBzzjae/b0K18xy2pQIDwIOxBkFXOH8SoXrS6kdNQdR76KahcsriWrUWmCpkqlBQslICkSqQFIhPDkJU7EkQlxIQmlyVImkoSKMlKkUZKFeuzeHFPDt5v8AGT57fKF5Z8SXLq1+5uzIA+/1+kLmr+oX1z0yUiSsFVAm3FOCeE2SnBOCbcU4J4Tbk4JwTbk8J4TbinAJ4Vs9lGXd7mDX8KTHPPL7jR8Xz/Sr9nJdGwz88lo2DSand/i7mtNbSoftryX+LyuqWiX4cjEN8mSKnpoc4/0hTUHYXhIV5fWsFGlUgQlUgSKYxNbvcM3TI7twDh5iA76j1WXb0uxv3F38wSD3HMeh8FQps7O5M/yGXnookLcBV5KFICkWycbUIhzi5pIJDjO3Im49FGy2otcHMaAQIkCMvv3FRdiwGWiD0TdVwJJaIHImY9Vap4g2HGT3QnNBAzMpFMClQpAUJU8FIllPDkIS4kiEuJCJSYkqEwlCRMJQkTCUqtvY+tNJ7Y910zz1D/t815/8W0YuKdSdWx5H+/osLirIqNdzHp/qnNS5UtLTBWbCwJShOCbcU5OCbcU4RunhYOKdCcE04pwEp4TaeeSeuu+xjKzTw1Wu7es+G/gpki39TnD+la1q0BuLnH0yW5YU4p4uf2XRFaV5YVaYe0tcAWuBBB2INiChC8f9scidl+MrYZ0xTedBP2mHxMd5lpE9ZWvRfiaCoyFDqcJFk5sGCntdIlIDIlP4PFGm6RcbOadnDiCOKZXoNrMwnXY7g8woqtIVGwfA8lJ4bCtxc6Q2m5rrgCBoO1h9oEfNUK127h0Y5e0jcycXediPKMlTqVXWsYpcCPr+FK4nI6DWkhpmzRJcRJIAJi/FZVrxu7qVA1xEZkwADAEwJy+/VUqd9WLoJ67KCzXKn0CJu07OHO0g8l0vDuKUr0HDkRsfp3rStrplcZZHktFawKsrJ7yTJ3TmQ0QEgaAICRSgoSpwKEqdiQhLiSISyhCTEhImkpUBMLkJEwlKrT2SxTdDmWDpn3runp0t8VxHxRbVXVG1RJbEaZN8ev2WJxOk7EH6ju0U+SuRWWAsCU5PCaeTw3+KeyJ+bRPEbqv5pn+k6aUEjdxuPJv6rpbHgYcMdeROg38fx58lqW9hiGKp5JnB5s+tWYPdbewv9k7+vwT7nhtG2tHnV3M9+3h5qSraMpUSdT/am3LnBks0LPB4V1aoynTEue5rGjq4wJUjAXOgbqVjC9waN16RynANw1GnRZ7tNrWA84FyepN/VbjWhoAC6VjQ1oaNltpychCFyH/iB7K99RZjqQl9H+XVjc0yfC7+lx+DyeCtWtTC7Cd01wXAVpBMSqQFCVPBSK09m8E+nqc8RqAAnexPBctxy8pVg2nTMwfDTmsW/rsqQ1p0U80rnSswhZakNG8xCbCj8RktBwIDA0k7ibeQmI6BbNtxu8puBc/E0DQ7+ME67lW6d7WaZJkBVTMcK6lUc0tLRJ08iJtB4rubG7ZcUWva6chPQxnI2K26FUVGBwM81rK6CpkqdKESlLgBJQsS9QvuQP25owpNZUJuHkpYCXWn/qjyRhS60/8AUNJhJCJTsYJiUQhIShDXEXBjyUboIgoIByKseV9owG6a8z9+JnzAXI8R+Hy6pjtoA5aeXf4LJuOHEumlpyUhiM4ohmrWHf6R7x9Dt6rHo8Iu3VQwtLep0Hjv4KoyzrF2GI9FXcdn1WoCBDWnlvHIn/ZdLa8Gt6BDj8zhz08v9WtRsKdMgnMqJWoSry2MDjDReHNAPCDyVS7t23FM03EjuUVaiKrcJVuoVg9rXD7QBXE1qRpVHMOxWE9hY4tOy6R7H8h11XYt48NOWU54vI8RHk0x/V0VyypfzK0uH0c+0PguuLRWshCEIQmsVh2VWOp1GhzHtLHNNw5rhBB6EFCF5M7f9lX5XjH0HSaZ8dF5+2w7T/qHunqORC1qNTG1RkKuKwCkWxgJ7xkROpsatpm0wo7kjsXzMQdNdNlFWjs3TyOivLSuAMTkuaITgKamrMFImwswU1NhauZ4FtdmkmCLtPI/or/DeIPsquMCQciOn55Ka3ruoPxDxVbxHZys0EtLXxwaTq+BC7G3+IrSoQHS2eenmFrs4jScYMj0UQ4RY2I3C3cYiQr4zzCbLlUfULynwhMQhCEIQkSIQiULMFWW1AckkISkoSJhKEiYShCYSlSJhKENBJgXJsFG5wAkoJAElX/s3k9XEPo4end7obPBoHvOPQCT6Li6p/UXDi3QlYmE1qxw7lej8ny1mFo06NIeGm2BzJ3Lj1JknqVqNaGgALeYwMaGjZbicnoQhCEIQhVL2k9jWZthSyza9OXUHng7i1x30OgA+QN4UlKoWOlIQvK2Mwj6NR1Oq0sexxa5rtwRYgrWa4ESExNAqRIrhkuO72nf3m2d15H1/Irj+J2n6et8v7TmPuPeywLuh2T8tDopIFZiqQsgUQE2ErXfvilc0TH+JCE4HKMiDBTSFkHJsJIVY7V4duoPBEwA5o34kOP0uu0+G7ioaRpOBgZg7bZDu6aeS2eG1HYSwjLY/ZV4roagbHVaoWKrylQiUIQhCEISIShPpxKClUspEiYSlQmkoSJhKEiYSlUn2eoh1Wdy0SBxmwH1+iyeLVXNoYW/yMKneuIpwNyvSvs27J/wVLvaw/8AMVRfnTbuGeexPWBwlZttQ7NsnUqW0t+ybJ1Kuasq4hCEIQhCEIQhCFzH2vezgZg04rCNAxTB4mi3ftGwP/uAbHiLHhFihWLDB0SELzm9haSHAggkEEQQRuCOBWmDKjW1leNNF4PA2cOn6qveWrbmkWHXbvUFxRFVkb7K5MeCAQZBuCFxTmlpLSMwufLSDBTgKZCZCyBRJiEiVoA2Sue52ZSGSlaI5/GyHPLhBjyQc0Fov132/RK2qW4emmv597pJ0WhjMlovFmBpixb4fjw+S0KHF7lj5c6RvOflv9VapXtZhzMjrmoh/ZipbS9h5zI+EAytdvxBR/k130P3CvjilPdp+ijsfldWjd4kfebcf9vVaNrxChc5MOfI5H33K3RuqdbJpz5FaSuKwhCEiRCEJUoKe12yRCUlCEwlCRNJSpEwlC7z7FvZ2aLW43GMh7oNGm4XaNw94OzjuBwsd4jJun9o8ch68/wjswXAnb3K7GoVKhCEIQhCEIQhCEIQhCFy/wBqnsvbjw7E4IBuKAlzLNbXjmdm1OTtjseYsUa5YYOiQheeMTh30nuZUa5j2ktc1wLXNI3DgbgrSa4ESExbeW5o+jb3mfd5fh5KnecPp3InR3P881UuLVtXPQq0YTFNqN1NuPnPEEcCuVuLd1B2B+vvMLFq0jTOF2q2AVXUULIFJCSFkHJISQllJCSEsoRCJRCISOqAAkmALknYeaVrC4wBJQGkmAqTnWJZVqlzNrCecWldxw6hUoW7WVNfToujtKTqdINctFXVZQhCEiEqeMkJEhKEJpKENaSYAkmwA3PkmEoXdPZT7KO70YvMmeOzqWHcPd5PrD73EM4cb2GfXuMXyt0TwF2dVE5CEIQhCEIQhCEIQhCEIQhCEKm9vvZ5hc2bqd/KxDRDK7Rfo2oPtt+Y4EXmWnVcw5JCJXnLtX2SxeWVNGKpwD7lRsupP/A+N+hgjiFo06zX6JhCOzFa72dA4crWP1HwWRxqnLWVBtl9x6FZnEGZNd4KfBXPLLhZBySEkLIFIkhLKISQl1JIRCNSISQqz2lxji/uwfCACR13v8l1PBrZgpCrHzGc1s8PotDMcZqEW0tFCEISIQlCEJZQhNlCkuz+QYnH1RSwlJ1R53geFo5vcbNHU+W6ifUawSUoC9Dezr2W0Ms01q8V8VHvx/LpHj3IPH/Wb8g2SDnVa5flsngLoagSoQhCEIQhCEIQhCEIQhCEIQhCEIQha2YYCliKbqVem2pTdux7Q5p9Dx6pQSMwhck7Sexfu399lT454eqSQRxFOob+Qdx+0pKr+2pmm/2VBXoiowtVKzHL62GfoxFN1N3J4ifwnZw6iQudfScww4LBqUX0zDgtbUmQooShyQhELLUkhJC0MXm9KmS10kjcAfqtG34ZXqtxtgA6SfwrNKzqPGIaLUrdomwdDTPDVEedt1dp8DOL53COisM4cZ+Y5Kv1HlxJNySSfM7roGsDWhrdAtRrQ0QFglSoSIQlQhJKFs5dl9bEPFPD031XnZlNpc7zgcOqY54bqlhdZ7HexCrUipmb+6bv3FIh1Q9Hvu1vpJ6hU6l1s1ODV2rJMlw+CpClhaTaTBwaLk7S9xu51tySVTc4uMlOUgkQhCEIQhCEIQhCEIQhCEIQhCEIQhCEIQhCEIQmMZg6dZpZWY2o07te0OHwKQgEQUjmhwghUnO/ZZha0nDOdh3cP8ynPVjiD6BwVd1pTJ5Ko+xpOM6dyoec+zLNaIJoNo4jloqd24/iZUgDyDynNsaE5kx73/pQ/wD85s65KkZxlWa0TFXC16YG5bRcW/3iR8CrtGxtG9e9SMsabdRPeqq9xJOqZ4zv6rTaWgQFZAjILFOlCEShEpMQSqWy/szjcRHcYWvUB2LaLy31dEAeqYazBqUQrdlHsZzWv/iMp4dvOrUBMcw2nqv0MKF10waJcK6DkHsMwdKHYyrUxB+63+TT9dJLz5hwVd1086ZJ2FdJyjJ8PhGaMLRp0m8RTaGyebiLuPUquXE6pVvJEIQhCEIQhCEIQhCEIQhCEIQhCEIQhCEIQhCEIQhCEIQhCEIQhCEKpduPd9E9qF597Ze96lXaKYVp9lPf+H1TqyAu/wDYLgqL05XxRpUIQhCEIQhCEIQhCEIQhCEIQhCEIQhCF//Z"/>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09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333376"/>
            <a:ext cx="1073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4613" y="2622563"/>
            <a:ext cx="11563398" cy="34778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4"/>
              </a:rPr>
              <a:t>CBeebies</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have lots of fun and interactive games and activities to help get our younger children excited about Maths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5"/>
              </a:rPr>
              <a:t>I See Maths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useful site with a plethora of ideas for fun games that all the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6"/>
              </a:rPr>
              <a:t>Primary Games Arena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It is a free website that encourages children to play online maths games linked to their home learning. It breaks the games down into concepts which is really helpful.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7"/>
              </a:rPr>
              <a:t>Hit the Button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children love this game as it helps to increase confidence through practising times tables and number bonds.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8"/>
              </a:rPr>
              <a:t>Maths Zone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this site is jam-packed with fun ways to learn more about maths.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9"/>
              </a:rPr>
              <a:t>BBC Bitesize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lots of information alongside short videos help to make the learning enjoyable and accessible for all children.</a:t>
            </a:r>
          </a:p>
        </p:txBody>
      </p:sp>
    </p:spTree>
    <p:extLst>
      <p:ext uri="{BB962C8B-B14F-4D97-AF65-F5344CB8AC3E}">
        <p14:creationId xmlns:p14="http://schemas.microsoft.com/office/powerpoint/2010/main" val="36256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defRPr/>
            </a:pPr>
            <a:r>
              <a:rPr lang="en-US" sz="2800" b="1" dirty="0">
                <a:solidFill>
                  <a:srgbClr val="00CC00"/>
                </a:solidFill>
                <a:latin typeface="Kristen ITC" panose="03050502040202030202" pitchFamily="66" charset="0"/>
              </a:rPr>
              <a:t>Math workshop</a:t>
            </a:r>
          </a:p>
          <a:p>
            <a:pPr algn="ctr">
              <a:defRPr/>
            </a:pPr>
            <a:endParaRPr lang="en-US" sz="2800" b="1" dirty="0">
              <a:solidFill>
                <a:srgbClr val="00CC00"/>
              </a:solidFill>
              <a:latin typeface="Kristen ITC" panose="03050502040202030202" pitchFamily="66" charset="0"/>
            </a:endParaRPr>
          </a:p>
        </p:txBody>
      </p:sp>
      <p:sp>
        <p:nvSpPr>
          <p:cNvPr id="2" name="Rectangle 1"/>
          <p:cNvSpPr/>
          <p:nvPr/>
        </p:nvSpPr>
        <p:spPr>
          <a:xfrm>
            <a:off x="2550442" y="736234"/>
            <a:ext cx="7716081" cy="1384995"/>
          </a:xfrm>
          <a:prstGeom prst="rect">
            <a:avLst/>
          </a:prstGeom>
        </p:spPr>
        <p:txBody>
          <a:bodyPr wrap="square">
            <a:spAutoFit/>
          </a:bodyPr>
          <a:lstStyle/>
          <a:p>
            <a:pPr algn="ctr">
              <a:defRPr/>
            </a:pPr>
            <a:r>
              <a:rPr lang="en-GB" altLang="en-US" sz="2800" dirty="0">
                <a:solidFill>
                  <a:srgbClr val="0000FF"/>
                </a:solidFill>
                <a:latin typeface="Calibri"/>
              </a:rPr>
              <a:t>. </a:t>
            </a:r>
          </a:p>
          <a:p>
            <a:pPr>
              <a:defRPr/>
            </a:pPr>
            <a:r>
              <a:rPr lang="en-GB" altLang="en-US" sz="2800">
                <a:solidFill>
                  <a:prstClr val="black"/>
                </a:solidFill>
                <a:latin typeface="Calibri"/>
              </a:rPr>
              <a:t>One </a:t>
            </a:r>
            <a:r>
              <a:rPr lang="en-GB" altLang="en-US" sz="2800" dirty="0">
                <a:solidFill>
                  <a:prstClr val="black"/>
                </a:solidFill>
                <a:latin typeface="Calibri"/>
              </a:rPr>
              <a:t>way to support your children is by using</a:t>
            </a:r>
          </a:p>
          <a:p>
            <a:pPr>
              <a:defRPr/>
            </a:pPr>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pPr>
              <a:defRPr/>
            </a:pPr>
            <a:r>
              <a:rPr lang="en-GB" altLang="en-US" sz="2800" dirty="0">
                <a:solidFill>
                  <a:srgbClr val="FF0000"/>
                </a:solidFill>
                <a:latin typeface="Calibri"/>
              </a:rPr>
              <a:t>    </a:t>
            </a:r>
          </a:p>
          <a:p>
            <a:pPr>
              <a:defRPr/>
            </a:pPr>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Calibri"/>
            </a:endParaRPr>
          </a:p>
          <a:p>
            <a:pPr>
              <a:defRPr/>
            </a:pPr>
            <a:endParaRPr lang="en-US" sz="3200" dirty="0">
              <a:solidFill>
                <a:srgbClr val="0000FF"/>
              </a:solidFill>
              <a:latin typeface="Calibri"/>
            </a:endParaRPr>
          </a:p>
        </p:txBody>
      </p:sp>
      <p:pic>
        <p:nvPicPr>
          <p:cNvPr id="16" name="Picture 15">
            <a:extLst>
              <a:ext uri="{FF2B5EF4-FFF2-40B4-BE49-F238E27FC236}">
                <a16:creationId xmlns:a16="http://schemas.microsoft.com/office/drawing/2014/main" id="{286C3009-4DF2-4C4D-BFAF-B911372E6F95}"/>
              </a:ext>
            </a:extLst>
          </p:cNvPr>
          <p:cNvPicPr>
            <a:picLocks noChangeAspect="1"/>
          </p:cNvPicPr>
          <p:nvPr/>
        </p:nvPicPr>
        <p:blipFill>
          <a:blip r:embed="rId5"/>
          <a:stretch>
            <a:fillRect/>
          </a:stretch>
        </p:blipFill>
        <p:spPr>
          <a:xfrm>
            <a:off x="2608422" y="1858108"/>
            <a:ext cx="7391400" cy="3388263"/>
          </a:xfrm>
          <a:prstGeom prst="rect">
            <a:avLst/>
          </a:prstGeom>
        </p:spPr>
      </p:pic>
      <p:pic>
        <p:nvPicPr>
          <p:cNvPr id="17" name="Picture 16">
            <a:extLst>
              <a:ext uri="{FF2B5EF4-FFF2-40B4-BE49-F238E27FC236}">
                <a16:creationId xmlns:a16="http://schemas.microsoft.com/office/drawing/2014/main" id="{EFE40E28-E264-405F-8E52-7AE31E28D84B}"/>
              </a:ext>
            </a:extLst>
          </p:cNvPr>
          <p:cNvPicPr>
            <a:picLocks noChangeAspect="1"/>
          </p:cNvPicPr>
          <p:nvPr/>
        </p:nvPicPr>
        <p:blipFill>
          <a:blip r:embed="rId6"/>
          <a:stretch>
            <a:fillRect/>
          </a:stretch>
        </p:blipFill>
        <p:spPr>
          <a:xfrm>
            <a:off x="2041790" y="160504"/>
            <a:ext cx="1146147" cy="1152244"/>
          </a:xfrm>
          <a:prstGeom prst="rect">
            <a:avLst/>
          </a:prstGeom>
        </p:spPr>
      </p:pic>
      <p:pic>
        <p:nvPicPr>
          <p:cNvPr id="18" name="Picture 17">
            <a:extLst>
              <a:ext uri="{FF2B5EF4-FFF2-40B4-BE49-F238E27FC236}">
                <a16:creationId xmlns:a16="http://schemas.microsoft.com/office/drawing/2014/main" id="{04C6D155-C8AA-4419-A2A8-10F63AB7F9F5}"/>
              </a:ext>
            </a:extLst>
          </p:cNvPr>
          <p:cNvPicPr>
            <a:picLocks noChangeAspect="1"/>
          </p:cNvPicPr>
          <p:nvPr/>
        </p:nvPicPr>
        <p:blipFill>
          <a:blip r:embed="rId6"/>
          <a:stretch>
            <a:fillRect/>
          </a:stretch>
        </p:blipFill>
        <p:spPr>
          <a:xfrm>
            <a:off x="8910491" y="84861"/>
            <a:ext cx="1146147" cy="1152244"/>
          </a:xfrm>
          <a:prstGeom prst="rect">
            <a:avLst/>
          </a:prstGeom>
        </p:spPr>
      </p:pic>
    </p:spTree>
    <p:extLst>
      <p:ext uri="{BB962C8B-B14F-4D97-AF65-F5344CB8AC3E}">
        <p14:creationId xmlns:p14="http://schemas.microsoft.com/office/powerpoint/2010/main" val="292730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25884"/>
            <a:ext cx="7391400" cy="954107"/>
          </a:xfrm>
          <a:prstGeom prst="rect">
            <a:avLst/>
          </a:prstGeom>
          <a:noFill/>
        </p:spPr>
        <p:txBody>
          <a:bodyPr wrap="square" rtlCol="0">
            <a:spAutoFit/>
          </a:bodyPr>
          <a:lstStyle/>
          <a:p>
            <a:pPr algn="ctr">
              <a:defRPr/>
            </a:pPr>
            <a:r>
              <a:rPr lang="en-US" sz="2800" b="1" dirty="0">
                <a:solidFill>
                  <a:srgbClr val="00CC00"/>
                </a:solidFill>
                <a:latin typeface="Kristen ITC" panose="03050502040202030202" pitchFamily="66" charset="0"/>
              </a:rPr>
              <a:t>Math workshop</a:t>
            </a:r>
          </a:p>
          <a:p>
            <a:pPr algn="ctr">
              <a:defRPr/>
            </a:pP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1384995"/>
          </a:xfrm>
          <a:prstGeom prst="rect">
            <a:avLst/>
          </a:prstGeom>
        </p:spPr>
        <p:txBody>
          <a:bodyPr wrap="square">
            <a:spAutoFit/>
          </a:bodyPr>
          <a:lstStyle/>
          <a:p>
            <a:pPr algn="ctr">
              <a:defRPr/>
            </a:pPr>
            <a:r>
              <a:rPr lang="en-GB" altLang="en-US" sz="2800" dirty="0">
                <a:solidFill>
                  <a:srgbClr val="0000FF"/>
                </a:solidFill>
                <a:latin typeface="Calibri"/>
              </a:rPr>
              <a:t>. </a:t>
            </a:r>
          </a:p>
          <a:p>
            <a:pPr>
              <a:defRPr/>
            </a:pPr>
            <a:endParaRPr lang="en-GB" altLang="en-US" sz="2800" dirty="0">
              <a:solidFill>
                <a:prstClr val="black"/>
              </a:solidFill>
              <a:latin typeface="Calibri"/>
            </a:endParaRPr>
          </a:p>
          <a:p>
            <a:pPr>
              <a:defRPr/>
            </a:pPr>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pPr>
              <a:defRPr/>
            </a:pPr>
            <a:r>
              <a:rPr lang="en-GB" altLang="en-US" sz="2800" dirty="0">
                <a:solidFill>
                  <a:srgbClr val="FF0000"/>
                </a:solidFill>
                <a:latin typeface="Calibri"/>
              </a:rPr>
              <a:t>    </a:t>
            </a:r>
          </a:p>
          <a:p>
            <a:pPr>
              <a:defRPr/>
            </a:pPr>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Calibri"/>
            </a:endParaRPr>
          </a:p>
          <a:p>
            <a:pPr>
              <a:defRPr/>
            </a:pPr>
            <a:endParaRPr lang="en-US" sz="3200" dirty="0">
              <a:solidFill>
                <a:srgbClr val="0000FF"/>
              </a:solidFill>
              <a:latin typeface="Calibri"/>
            </a:endParaRPr>
          </a:p>
        </p:txBody>
      </p:sp>
      <p:sp>
        <p:nvSpPr>
          <p:cNvPr id="13" name="TextBox 12">
            <a:extLst>
              <a:ext uri="{FF2B5EF4-FFF2-40B4-BE49-F238E27FC236}">
                <a16:creationId xmlns:a16="http://schemas.microsoft.com/office/drawing/2014/main" id="{94C2CE56-B2CC-483A-9EFA-2A99E331F345}"/>
              </a:ext>
            </a:extLst>
          </p:cNvPr>
          <p:cNvSpPr txBox="1"/>
          <p:nvPr/>
        </p:nvSpPr>
        <p:spPr>
          <a:xfrm>
            <a:off x="1886789" y="1058052"/>
            <a:ext cx="8686800" cy="4247317"/>
          </a:xfrm>
          <a:prstGeom prst="rect">
            <a:avLst/>
          </a:prstGeom>
          <a:noFill/>
        </p:spPr>
        <p:txBody>
          <a:bodyPr wrap="square">
            <a:spAutoFit/>
          </a:bodyPr>
          <a:lstStyle/>
          <a:p>
            <a:pPr>
              <a:defRPr/>
            </a:pPr>
            <a:r>
              <a:rPr lang="en-GB" dirty="0">
                <a:solidFill>
                  <a:prstClr val="black"/>
                </a:solidFill>
                <a:latin typeface="Calibri"/>
              </a:rPr>
              <a:t>EYFS &amp; KS1 Maths App</a:t>
            </a:r>
          </a:p>
          <a:p>
            <a:pPr>
              <a:defRPr/>
            </a:pPr>
            <a:endParaRPr lang="en-GB" dirty="0">
              <a:solidFill>
                <a:prstClr val="black"/>
              </a:solidFill>
              <a:latin typeface="Calibri"/>
            </a:endParaRPr>
          </a:p>
          <a:p>
            <a:pPr>
              <a:defRPr/>
            </a:pPr>
            <a:r>
              <a:rPr lang="en-GB" dirty="0">
                <a:solidFill>
                  <a:prstClr val="black"/>
                </a:solidFill>
                <a:latin typeface="Calibri"/>
              </a:rPr>
              <a:t>We are excited to share a new, exciting app suitable for children in EYFS and Key Stage One to help them develop their mental arithmetic skills. White Rose Maths is used by many schools to support the planning and activities in class, and now they have developed 1 Minute Maths for children to use in school and at home. </a:t>
            </a:r>
          </a:p>
          <a:p>
            <a:pPr>
              <a:defRPr/>
            </a:pPr>
            <a:endParaRPr lang="en-GB" dirty="0">
              <a:solidFill>
                <a:prstClr val="black"/>
              </a:solidFill>
              <a:latin typeface="Calibri"/>
            </a:endParaRPr>
          </a:p>
          <a:p>
            <a:pPr>
              <a:defRPr/>
            </a:pPr>
            <a:r>
              <a:rPr lang="en-GB" dirty="0">
                <a:solidFill>
                  <a:prstClr val="black"/>
                </a:solidFill>
                <a:latin typeface="Calibri"/>
              </a:rPr>
              <a:t>The app can be downloaded through the Apple Store, Google Play or Amazon Kindle app stores and is currently free of charge.</a:t>
            </a:r>
          </a:p>
          <a:p>
            <a:pPr>
              <a:defRPr/>
            </a:pPr>
            <a:endParaRPr lang="en-GB" dirty="0">
              <a:solidFill>
                <a:prstClr val="black"/>
              </a:solidFill>
              <a:latin typeface="Calibri"/>
            </a:endParaRPr>
          </a:p>
          <a:p>
            <a:pPr>
              <a:defRPr/>
            </a:pPr>
            <a:r>
              <a:rPr lang="en-GB" dirty="0">
                <a:solidFill>
                  <a:prstClr val="black"/>
                </a:solidFill>
                <a:latin typeface="Calibri"/>
              </a:rPr>
              <a:t>Once in the app, children can select from subitising (recognising amounts without needing to count them), adding, subtracting and multiplying.</a:t>
            </a:r>
          </a:p>
          <a:p>
            <a:pPr>
              <a:defRPr/>
            </a:pPr>
            <a:endParaRPr lang="en-GB" dirty="0">
              <a:solidFill>
                <a:prstClr val="black"/>
              </a:solidFill>
              <a:latin typeface="Calibri"/>
            </a:endParaRPr>
          </a:p>
          <a:p>
            <a:pPr>
              <a:defRPr/>
            </a:pPr>
            <a:r>
              <a:rPr lang="en-GB" dirty="0">
                <a:solidFill>
                  <a:prstClr val="black"/>
                </a:solidFill>
                <a:latin typeface="Calibri"/>
              </a:rPr>
              <a:t>Within each section, children can select practice activities that they have been learning in class and use the quick-fire questions to help improve their recall of key number facts.</a:t>
            </a:r>
          </a:p>
        </p:txBody>
      </p:sp>
      <p:pic>
        <p:nvPicPr>
          <p:cNvPr id="15" name="Picture 14">
            <a:extLst>
              <a:ext uri="{FF2B5EF4-FFF2-40B4-BE49-F238E27FC236}">
                <a16:creationId xmlns:a16="http://schemas.microsoft.com/office/drawing/2014/main" id="{71CDAAFB-8E78-4047-86BB-3D6830090492}"/>
              </a:ext>
            </a:extLst>
          </p:cNvPr>
          <p:cNvPicPr>
            <a:picLocks noChangeAspect="1"/>
          </p:cNvPicPr>
          <p:nvPr/>
        </p:nvPicPr>
        <p:blipFill>
          <a:blip r:embed="rId5"/>
          <a:stretch>
            <a:fillRect/>
          </a:stretch>
        </p:blipFill>
        <p:spPr>
          <a:xfrm>
            <a:off x="1944841" y="120557"/>
            <a:ext cx="894395" cy="894395"/>
          </a:xfrm>
          <a:prstGeom prst="rect">
            <a:avLst/>
          </a:prstGeom>
        </p:spPr>
      </p:pic>
      <p:pic>
        <p:nvPicPr>
          <p:cNvPr id="18" name="Picture 17">
            <a:extLst>
              <a:ext uri="{FF2B5EF4-FFF2-40B4-BE49-F238E27FC236}">
                <a16:creationId xmlns:a16="http://schemas.microsoft.com/office/drawing/2014/main" id="{D87E8602-23BB-4750-82BF-D062AA16F43C}"/>
              </a:ext>
            </a:extLst>
          </p:cNvPr>
          <p:cNvPicPr>
            <a:picLocks noChangeAspect="1"/>
          </p:cNvPicPr>
          <p:nvPr/>
        </p:nvPicPr>
        <p:blipFill>
          <a:blip r:embed="rId5"/>
          <a:stretch>
            <a:fillRect/>
          </a:stretch>
        </p:blipFill>
        <p:spPr>
          <a:xfrm>
            <a:off x="9372129" y="109248"/>
            <a:ext cx="894395" cy="894395"/>
          </a:xfrm>
          <a:prstGeom prst="rect">
            <a:avLst/>
          </a:prstGeom>
        </p:spPr>
      </p:pic>
    </p:spTree>
    <p:extLst>
      <p:ext uri="{BB962C8B-B14F-4D97-AF65-F5344CB8AC3E}">
        <p14:creationId xmlns:p14="http://schemas.microsoft.com/office/powerpoint/2010/main" val="880414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25884"/>
            <a:ext cx="7391400" cy="954107"/>
          </a:xfrm>
          <a:prstGeom prst="rect">
            <a:avLst/>
          </a:prstGeom>
          <a:noFill/>
        </p:spPr>
        <p:txBody>
          <a:bodyPr wrap="square" rtlCol="0">
            <a:spAutoFit/>
          </a:bodyPr>
          <a:lstStyle/>
          <a:p>
            <a:pPr algn="ctr">
              <a:defRPr/>
            </a:pPr>
            <a:r>
              <a:rPr lang="en-US" sz="2800" b="1" dirty="0">
                <a:solidFill>
                  <a:srgbClr val="00CC00"/>
                </a:solidFill>
                <a:latin typeface="Kristen ITC" panose="03050502040202030202" pitchFamily="66" charset="0"/>
              </a:rPr>
              <a:t>Math workshop</a:t>
            </a:r>
          </a:p>
          <a:p>
            <a:pPr algn="ctr">
              <a:defRPr/>
            </a:pP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1384995"/>
          </a:xfrm>
          <a:prstGeom prst="rect">
            <a:avLst/>
          </a:prstGeom>
        </p:spPr>
        <p:txBody>
          <a:bodyPr wrap="square">
            <a:spAutoFit/>
          </a:bodyPr>
          <a:lstStyle/>
          <a:p>
            <a:pPr algn="ctr">
              <a:defRPr/>
            </a:pPr>
            <a:r>
              <a:rPr lang="en-GB" altLang="en-US" sz="2800" dirty="0">
                <a:solidFill>
                  <a:srgbClr val="0000FF"/>
                </a:solidFill>
                <a:latin typeface="Calibri"/>
              </a:rPr>
              <a:t>. </a:t>
            </a:r>
          </a:p>
          <a:p>
            <a:pPr>
              <a:defRPr/>
            </a:pPr>
            <a:endParaRPr lang="en-GB" altLang="en-US" sz="2800" dirty="0">
              <a:solidFill>
                <a:prstClr val="black"/>
              </a:solidFill>
              <a:latin typeface="Calibri"/>
            </a:endParaRPr>
          </a:p>
          <a:p>
            <a:pPr>
              <a:defRPr/>
            </a:pPr>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pPr>
              <a:defRPr/>
            </a:pPr>
            <a:r>
              <a:rPr lang="en-GB" altLang="en-US" sz="2800" dirty="0">
                <a:solidFill>
                  <a:srgbClr val="FF0000"/>
                </a:solidFill>
                <a:latin typeface="Calibri"/>
              </a:rPr>
              <a:t>    </a:t>
            </a:r>
          </a:p>
          <a:p>
            <a:pPr>
              <a:defRPr/>
            </a:pPr>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Berlin Sans FB" panose="020E0602020502020306" pitchFamily="34" charset="0"/>
            </a:endParaRPr>
          </a:p>
          <a:p>
            <a:pPr>
              <a:defRPr/>
            </a:pPr>
            <a:endParaRPr lang="en-US" sz="2800" dirty="0">
              <a:solidFill>
                <a:srgbClr val="0000FF"/>
              </a:solidFill>
              <a:latin typeface="Calibri"/>
            </a:endParaRPr>
          </a:p>
          <a:p>
            <a:pPr>
              <a:defRPr/>
            </a:pPr>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61AA6117-1DBF-4737-A021-82EF919054E0}"/>
              </a:ext>
            </a:extLst>
          </p:cNvPr>
          <p:cNvPicPr>
            <a:picLocks noChangeAspect="1"/>
          </p:cNvPicPr>
          <p:nvPr/>
        </p:nvPicPr>
        <p:blipFill>
          <a:blip r:embed="rId5"/>
          <a:stretch>
            <a:fillRect/>
          </a:stretch>
        </p:blipFill>
        <p:spPr>
          <a:xfrm>
            <a:off x="4899979" y="1636825"/>
            <a:ext cx="2808287" cy="3099949"/>
          </a:xfrm>
          <a:prstGeom prst="rect">
            <a:avLst/>
          </a:prstGeom>
        </p:spPr>
      </p:pic>
      <p:pic>
        <p:nvPicPr>
          <p:cNvPr id="15" name="Picture 14">
            <a:extLst>
              <a:ext uri="{FF2B5EF4-FFF2-40B4-BE49-F238E27FC236}">
                <a16:creationId xmlns:a16="http://schemas.microsoft.com/office/drawing/2014/main" id="{4D38222C-3691-4F8D-8041-CA39C766AC5B}"/>
              </a:ext>
            </a:extLst>
          </p:cNvPr>
          <p:cNvPicPr>
            <a:picLocks noChangeAspect="1"/>
          </p:cNvPicPr>
          <p:nvPr/>
        </p:nvPicPr>
        <p:blipFill>
          <a:blip r:embed="rId6"/>
          <a:stretch>
            <a:fillRect/>
          </a:stretch>
        </p:blipFill>
        <p:spPr>
          <a:xfrm>
            <a:off x="1807711" y="1215482"/>
            <a:ext cx="2916690" cy="1341474"/>
          </a:xfrm>
          <a:prstGeom prst="rect">
            <a:avLst/>
          </a:prstGeom>
        </p:spPr>
      </p:pic>
      <p:pic>
        <p:nvPicPr>
          <p:cNvPr id="17" name="Picture 16">
            <a:extLst>
              <a:ext uri="{FF2B5EF4-FFF2-40B4-BE49-F238E27FC236}">
                <a16:creationId xmlns:a16="http://schemas.microsoft.com/office/drawing/2014/main" id="{D3CB6F97-5672-46DC-B9B9-4BC3AACB79A8}"/>
              </a:ext>
            </a:extLst>
          </p:cNvPr>
          <p:cNvPicPr>
            <a:picLocks noChangeAspect="1"/>
          </p:cNvPicPr>
          <p:nvPr/>
        </p:nvPicPr>
        <p:blipFill>
          <a:blip r:embed="rId7"/>
          <a:stretch>
            <a:fillRect/>
          </a:stretch>
        </p:blipFill>
        <p:spPr>
          <a:xfrm>
            <a:off x="7761306" y="1989982"/>
            <a:ext cx="2755246" cy="1581024"/>
          </a:xfrm>
          <a:prstGeom prst="rect">
            <a:avLst/>
          </a:prstGeom>
        </p:spPr>
      </p:pic>
      <p:pic>
        <p:nvPicPr>
          <p:cNvPr id="18" name="Picture 17">
            <a:extLst>
              <a:ext uri="{FF2B5EF4-FFF2-40B4-BE49-F238E27FC236}">
                <a16:creationId xmlns:a16="http://schemas.microsoft.com/office/drawing/2014/main" id="{0BE36714-3F38-49FB-8A49-8A59F469BE11}"/>
              </a:ext>
            </a:extLst>
          </p:cNvPr>
          <p:cNvPicPr>
            <a:picLocks noChangeAspect="1"/>
          </p:cNvPicPr>
          <p:nvPr/>
        </p:nvPicPr>
        <p:blipFill>
          <a:blip r:embed="rId8"/>
          <a:stretch>
            <a:fillRect/>
          </a:stretch>
        </p:blipFill>
        <p:spPr>
          <a:xfrm>
            <a:off x="1890844" y="147168"/>
            <a:ext cx="844793" cy="844793"/>
          </a:xfrm>
          <a:prstGeom prst="rect">
            <a:avLst/>
          </a:prstGeom>
        </p:spPr>
      </p:pic>
      <p:pic>
        <p:nvPicPr>
          <p:cNvPr id="19" name="Picture 18">
            <a:extLst>
              <a:ext uri="{FF2B5EF4-FFF2-40B4-BE49-F238E27FC236}">
                <a16:creationId xmlns:a16="http://schemas.microsoft.com/office/drawing/2014/main" id="{A524373D-9D5B-4FAA-B5E6-E09E9A8B4680}"/>
              </a:ext>
            </a:extLst>
          </p:cNvPr>
          <p:cNvPicPr>
            <a:picLocks noChangeAspect="1"/>
          </p:cNvPicPr>
          <p:nvPr/>
        </p:nvPicPr>
        <p:blipFill>
          <a:blip r:embed="rId8"/>
          <a:stretch>
            <a:fillRect/>
          </a:stretch>
        </p:blipFill>
        <p:spPr>
          <a:xfrm>
            <a:off x="9450213" y="159394"/>
            <a:ext cx="844793" cy="844793"/>
          </a:xfrm>
          <a:prstGeom prst="rect">
            <a:avLst/>
          </a:prstGeom>
        </p:spPr>
      </p:pic>
      <p:sp>
        <p:nvSpPr>
          <p:cNvPr id="21" name="TextBox 20">
            <a:extLst>
              <a:ext uri="{FF2B5EF4-FFF2-40B4-BE49-F238E27FC236}">
                <a16:creationId xmlns:a16="http://schemas.microsoft.com/office/drawing/2014/main" id="{E26A1DBF-362A-4734-93CB-53E17BBF60D4}"/>
              </a:ext>
            </a:extLst>
          </p:cNvPr>
          <p:cNvSpPr txBox="1"/>
          <p:nvPr/>
        </p:nvSpPr>
        <p:spPr>
          <a:xfrm>
            <a:off x="1890844" y="2971800"/>
            <a:ext cx="2681157" cy="369332"/>
          </a:xfrm>
          <a:prstGeom prst="rect">
            <a:avLst/>
          </a:prstGeom>
          <a:noFill/>
        </p:spPr>
        <p:txBody>
          <a:bodyPr wrap="square" rtlCol="0">
            <a:spAutoFit/>
          </a:bodyPr>
          <a:lstStyle/>
          <a:p>
            <a:pPr>
              <a:defRPr/>
            </a:pPr>
            <a:r>
              <a:rPr lang="en-GB" dirty="0">
                <a:solidFill>
                  <a:srgbClr val="0000FF"/>
                </a:solidFill>
                <a:latin typeface="Calibri"/>
              </a:rPr>
              <a:t>Select practice activities.</a:t>
            </a:r>
          </a:p>
        </p:txBody>
      </p:sp>
      <p:sp>
        <p:nvSpPr>
          <p:cNvPr id="22" name="TextBox 21">
            <a:extLst>
              <a:ext uri="{FF2B5EF4-FFF2-40B4-BE49-F238E27FC236}">
                <a16:creationId xmlns:a16="http://schemas.microsoft.com/office/drawing/2014/main" id="{4BCD465F-EB2D-4BF8-A538-5DB1C7C19D9C}"/>
              </a:ext>
            </a:extLst>
          </p:cNvPr>
          <p:cNvSpPr txBox="1"/>
          <p:nvPr/>
        </p:nvSpPr>
        <p:spPr>
          <a:xfrm>
            <a:off x="5027109" y="4849306"/>
            <a:ext cx="2681157" cy="369332"/>
          </a:xfrm>
          <a:prstGeom prst="rect">
            <a:avLst/>
          </a:prstGeom>
          <a:noFill/>
        </p:spPr>
        <p:txBody>
          <a:bodyPr wrap="square" rtlCol="0">
            <a:spAutoFit/>
          </a:bodyPr>
          <a:lstStyle/>
          <a:p>
            <a:pPr>
              <a:defRPr/>
            </a:pPr>
            <a:r>
              <a:rPr lang="en-GB" dirty="0">
                <a:solidFill>
                  <a:srgbClr val="0000FF"/>
                </a:solidFill>
                <a:latin typeface="Calibri"/>
              </a:rPr>
              <a:t>Quickfire questions</a:t>
            </a:r>
          </a:p>
        </p:txBody>
      </p:sp>
      <p:pic>
        <p:nvPicPr>
          <p:cNvPr id="23" name="Picture 22">
            <a:extLst>
              <a:ext uri="{FF2B5EF4-FFF2-40B4-BE49-F238E27FC236}">
                <a16:creationId xmlns:a16="http://schemas.microsoft.com/office/drawing/2014/main" id="{41DC933A-9D96-46A1-9672-9A5E2195B969}"/>
              </a:ext>
            </a:extLst>
          </p:cNvPr>
          <p:cNvPicPr>
            <a:picLocks noChangeAspect="1"/>
          </p:cNvPicPr>
          <p:nvPr/>
        </p:nvPicPr>
        <p:blipFill>
          <a:blip r:embed="rId9"/>
          <a:stretch>
            <a:fillRect/>
          </a:stretch>
        </p:blipFill>
        <p:spPr>
          <a:xfrm>
            <a:off x="7964154" y="3769062"/>
            <a:ext cx="2731245" cy="493819"/>
          </a:xfrm>
          <a:prstGeom prst="rect">
            <a:avLst/>
          </a:prstGeom>
        </p:spPr>
      </p:pic>
    </p:spTree>
    <p:extLst>
      <p:ext uri="{BB962C8B-B14F-4D97-AF65-F5344CB8AC3E}">
        <p14:creationId xmlns:p14="http://schemas.microsoft.com/office/powerpoint/2010/main" val="483162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3"/>
            <a:ext cx="6857999" cy="1815882"/>
          </a:xfrm>
          <a:prstGeom prst="rect">
            <a:avLst/>
          </a:prstGeom>
        </p:spPr>
        <p:txBody>
          <a:bodyPr wrap="square">
            <a:spAutoFit/>
          </a:bodyPr>
          <a:lstStyle/>
          <a:p>
            <a:pPr algn="ctr"/>
            <a:r>
              <a:rPr lang="en-GB" altLang="en-US" sz="2800" dirty="0">
                <a:solidFill>
                  <a:srgbClr val="0000FF"/>
                </a:solidFill>
                <a:latin typeface="Calibri"/>
              </a:rPr>
              <a:t>. </a:t>
            </a:r>
          </a:p>
          <a:p>
            <a:r>
              <a:rPr lang="en-GB" altLang="en-US" sz="2800" dirty="0">
                <a:solidFill>
                  <a:prstClr val="black"/>
                </a:solidFill>
                <a:latin typeface="Calibri"/>
              </a:rPr>
              <a:t>Another way to support your children is by using</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4419601" y="1608246"/>
            <a:ext cx="3435293" cy="1431817"/>
          </a:xfrm>
          <a:prstGeom prst="rect">
            <a:avLst/>
          </a:prstGeom>
        </p:spPr>
      </p:pic>
      <p:sp>
        <p:nvSpPr>
          <p:cNvPr id="14" name="TextBox 13">
            <a:extLst>
              <a:ext uri="{FF2B5EF4-FFF2-40B4-BE49-F238E27FC236}">
                <a16:creationId xmlns:a16="http://schemas.microsoft.com/office/drawing/2014/main" id="{6E709CC8-5DE7-46DC-BCB7-6D52B086484F}"/>
              </a:ext>
            </a:extLst>
          </p:cNvPr>
          <p:cNvSpPr txBox="1"/>
          <p:nvPr/>
        </p:nvSpPr>
        <p:spPr>
          <a:xfrm>
            <a:off x="2841732" y="3239059"/>
            <a:ext cx="6853876" cy="1938992"/>
          </a:xfrm>
          <a:prstGeom prst="rect">
            <a:avLst/>
          </a:prstGeom>
          <a:noFill/>
        </p:spPr>
        <p:txBody>
          <a:bodyPr wrap="square">
            <a:spAutoFit/>
          </a:bodyPr>
          <a:lstStyle/>
          <a:p>
            <a:r>
              <a:rPr lang="en-GB" sz="2000" dirty="0">
                <a:solidFill>
                  <a:srgbClr val="0000FF"/>
                </a:solidFill>
                <a:latin typeface="Calibri"/>
              </a:rPr>
              <a:t>When it comes to times tables, speed AND accuracy are important — the more facts your child remembers, the easier it is for them to do harder calculations. Times Table Rock Stars is a fun and challenging programme designed to help students master the times tables.  World Famous musicians need to practice and so do children with their tables!</a:t>
            </a:r>
          </a:p>
        </p:txBody>
      </p:sp>
    </p:spTree>
    <p:extLst>
      <p:ext uri="{BB962C8B-B14F-4D97-AF65-F5344CB8AC3E}">
        <p14:creationId xmlns:p14="http://schemas.microsoft.com/office/powerpoint/2010/main" val="3458344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3"/>
            <a:ext cx="6857999" cy="1815882"/>
          </a:xfrm>
          <a:prstGeom prst="rect">
            <a:avLst/>
          </a:prstGeom>
        </p:spPr>
        <p:txBody>
          <a:bodyPr wrap="square">
            <a:spAutoFit/>
          </a:bodyPr>
          <a:lstStyle/>
          <a:p>
            <a:pPr algn="ctr"/>
            <a:r>
              <a:rPr lang="en-GB" altLang="en-US" sz="2800" dirty="0">
                <a:solidFill>
                  <a:srgbClr val="0000FF"/>
                </a:solidFill>
                <a:latin typeface="Calibri"/>
              </a:rPr>
              <a:t>. </a:t>
            </a:r>
          </a:p>
          <a:p>
            <a:r>
              <a:rPr lang="en-GB" altLang="en-US" sz="2800" dirty="0">
                <a:solidFill>
                  <a:prstClr val="black"/>
                </a:solidFill>
                <a:latin typeface="Calibri"/>
              </a:rPr>
              <a:t>Another way to support your children is by using</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29634EA5-D141-4718-B8B7-695552EC7220}"/>
              </a:ext>
            </a:extLst>
          </p:cNvPr>
          <p:cNvPicPr>
            <a:picLocks noChangeAspect="1"/>
          </p:cNvPicPr>
          <p:nvPr/>
        </p:nvPicPr>
        <p:blipFill>
          <a:blip r:embed="rId7"/>
          <a:stretch>
            <a:fillRect/>
          </a:stretch>
        </p:blipFill>
        <p:spPr>
          <a:xfrm>
            <a:off x="4419601" y="1608246"/>
            <a:ext cx="3435293" cy="1431817"/>
          </a:xfrm>
          <a:prstGeom prst="rect">
            <a:avLst/>
          </a:prstGeom>
        </p:spPr>
      </p:pic>
      <p:sp>
        <p:nvSpPr>
          <p:cNvPr id="15" name="TextBox 14">
            <a:extLst>
              <a:ext uri="{FF2B5EF4-FFF2-40B4-BE49-F238E27FC236}">
                <a16:creationId xmlns:a16="http://schemas.microsoft.com/office/drawing/2014/main" id="{17009D7B-0B1B-4F7B-B470-6F84727789A1}"/>
              </a:ext>
            </a:extLst>
          </p:cNvPr>
          <p:cNvSpPr txBox="1"/>
          <p:nvPr/>
        </p:nvSpPr>
        <p:spPr>
          <a:xfrm>
            <a:off x="2590800" y="3173464"/>
            <a:ext cx="7391400" cy="1569660"/>
          </a:xfrm>
          <a:prstGeom prst="rect">
            <a:avLst/>
          </a:prstGeom>
          <a:noFill/>
        </p:spPr>
        <p:txBody>
          <a:bodyPr wrap="square">
            <a:spAutoFit/>
          </a:bodyPr>
          <a:lstStyle/>
          <a:p>
            <a:r>
              <a:rPr lang="en-GB" sz="2400" dirty="0">
                <a:solidFill>
                  <a:srgbClr val="0000FF"/>
                </a:solidFill>
                <a:latin typeface="Calibri"/>
              </a:rPr>
              <a:t> For your child to be fully motivated and for them</a:t>
            </a:r>
          </a:p>
          <a:p>
            <a:r>
              <a:rPr lang="en-GB" sz="2400" dirty="0">
                <a:solidFill>
                  <a:srgbClr val="0000FF"/>
                </a:solidFill>
                <a:latin typeface="Calibri"/>
              </a:rPr>
              <a:t>to get the best out of the practice, they need your help - your praise, reminders and support will help your child feel confident and motivated.</a:t>
            </a:r>
          </a:p>
        </p:txBody>
      </p:sp>
    </p:spTree>
    <p:extLst>
      <p:ext uri="{BB962C8B-B14F-4D97-AF65-F5344CB8AC3E}">
        <p14:creationId xmlns:p14="http://schemas.microsoft.com/office/powerpoint/2010/main" val="2883788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C62A5E8D-7CB6-4E57-99B2-B94AA3432340}"/>
              </a:ext>
            </a:extLst>
          </p:cNvPr>
          <p:cNvPicPr>
            <a:picLocks noChangeAspect="1"/>
          </p:cNvPicPr>
          <p:nvPr/>
        </p:nvPicPr>
        <p:blipFill>
          <a:blip r:embed="rId7"/>
          <a:stretch>
            <a:fillRect/>
          </a:stretch>
        </p:blipFill>
        <p:spPr>
          <a:xfrm>
            <a:off x="4073423" y="1059577"/>
            <a:ext cx="5262290" cy="4558459"/>
          </a:xfrm>
          <a:prstGeom prst="rect">
            <a:avLst/>
          </a:prstGeom>
        </p:spPr>
      </p:pic>
    </p:spTree>
    <p:extLst>
      <p:ext uri="{BB962C8B-B14F-4D97-AF65-F5344CB8AC3E}">
        <p14:creationId xmlns:p14="http://schemas.microsoft.com/office/powerpoint/2010/main" val="414301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592C2BA1-399A-4F79-B550-20E70A66CDE8}"/>
              </a:ext>
            </a:extLst>
          </p:cNvPr>
          <p:cNvPicPr>
            <a:picLocks noChangeAspect="1"/>
          </p:cNvPicPr>
          <p:nvPr/>
        </p:nvPicPr>
        <p:blipFill>
          <a:blip r:embed="rId7"/>
          <a:stretch>
            <a:fillRect/>
          </a:stretch>
        </p:blipFill>
        <p:spPr>
          <a:xfrm>
            <a:off x="2500313" y="1357313"/>
            <a:ext cx="7191375" cy="4143375"/>
          </a:xfrm>
          <a:prstGeom prst="rect">
            <a:avLst/>
          </a:prstGeom>
        </p:spPr>
      </p:pic>
    </p:spTree>
    <p:extLst>
      <p:ext uri="{BB962C8B-B14F-4D97-AF65-F5344CB8AC3E}">
        <p14:creationId xmlns:p14="http://schemas.microsoft.com/office/powerpoint/2010/main" val="3648677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20FD0E4B-B484-46D6-979A-CAB6FE38F564}"/>
              </a:ext>
            </a:extLst>
          </p:cNvPr>
          <p:cNvPicPr>
            <a:picLocks noChangeAspect="1"/>
          </p:cNvPicPr>
          <p:nvPr/>
        </p:nvPicPr>
        <p:blipFill rotWithShape="1">
          <a:blip r:embed="rId7"/>
          <a:srcRect b="71595"/>
          <a:stretch/>
        </p:blipFill>
        <p:spPr>
          <a:xfrm>
            <a:off x="1524000" y="1735727"/>
            <a:ext cx="9049088" cy="2038775"/>
          </a:xfrm>
          <a:prstGeom prst="rect">
            <a:avLst/>
          </a:prstGeom>
        </p:spPr>
      </p:pic>
    </p:spTree>
    <p:extLst>
      <p:ext uri="{BB962C8B-B14F-4D97-AF65-F5344CB8AC3E}">
        <p14:creationId xmlns:p14="http://schemas.microsoft.com/office/powerpoint/2010/main" val="195830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1686" y="1617322"/>
            <a:ext cx="4722027" cy="1018839"/>
          </a:xfrm>
        </p:spPr>
        <p:txBody>
          <a:bodyPr anchor="b">
            <a:normAutofit fontScale="62500" lnSpcReduction="20000"/>
          </a:bodyPr>
          <a:lstStyle/>
          <a:p>
            <a:pPr algn="l"/>
            <a:r>
              <a:rPr lang="en-GB" sz="4400" b="1" dirty="0">
                <a:solidFill>
                  <a:srgbClr val="FF0000"/>
                </a:solidFill>
                <a:latin typeface="+mj-lt"/>
              </a:rPr>
              <a:t>What are the National Curriculum Programmes of Study?</a:t>
            </a: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223CC40A-1F21-70A5-0FBA-1F406C568CB7}"/>
              </a:ext>
            </a:extLst>
          </p:cNvPr>
          <p:cNvSpPr txBox="1"/>
          <p:nvPr/>
        </p:nvSpPr>
        <p:spPr>
          <a:xfrm>
            <a:off x="6045386" y="1077829"/>
            <a:ext cx="6154056"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The link below will take you to the programmes of study for each year group. This shows you what your child will be learning when at school and what a child of that age is expected to achieve by the end of the year (Age Related Expectations). </a:t>
            </a:r>
          </a:p>
        </p:txBody>
      </p:sp>
      <p:pic>
        <p:nvPicPr>
          <p:cNvPr id="4" name="Picture 3">
            <a:extLst>
              <a:ext uri="{FF2B5EF4-FFF2-40B4-BE49-F238E27FC236}">
                <a16:creationId xmlns:a16="http://schemas.microsoft.com/office/drawing/2014/main" id="{3C3BF45C-5F23-4472-A293-67DA89421C66}"/>
              </a:ext>
            </a:extLst>
          </p:cNvPr>
          <p:cNvPicPr>
            <a:picLocks noChangeAspect="1"/>
          </p:cNvPicPr>
          <p:nvPr/>
        </p:nvPicPr>
        <p:blipFill>
          <a:blip r:embed="rId3"/>
          <a:stretch>
            <a:fillRect/>
          </a:stretch>
        </p:blipFill>
        <p:spPr>
          <a:xfrm>
            <a:off x="1281701" y="2704827"/>
            <a:ext cx="3398041" cy="2535851"/>
          </a:xfrm>
          <a:prstGeom prst="rect">
            <a:avLst/>
          </a:prstGeom>
        </p:spPr>
      </p:pic>
      <p:sp>
        <p:nvSpPr>
          <p:cNvPr id="14" name="TextBox 13">
            <a:extLst>
              <a:ext uri="{FF2B5EF4-FFF2-40B4-BE49-F238E27FC236}">
                <a16:creationId xmlns:a16="http://schemas.microsoft.com/office/drawing/2014/main" id="{6E205F5D-9711-4C72-A060-F4E933A112C4}"/>
              </a:ext>
            </a:extLst>
          </p:cNvPr>
          <p:cNvSpPr txBox="1"/>
          <p:nvPr/>
        </p:nvSpPr>
        <p:spPr>
          <a:xfrm>
            <a:off x="5566024" y="5240678"/>
            <a:ext cx="6262098" cy="646331"/>
          </a:xfrm>
          <a:prstGeom prst="rect">
            <a:avLst/>
          </a:prstGeom>
          <a:noFill/>
        </p:spPr>
        <p:txBody>
          <a:bodyPr wrap="square">
            <a:spAutoFit/>
          </a:bodyPr>
          <a:lstStyle/>
          <a:p>
            <a:pPr algn="ctr"/>
            <a:r>
              <a:rPr lang="en-GB" sz="1800" dirty="0">
                <a:latin typeface="Comic Sans MS" panose="030F0702030302020204" pitchFamily="66" charset="0"/>
                <a:hlinkClick r:id="rId4"/>
              </a:rPr>
              <a:t>National Curriculum Programmes of Study for Key Stage 1 and Key Stage 2</a:t>
            </a:r>
            <a:endParaRPr lang="en-GB" sz="1800" dirty="0">
              <a:latin typeface="Comic Sans MS" panose="030F0702030302020204" pitchFamily="66" charset="0"/>
              <a:hlinkClick r:id="rId5"/>
            </a:endParaRPr>
          </a:p>
        </p:txBody>
      </p:sp>
    </p:spTree>
    <p:extLst>
      <p:ext uri="{BB962C8B-B14F-4D97-AF65-F5344CB8AC3E}">
        <p14:creationId xmlns:p14="http://schemas.microsoft.com/office/powerpoint/2010/main" val="2046141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2" name="Picture 11">
            <a:extLst>
              <a:ext uri="{FF2B5EF4-FFF2-40B4-BE49-F238E27FC236}">
                <a16:creationId xmlns:a16="http://schemas.microsoft.com/office/drawing/2014/main" id="{52C7575C-43BD-470A-BBAD-18D02E8A3F61}"/>
              </a:ext>
            </a:extLst>
          </p:cNvPr>
          <p:cNvPicPr>
            <a:picLocks noChangeAspect="1"/>
          </p:cNvPicPr>
          <p:nvPr/>
        </p:nvPicPr>
        <p:blipFill rotWithShape="1">
          <a:blip r:embed="rId7"/>
          <a:srcRect t="29307" b="32044"/>
          <a:stretch/>
        </p:blipFill>
        <p:spPr>
          <a:xfrm>
            <a:off x="1655490" y="1197578"/>
            <a:ext cx="8872547" cy="3222022"/>
          </a:xfrm>
          <a:prstGeom prst="rect">
            <a:avLst/>
          </a:prstGeom>
        </p:spPr>
      </p:pic>
    </p:spTree>
    <p:extLst>
      <p:ext uri="{BB962C8B-B14F-4D97-AF65-F5344CB8AC3E}">
        <p14:creationId xmlns:p14="http://schemas.microsoft.com/office/powerpoint/2010/main" val="1596584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138" y="4985221"/>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4208" y="37725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Math workshop</a:t>
            </a:r>
          </a:p>
          <a:p>
            <a:pPr algn="ctr"/>
            <a:endParaRPr lang="en-US" sz="2800" b="1" dirty="0">
              <a:solidFill>
                <a:srgbClr val="00CC00"/>
              </a:solidFill>
              <a:latin typeface="Kristen ITC" panose="03050502040202030202" pitchFamily="66" charset="0"/>
            </a:endParaRPr>
          </a:p>
        </p:txBody>
      </p:sp>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10" y="4998092"/>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62" y="4998091"/>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5123" y="3080254"/>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103293" y="1206064"/>
            <a:ext cx="184731" cy="1877437"/>
          </a:xfrm>
          <a:prstGeom prst="rect">
            <a:avLst/>
          </a:prstGeom>
          <a:noFill/>
        </p:spPr>
        <p:txBody>
          <a:bodyPr wrap="none" rtlCol="0">
            <a:spAutoFit/>
          </a:bodyPr>
          <a:lstStyle/>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0000FF"/>
              </a:solidFill>
              <a:latin typeface="Calibri"/>
            </a:endParaRPr>
          </a:p>
          <a:p>
            <a:endParaRPr lang="en-US" sz="3200" dirty="0">
              <a:solidFill>
                <a:srgbClr val="0000FF"/>
              </a:solidFill>
              <a:latin typeface="Calibri"/>
            </a:endParaRPr>
          </a:p>
        </p:txBody>
      </p:sp>
      <p:pic>
        <p:nvPicPr>
          <p:cNvPr id="9" name="Picture 8">
            <a:extLst>
              <a:ext uri="{FF2B5EF4-FFF2-40B4-BE49-F238E27FC236}">
                <a16:creationId xmlns:a16="http://schemas.microsoft.com/office/drawing/2014/main" id="{8F2122C4-D4A6-41F1-AD1F-8AAD039BCA58}"/>
              </a:ext>
            </a:extLst>
          </p:cNvPr>
          <p:cNvPicPr>
            <a:picLocks noChangeAspect="1"/>
          </p:cNvPicPr>
          <p:nvPr/>
        </p:nvPicPr>
        <p:blipFill>
          <a:blip r:embed="rId5"/>
          <a:stretch>
            <a:fillRect/>
          </a:stretch>
        </p:blipFill>
        <p:spPr>
          <a:xfrm>
            <a:off x="1871102" y="205790"/>
            <a:ext cx="1176899" cy="853787"/>
          </a:xfrm>
          <a:prstGeom prst="rect">
            <a:avLst/>
          </a:prstGeom>
        </p:spPr>
      </p:pic>
      <p:pic>
        <p:nvPicPr>
          <p:cNvPr id="10" name="Picture 9">
            <a:extLst>
              <a:ext uri="{FF2B5EF4-FFF2-40B4-BE49-F238E27FC236}">
                <a16:creationId xmlns:a16="http://schemas.microsoft.com/office/drawing/2014/main" id="{47A44522-452C-4CC5-BD6E-6682D05532B4}"/>
              </a:ext>
            </a:extLst>
          </p:cNvPr>
          <p:cNvPicPr>
            <a:picLocks noChangeAspect="1"/>
          </p:cNvPicPr>
          <p:nvPr/>
        </p:nvPicPr>
        <p:blipFill>
          <a:blip r:embed="rId6"/>
          <a:stretch>
            <a:fillRect/>
          </a:stretch>
        </p:blipFill>
        <p:spPr>
          <a:xfrm>
            <a:off x="9144807" y="209487"/>
            <a:ext cx="1176630" cy="853514"/>
          </a:xfrm>
          <a:prstGeom prst="rect">
            <a:avLst/>
          </a:prstGeom>
        </p:spPr>
      </p:pic>
      <p:pic>
        <p:nvPicPr>
          <p:cNvPr id="13" name="Picture 12">
            <a:extLst>
              <a:ext uri="{FF2B5EF4-FFF2-40B4-BE49-F238E27FC236}">
                <a16:creationId xmlns:a16="http://schemas.microsoft.com/office/drawing/2014/main" id="{E31C19CF-1475-4A0D-A3D3-1A0C5302A7C7}"/>
              </a:ext>
            </a:extLst>
          </p:cNvPr>
          <p:cNvPicPr>
            <a:picLocks noChangeAspect="1"/>
          </p:cNvPicPr>
          <p:nvPr/>
        </p:nvPicPr>
        <p:blipFill rotWithShape="1">
          <a:blip r:embed="rId7"/>
          <a:srcRect t="69428"/>
          <a:stretch/>
        </p:blipFill>
        <p:spPr>
          <a:xfrm>
            <a:off x="1684227" y="1370524"/>
            <a:ext cx="8757844" cy="2515676"/>
          </a:xfrm>
          <a:prstGeom prst="rect">
            <a:avLst/>
          </a:prstGeom>
        </p:spPr>
      </p:pic>
    </p:spTree>
    <p:extLst>
      <p:ext uri="{BB962C8B-B14F-4D97-AF65-F5344CB8AC3E}">
        <p14:creationId xmlns:p14="http://schemas.microsoft.com/office/powerpoint/2010/main" val="1832916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C6E19-470F-4682-B9C7-A598346C829F}"/>
              </a:ext>
            </a:extLst>
          </p:cNvPr>
          <p:cNvSpPr txBox="1"/>
          <p:nvPr/>
        </p:nvSpPr>
        <p:spPr>
          <a:xfrm>
            <a:off x="5288622" y="1741481"/>
            <a:ext cx="6097712" cy="354456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0000"/>
                </a:solidFill>
                <a:effectLst/>
                <a:uLnTx/>
                <a:uFillTx/>
                <a:latin typeface="Calibri Light" panose="020F0302020204030204"/>
                <a:ea typeface="+mn-ea"/>
                <a:cs typeface="+mn-cs"/>
              </a:rPr>
              <a:t>Thank you for listening.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0000"/>
                </a:solidFill>
                <a:effectLst/>
                <a:uLnTx/>
                <a:uFillTx/>
                <a:latin typeface="Calibri Light" panose="020F0302020204030204"/>
                <a:ea typeface="+mn-ea"/>
                <a:cs typeface="+mn-cs"/>
              </a:rPr>
              <a:t>We hope the workshop helps you understand how you can support your child at home.</a:t>
            </a:r>
            <a:endParaRPr kumimoji="0" lang="en-GB" sz="48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pic>
        <p:nvPicPr>
          <p:cNvPr id="1026" name="Picture 2" descr="Free Math Images For Kids, Download Free Math Images For Kids png images,  Free ClipArts on Clipart Library">
            <a:extLst>
              <a:ext uri="{FF2B5EF4-FFF2-40B4-BE49-F238E27FC236}">
                <a16:creationId xmlns:a16="http://schemas.microsoft.com/office/drawing/2014/main" id="{B0B8942E-1BBF-413A-96A1-536AA4162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 y="1741481"/>
            <a:ext cx="4833210" cy="406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56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ilda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46" name="Picture 22" descr="Image result for the gruffa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9" y="2137570"/>
            <a:ext cx="1820862" cy="18208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18" y="13193"/>
            <a:ext cx="19351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5"/>
          <a:stretch>
            <a:fillRect/>
          </a:stretch>
        </p:blipFill>
        <p:spPr>
          <a:xfrm>
            <a:off x="4543588" y="160338"/>
            <a:ext cx="6667500" cy="6667500"/>
          </a:xfrm>
          <a:prstGeom prst="rect">
            <a:avLst/>
          </a:prstGeom>
        </p:spPr>
      </p:pic>
    </p:spTree>
    <p:extLst>
      <p:ext uri="{BB962C8B-B14F-4D97-AF65-F5344CB8AC3E}">
        <p14:creationId xmlns:p14="http://schemas.microsoft.com/office/powerpoint/2010/main" val="1973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A49A04D7-0CAA-4F1C-B5A2-34D28ED2DC37}"/>
              </a:ext>
            </a:extLst>
          </p:cNvPr>
          <p:cNvSpPr txBox="1">
            <a:spLocks/>
          </p:cNvSpPr>
          <p:nvPr/>
        </p:nvSpPr>
        <p:spPr>
          <a:xfrm>
            <a:off x="939982" y="132326"/>
            <a:ext cx="10012269" cy="176839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rgbClr val="0000FF"/>
                </a:solidFill>
                <a:effectLst/>
                <a:uLnTx/>
                <a:uFillTx/>
                <a:latin typeface="+mj-lt"/>
                <a:ea typeface="+mj-ea"/>
                <a:cs typeface="+mj-cs"/>
              </a:rPr>
              <a:t>What does Maths learning look like in </a:t>
            </a:r>
            <a:r>
              <a:rPr lang="en-US" sz="5600" dirty="0">
                <a:solidFill>
                  <a:srgbClr val="0000FF"/>
                </a:solidFill>
              </a:rPr>
              <a:t>EYFS and KS1</a:t>
            </a:r>
            <a:r>
              <a:rPr kumimoji="0" lang="en-US" sz="5600" b="0" i="0" u="none" strike="noStrike" kern="1200" cap="none" spc="0" normalizeH="0" baseline="0" noProof="0" dirty="0">
                <a:ln>
                  <a:noFill/>
                </a:ln>
                <a:solidFill>
                  <a:srgbClr val="0000FF"/>
                </a:solidFill>
                <a:effectLst/>
                <a:uLnTx/>
                <a:uFillTx/>
                <a:latin typeface="+mj-lt"/>
                <a:ea typeface="+mj-ea"/>
                <a:cs typeface="+mj-cs"/>
              </a:rPr>
              <a:t>?</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343255" y="4849799"/>
            <a:ext cx="4167115" cy="2163551"/>
          </a:xfrm>
        </p:spPr>
        <p:txBody>
          <a:bodyPr vert="horz" lIns="91440" tIns="45720" rIns="91440" bIns="45720" rtlCol="0" anchor="t">
            <a:normAutofit/>
          </a:bodyPr>
          <a:lstStyle/>
          <a:p>
            <a:pPr marR="0" lvl="0" algn="l" fontAlgn="auto">
              <a:spcAft>
                <a:spcPts val="0"/>
              </a:spcAft>
              <a:buClr>
                <a:srgbClr val="31B6FD"/>
              </a:buClr>
              <a:buSzPct val="100000"/>
              <a:tabLst/>
              <a:defRPr/>
            </a:pPr>
            <a:r>
              <a:rPr kumimoji="0" lang="en-US" b="0" i="0" u="none" strike="noStrike" kern="1200" cap="none" spc="0" normalizeH="0" baseline="0" noProof="0" dirty="0">
                <a:ln>
                  <a:noFill/>
                </a:ln>
                <a:solidFill>
                  <a:srgbClr val="0000FF"/>
                </a:solidFill>
                <a:effectLst/>
                <a:uLnTx/>
                <a:uFillTx/>
                <a:latin typeface="+mn-lt"/>
                <a:ea typeface="+mn-ea"/>
                <a:cs typeface="+mn-cs"/>
              </a:rPr>
              <a:t>Here are examples of children’s work in </a:t>
            </a:r>
            <a:r>
              <a:rPr lang="en-US" dirty="0">
                <a:solidFill>
                  <a:srgbClr val="0000FF"/>
                </a:solidFill>
              </a:rPr>
              <a:t>EYFS and KS1.</a:t>
            </a:r>
            <a:endParaRPr kumimoji="0" lang="en-US" b="0" i="0" u="none" strike="noStrike" kern="1200" cap="none" spc="0" normalizeH="0" baseline="0" noProof="0" dirty="0">
              <a:ln>
                <a:noFill/>
              </a:ln>
              <a:solidFill>
                <a:srgbClr val="0000FF"/>
              </a:solidFill>
              <a:effectLst/>
              <a:uLnTx/>
              <a:uFillTx/>
              <a:latin typeface="+mn-lt"/>
              <a:ea typeface="+mn-ea"/>
              <a:cs typeface="+mn-cs"/>
            </a:endParaRPr>
          </a:p>
          <a:p>
            <a:pPr algn="l"/>
            <a:endParaRPr lang="en-US" sz="1700" b="1" kern="1200" dirty="0">
              <a:solidFill>
                <a:schemeClr val="tx1"/>
              </a:solidFill>
              <a:latin typeface="+mn-lt"/>
              <a:ea typeface="+mn-ea"/>
              <a:cs typeface="+mn-cs"/>
            </a:endParaRP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3"/>
          <a:stretch>
            <a:fillRect/>
          </a:stretch>
        </p:blipFill>
        <p:spPr>
          <a:xfrm>
            <a:off x="7572229" y="2234266"/>
            <a:ext cx="3176607" cy="3217333"/>
          </a:xfrm>
          <a:prstGeom prst="rect">
            <a:avLst/>
          </a:prstGeom>
        </p:spPr>
      </p:pic>
    </p:spTree>
    <p:extLst>
      <p:ext uri="{BB962C8B-B14F-4D97-AF65-F5344CB8AC3E}">
        <p14:creationId xmlns:p14="http://schemas.microsoft.com/office/powerpoint/2010/main" val="52118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6" y="315059"/>
            <a:ext cx="10401721" cy="1056541"/>
          </a:xfrm>
        </p:spPr>
        <p:txBody>
          <a:bodyPr>
            <a:normAutofit/>
          </a:bodyPr>
          <a:lstStyle/>
          <a:p>
            <a:r>
              <a:rPr lang="en-GB" sz="4000" dirty="0">
                <a:solidFill>
                  <a:schemeClr val="tx1"/>
                </a:solidFill>
                <a:latin typeface="Comic Sans MS" panose="030F0702030302020204" pitchFamily="66" charset="0"/>
              </a:rPr>
              <a:t>What does Maths looks like in EYFS?</a:t>
            </a:r>
            <a:br>
              <a:rPr lang="en-GB" sz="4000" dirty="0">
                <a:solidFill>
                  <a:schemeClr val="tx1"/>
                </a:solidFill>
                <a:latin typeface="Comic Sans MS" panose="030F0702030302020204" pitchFamily="66" charset="0"/>
              </a:rPr>
            </a:br>
            <a:endParaRPr lang="en-GB" sz="2000" dirty="0">
              <a:solidFill>
                <a:srgbClr val="002060"/>
              </a:solidFill>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58016" y="1226832"/>
            <a:ext cx="2098965" cy="15677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279" y="1754129"/>
            <a:ext cx="2067290" cy="15440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74" y="3016840"/>
            <a:ext cx="2186554" cy="16331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8279" y="3720225"/>
            <a:ext cx="2186554" cy="163316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84" y="4836640"/>
            <a:ext cx="2083219" cy="155598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8120" y="1258401"/>
            <a:ext cx="2014434" cy="150460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7812" y="1979136"/>
            <a:ext cx="2098965" cy="156774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1239" y="1398096"/>
            <a:ext cx="2014434" cy="1504608"/>
          </a:xfrm>
          <a:prstGeom prst="rect">
            <a:avLst/>
          </a:prstGeom>
        </p:spPr>
      </p:pic>
      <p:sp>
        <p:nvSpPr>
          <p:cNvPr id="13" name="TextBox 12"/>
          <p:cNvSpPr txBox="1"/>
          <p:nvPr/>
        </p:nvSpPr>
        <p:spPr>
          <a:xfrm>
            <a:off x="5210992" y="2991706"/>
            <a:ext cx="5400880"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through play.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Outdoor activities.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Counting, counting and more counting!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Pattern spotting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Number recognition and ordering to 10.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numbers bond up to 10.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Shape recognition, 2D and 3D.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 and subtraction using single digit numbers.</a:t>
            </a: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6086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360" y="226423"/>
            <a:ext cx="7697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Maths look like in Year 1?</a:t>
            </a:r>
          </a:p>
        </p:txBody>
      </p:sp>
      <p:pic>
        <p:nvPicPr>
          <p:cNvPr id="16" name="Picture 15"/>
          <p:cNvPicPr/>
          <p:nvPr/>
        </p:nvPicPr>
        <p:blipFill>
          <a:blip r:embed="rId2"/>
          <a:stretch>
            <a:fillRect/>
          </a:stretch>
        </p:blipFill>
        <p:spPr>
          <a:xfrm rot="16200000">
            <a:off x="-15527" y="4023743"/>
            <a:ext cx="2828112" cy="2509319"/>
          </a:xfrm>
          <a:prstGeom prst="rect">
            <a:avLst/>
          </a:prstGeom>
        </p:spPr>
      </p:pic>
      <p:pic>
        <p:nvPicPr>
          <p:cNvPr id="17" name="Picture 16"/>
          <p:cNvPicPr/>
          <p:nvPr/>
        </p:nvPicPr>
        <p:blipFill>
          <a:blip r:embed="rId3"/>
          <a:stretch>
            <a:fillRect/>
          </a:stretch>
        </p:blipFill>
        <p:spPr>
          <a:xfrm rot="16200000">
            <a:off x="9204009" y="-217714"/>
            <a:ext cx="2105025" cy="3048000"/>
          </a:xfrm>
          <a:prstGeom prst="rect">
            <a:avLst/>
          </a:prstGeom>
        </p:spPr>
      </p:pic>
      <p:sp>
        <p:nvSpPr>
          <p:cNvPr id="18" name="TextBox 17"/>
          <p:cNvSpPr txBox="1"/>
          <p:nvPr/>
        </p:nvSpPr>
        <p:spPr>
          <a:xfrm>
            <a:off x="7869591" y="2552322"/>
            <a:ext cx="391093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Compose numbers to 10 from 2 parts, and partition numbers to 10 into parts, including recognising odd and even numbers.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sp>
        <p:nvSpPr>
          <p:cNvPr id="19" name="Rectangle 18"/>
          <p:cNvSpPr/>
          <p:nvPr/>
        </p:nvSpPr>
        <p:spPr>
          <a:xfrm>
            <a:off x="5801912" y="5417781"/>
            <a:ext cx="4135358"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Recognise common 2D and 3D shapes presented in different orientations, and know that rectangles, triangles, cuboids and pyramids are not always similar to one another.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0" name="Rectangle 19"/>
          <p:cNvSpPr/>
          <p:nvPr/>
        </p:nvSpPr>
        <p:spPr>
          <a:xfrm>
            <a:off x="2758469" y="5664003"/>
            <a:ext cx="291983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Count within 100, forwards and backwards, starting with any number.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1" name="Rectangle 20"/>
          <p:cNvSpPr/>
          <p:nvPr/>
        </p:nvSpPr>
        <p:spPr>
          <a:xfrm>
            <a:off x="2699680" y="4166948"/>
            <a:ext cx="208866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Count forwards and backwards in multiples of 2, 5 and 10.</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2" name="TextBox 21"/>
          <p:cNvSpPr txBox="1"/>
          <p:nvPr/>
        </p:nvSpPr>
        <p:spPr>
          <a:xfrm>
            <a:off x="2856869" y="1910998"/>
            <a:ext cx="19314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Number bonds to 10 and within 10.</a:t>
            </a:r>
          </a:p>
        </p:txBody>
      </p:sp>
      <p:sp>
        <p:nvSpPr>
          <p:cNvPr id="23" name="Rectangle 22"/>
          <p:cNvSpPr/>
          <p:nvPr/>
        </p:nvSpPr>
        <p:spPr>
          <a:xfrm>
            <a:off x="8061095" y="4151860"/>
            <a:ext cx="347879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Read, write and interpret equations containing +, - and = symbols.	</a:t>
            </a:r>
          </a:p>
        </p:txBody>
      </p:sp>
      <p:sp>
        <p:nvSpPr>
          <p:cNvPr id="13" name="TextBox 12"/>
          <p:cNvSpPr txBox="1"/>
          <p:nvPr/>
        </p:nvSpPr>
        <p:spPr>
          <a:xfrm>
            <a:off x="276861" y="3103229"/>
            <a:ext cx="2302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read time to O'clock and Half Past.</a:t>
            </a:r>
          </a:p>
        </p:txBody>
      </p:sp>
      <p:pic>
        <p:nvPicPr>
          <p:cNvPr id="2" name="Picture 1"/>
          <p:cNvPicPr>
            <a:picLocks noChangeAspect="1"/>
          </p:cNvPicPr>
          <p:nvPr/>
        </p:nvPicPr>
        <p:blipFill>
          <a:blip r:embed="rId4"/>
          <a:stretch>
            <a:fillRect/>
          </a:stretch>
        </p:blipFill>
        <p:spPr>
          <a:xfrm>
            <a:off x="4788345" y="853490"/>
            <a:ext cx="3034512" cy="4390676"/>
          </a:xfrm>
          <a:prstGeom prst="rect">
            <a:avLst/>
          </a:prstGeom>
        </p:spPr>
      </p:pic>
      <p:pic>
        <p:nvPicPr>
          <p:cNvPr id="1026" name="Picture 2" descr="https://attachments.office.net/owa/G.OHagan%40greatbinfields.hants.sch.uk/service.svc/s/GetAttachmentThumbnail?id=AAMkADRjYmZlNzMzLWZhZGEtNGJhZi1hMzY3LWMwMGMyZjg0ZjBhMABGAAAAAADUnJcHE8x2SKSIg2zVYh92BwDj7gU3jFTPRa5Uh51DC4hVAAAAAAEMAADj7gU3jFTPRa5Uh51DC4hVAAMZvCPJAAABEgAQACA9rtCTFUZDjOZE6txmvBs%3D&amp;thumbnailType=2&amp;token=eyJhbGciOiJSUzI1NiIsImtpZCI6IjMwODE3OUNFNUY0QjUyRTc4QjJEQjg5NjZCQUY0RUNDMzcyN0FFRUUiLCJ0eXAiOiJKV1QiLCJ4NXQiOiJNSUY1emw5TFV1ZUxMYmlXYTY5T3pEY25ydTQifQ.eyJvcmlnaW4iOiJodHRwczovL291dGxvb2sub2ZmaWNlLmNvbSIsInVjIjoiNTZhYTI3N2ZiOWM4NGNiMDllYmE0ZjcwMWI2OGI1ZTkiLCJzaWduaW5fc3RhdGUiOiJbXCJrbXNpXCJdIiwidmVyIjoiRXhjaGFuZ2UuQ2FsbGJhY2suVjEiLCJhcHBjdHhzZW5kZXIiOiJPd2FEb3dubG9hZEBmNDdkODQyOS0yZGJlLTRmYTItYjViYy0zOTExODkzMDkyMTMiLCJpc3NyaW5nIjoiV1ciLCJhcHBjdHgiOiJ7XCJtc2V4Y2hwcm90XCI6XCJvd2FcIixcInB1aWRcIjpcIjExNTM4MzYyOTY4ODMxNjI3NTJcIixcInNjb3BlXCI6XCJPd2FEb3dubG9hZFwiLFwib2lkXCI6XCI0NWU0MmEyOS02Y2Y5LTQzY2MtOTk4Ni1lMzc5YzY3YjhiNjFcIixcInByaW1hcnlzaWRcIjpcIlMtMS01LTIxLTEwNTUzNTkzMTctMjM0NzUzMDI3Ni0zOTQ3NDc5MjM1LTE2OTcwMDAzXCJ9IiwibmJmIjoxNjM1OTU2NjQ3LCJleHAiOjE2MzU5NTcyNDcsImlzcyI6IjAwMDAwMDAyLTAwMDAtMGZmMS1jZTAwLTAwMDAwMDAwMDAwMEBmNDdkODQyOS0yZGJlLTRmYTItYjViYy0zOTExODkzMDkyMTMiLCJhdWQiOiIwMDAwMDAwMi0wMDAwLTBmZjEtY2UwMC0wMDAwMDAwMDAwMDAvYXR0YWNobWVudHMub2ZmaWNlLm5ldEBmNDdkODQyOS0yZGJlLTRmYTItYjViYy0zOTExODkzMDkyMTMiLCJoYXBwIjoib3dhIn0.R_mm3KXNIbXFlrN2nOovjUjRGOBWWqi7jg8GFGiOVUw8FGja853R29MOr_2f9rnxQUy_Etzo2M1bHXCf-KA24dARpZ8mC6UKcsJ_mZGuetR8Werh0KAz6mXEoEYm85lvuJMkwtD0TnPY5HstBO8rWTCdVTqrxJ_E1ZfZy-YRew5-mD6AdDIvCX6dCRQXsZ8W2t9_1iBKaxEn7vt43wK1RZl6xgAVfcV3EuKhuCitaUdNBR7LV2lKYrPBmgZKig2sIWhpS2R5cIlgGORpbsEUYCV2jrIvHfypfkTnkm3-BLqzWA1E2f91A9JuDIP7VYZFwZZGuNlvyRuocqkZU7_P-A&amp;X-OWA-CANARY=iX88fhd1ckG_k2RtrGVTqvDCGWXmntkYTdRa_1cyFGCkRP9MOiySR-ouLfIvN5y7iUyZbByIpfM.&amp;owa=outlook.office.com&amp;scriptVer=20211025002.13&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1" y="954075"/>
            <a:ext cx="2551794" cy="1913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47992" y="3634676"/>
            <a:ext cx="2743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double numbers to 10. </a:t>
            </a:r>
          </a:p>
        </p:txBody>
      </p:sp>
    </p:spTree>
    <p:extLst>
      <p:ext uri="{BB962C8B-B14F-4D97-AF65-F5344CB8AC3E}">
        <p14:creationId xmlns:p14="http://schemas.microsoft.com/office/powerpoint/2010/main" val="190341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360" y="226423"/>
            <a:ext cx="86917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Maths look like in Year 2?</a:t>
            </a:r>
          </a:p>
        </p:txBody>
      </p:sp>
      <p:sp>
        <p:nvSpPr>
          <p:cNvPr id="13" name="TextBox 12"/>
          <p:cNvSpPr txBox="1"/>
          <p:nvPr/>
        </p:nvSpPr>
        <p:spPr>
          <a:xfrm>
            <a:off x="6439150" y="6022491"/>
            <a:ext cx="3899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fluency in addition and subtraction facts within 10. </a:t>
            </a:r>
          </a:p>
        </p:txBody>
      </p:sp>
      <p:sp>
        <p:nvSpPr>
          <p:cNvPr id="24" name="Rectangle 23"/>
          <p:cNvSpPr/>
          <p:nvPr/>
        </p:nvSpPr>
        <p:spPr>
          <a:xfrm>
            <a:off x="8259719" y="3745399"/>
            <a:ext cx="3352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Recognise the place value of each digit in two-digit numbers.</a:t>
            </a:r>
            <a:r>
              <a:rPr kumimoji="0" lang="en-GB"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p>
        </p:txBody>
      </p:sp>
      <p:sp>
        <p:nvSpPr>
          <p:cNvPr id="25" name="Rectangle 24"/>
          <p:cNvSpPr/>
          <p:nvPr/>
        </p:nvSpPr>
        <p:spPr>
          <a:xfrm>
            <a:off x="2049857" y="5776269"/>
            <a:ext cx="3813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Recognise the subtraction structure of ‘difference’ and answer questions such as “How many more…?”. 	</a:t>
            </a:r>
          </a:p>
        </p:txBody>
      </p:sp>
      <p:sp>
        <p:nvSpPr>
          <p:cNvPr id="26" name="TextBox 25"/>
          <p:cNvSpPr txBox="1"/>
          <p:nvPr/>
        </p:nvSpPr>
        <p:spPr>
          <a:xfrm>
            <a:off x="5852671" y="2445752"/>
            <a:ext cx="26748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Practical learning using a variety of resources. </a:t>
            </a:r>
          </a:p>
        </p:txBody>
      </p:sp>
      <p:sp>
        <p:nvSpPr>
          <p:cNvPr id="27" name="Rectangle 26"/>
          <p:cNvSpPr/>
          <p:nvPr/>
        </p:nvSpPr>
        <p:spPr>
          <a:xfrm>
            <a:off x="3337892" y="1017833"/>
            <a:ext cx="6462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Add and subtract within 100 by applying  one-digit addition and subtraction facts. To add and subtract any 2 two-digit numbers. 	</a:t>
            </a:r>
          </a:p>
        </p:txBody>
      </p:sp>
      <p:sp>
        <p:nvSpPr>
          <p:cNvPr id="28" name="Rectangle 27"/>
          <p:cNvSpPr/>
          <p:nvPr/>
        </p:nvSpPr>
        <p:spPr>
          <a:xfrm>
            <a:off x="2338466" y="4433597"/>
            <a:ext cx="317244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To  describe the properties of 2D and 3D shapes and c</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ompare shapes by their properties</a:t>
            </a:r>
            <a:endPar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endParaRPr>
          </a:p>
        </p:txBody>
      </p:sp>
      <p:sp>
        <p:nvSpPr>
          <p:cNvPr id="29" name="Rectangle 28"/>
          <p:cNvSpPr/>
          <p:nvPr/>
        </p:nvSpPr>
        <p:spPr>
          <a:xfrm>
            <a:off x="166090" y="3540581"/>
            <a:ext cx="307597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To read the time to the nearest five minutes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059" t="8649"/>
          <a:stretch/>
        </p:blipFill>
        <p:spPr>
          <a:xfrm rot="5400000">
            <a:off x="9536591" y="1025478"/>
            <a:ext cx="2645234" cy="19743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264" y="1232917"/>
            <a:ext cx="2584230" cy="193817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6851" t="4383" r="-6210" b="10227"/>
          <a:stretch/>
        </p:blipFill>
        <p:spPr>
          <a:xfrm rot="5400000">
            <a:off x="2992980" y="1799249"/>
            <a:ext cx="2282581" cy="24625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46761" y="3475564"/>
            <a:ext cx="2629377" cy="197203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8816" t="10467" r="14692" b="18889"/>
          <a:stretch/>
        </p:blipFill>
        <p:spPr>
          <a:xfrm rot="5400000">
            <a:off x="-207424" y="4559164"/>
            <a:ext cx="2520640" cy="1745948"/>
          </a:xfrm>
          <a:prstGeom prst="rect">
            <a:avLst/>
          </a:prstGeom>
        </p:spPr>
      </p:pic>
    </p:spTree>
    <p:extLst>
      <p:ext uri="{BB962C8B-B14F-4D97-AF65-F5344CB8AC3E}">
        <p14:creationId xmlns:p14="http://schemas.microsoft.com/office/powerpoint/2010/main" val="97569388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Theme1" id="{82183C6F-E43D-4AA7-9E8E-CA847AF154CB}" vid="{71A3CFD4-2679-4EC9-9EF4-D92274665462}"/>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2865</Words>
  <Application>Microsoft Office PowerPoint</Application>
  <PresentationFormat>Widescreen</PresentationFormat>
  <Paragraphs>264</Paragraphs>
  <Slides>53</Slides>
  <Notes>16</Notes>
  <HiddenSlides>0</HiddenSlides>
  <MMClips>1</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53</vt:i4>
      </vt:variant>
    </vt:vector>
  </HeadingPairs>
  <TitlesOfParts>
    <vt:vector size="72" baseType="lpstr">
      <vt:lpstr>Arial</vt:lpstr>
      <vt:lpstr>Arial</vt:lpstr>
      <vt:lpstr>Berlin Sans FB</vt:lpstr>
      <vt:lpstr>Calibri</vt:lpstr>
      <vt:lpstr>Calibri Light</vt:lpstr>
      <vt:lpstr>Candara</vt:lpstr>
      <vt:lpstr>CCW Cursive Writing 4</vt:lpstr>
      <vt:lpstr>Comic Sans MS</vt:lpstr>
      <vt:lpstr>Gill Sans MT</vt:lpstr>
      <vt:lpstr>Kristen ITC</vt:lpstr>
      <vt:lpstr>Symbol</vt:lpstr>
      <vt:lpstr>Wingdings</vt:lpstr>
      <vt:lpstr>XCCW Joined 4a</vt:lpstr>
      <vt:lpstr>Office Theme</vt:lpstr>
      <vt:lpstr>1_Office Theme</vt:lpstr>
      <vt:lpstr>2_Office Theme</vt:lpstr>
      <vt:lpstr>Theme1</vt:lpstr>
      <vt:lpstr>Custom Design</vt:lpstr>
      <vt:lpstr>3_Office Theme</vt:lpstr>
      <vt:lpstr>PowerPoint Presentation</vt:lpstr>
      <vt:lpstr>PowerPoint Presentation</vt:lpstr>
      <vt:lpstr>Session Aims</vt:lpstr>
      <vt:lpstr>PowerPoint Presentation</vt:lpstr>
      <vt:lpstr>PowerPoint Presentation</vt:lpstr>
      <vt:lpstr>PowerPoint Presentation</vt:lpstr>
      <vt:lpstr>What does Maths looks like in EYFS? </vt:lpstr>
      <vt:lpstr>PowerPoint Presentation</vt:lpstr>
      <vt:lpstr>PowerPoint Presentation</vt:lpstr>
      <vt:lpstr>PowerPoint Presentation</vt:lpstr>
      <vt:lpstr>PowerPoint Presentation</vt:lpstr>
      <vt:lpstr>Questioning and Talk</vt:lpstr>
      <vt:lpstr>Questioning and Talk</vt:lpstr>
      <vt:lpstr>PowerPoint Presentation</vt:lpstr>
      <vt:lpstr>PowerPoint Presentation</vt:lpstr>
      <vt:lpstr>PowerPoint Presentation</vt:lpstr>
      <vt:lpstr>Reasoning and 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at Farnborough   Resources that I can use at home to support my child’s maths understanding and learning.</vt:lpstr>
      <vt:lpstr>Importance of Resources </vt:lpstr>
      <vt:lpstr>CPA Approach</vt:lpstr>
      <vt:lpstr>What is CPA?</vt:lpstr>
      <vt:lpstr>Resources you can use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of an addition word problem being solved using dienes. This could be solved using sweets (e.g. Chewits)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Hilary Morrison</cp:lastModifiedBy>
  <cp:revision>19</cp:revision>
  <cp:lastPrinted>2022-10-12T07:51:56Z</cp:lastPrinted>
  <dcterms:created xsi:type="dcterms:W3CDTF">2022-02-22T21:20:24Z</dcterms:created>
  <dcterms:modified xsi:type="dcterms:W3CDTF">2022-10-12T10:01:12Z</dcterms:modified>
</cp:coreProperties>
</file>