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56" r:id="rId6"/>
    <p:sldId id="294" r:id="rId7"/>
    <p:sldId id="290" r:id="rId8"/>
    <p:sldId id="291" r:id="rId9"/>
    <p:sldId id="257" r:id="rId10"/>
    <p:sldId id="258" r:id="rId11"/>
    <p:sldId id="259" r:id="rId12"/>
    <p:sldId id="279" r:id="rId13"/>
    <p:sldId id="282" r:id="rId14"/>
    <p:sldId id="284" r:id="rId15"/>
    <p:sldId id="292" r:id="rId16"/>
    <p:sldId id="293" r:id="rId17"/>
    <p:sldId id="285" r:id="rId18"/>
    <p:sldId id="286" r:id="rId19"/>
    <p:sldId id="271" r:id="rId20"/>
    <p:sldId id="272" r:id="rId21"/>
    <p:sldId id="280" r:id="rId22"/>
    <p:sldId id="287" r:id="rId23"/>
    <p:sldId id="277" r:id="rId24"/>
    <p:sldId id="266" r:id="rId25"/>
    <p:sldId id="278" r:id="rId26"/>
    <p:sldId id="288" r:id="rId27"/>
    <p:sldId id="263" r:id="rId28"/>
    <p:sldId id="264" r:id="rId29"/>
    <p:sldId id="265"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7BEB8-A40E-4112-8ECE-78685FEB2823}" v="3" dt="2022-05-17T16:29:17.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Roberts" userId="1d663a9e-c115-4360-b5d4-48859fdd2c6a" providerId="ADAL" clId="{AEB1B1FC-251D-406B-BE06-3E3E338F5B7D}"/>
    <pc:docChg chg="modSld">
      <pc:chgData name="Caroline Roberts" userId="1d663a9e-c115-4360-b5d4-48859fdd2c6a" providerId="ADAL" clId="{AEB1B1FC-251D-406B-BE06-3E3E338F5B7D}" dt="2022-05-18T06:33:42.844" v="2" actId="1076"/>
      <pc:docMkLst>
        <pc:docMk/>
      </pc:docMkLst>
      <pc:sldChg chg="modSp mod">
        <pc:chgData name="Caroline Roberts" userId="1d663a9e-c115-4360-b5d4-48859fdd2c6a" providerId="ADAL" clId="{AEB1B1FC-251D-406B-BE06-3E3E338F5B7D}" dt="2022-05-18T06:33:42.844" v="2" actId="1076"/>
        <pc:sldMkLst>
          <pc:docMk/>
          <pc:sldMk cId="0" sldId="282"/>
        </pc:sldMkLst>
        <pc:spChg chg="mod">
          <ac:chgData name="Caroline Roberts" userId="1d663a9e-c115-4360-b5d4-48859fdd2c6a" providerId="ADAL" clId="{AEB1B1FC-251D-406B-BE06-3E3E338F5B7D}" dt="2022-05-18T06:33:42.844" v="2" actId="1076"/>
          <ac:spMkLst>
            <pc:docMk/>
            <pc:sldMk cId="0" sldId="282"/>
            <ac:spMk id="3" creationId="{91F7E1C2-402C-AB26-8057-C6B12283EF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6DFC8-22B5-4DB8-8077-D1D083031EFF}"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31AA7-6012-453D-A0D7-93AB40E06840}" type="slidenum">
              <a:rPr lang="en-GB" smtClean="0"/>
              <a:t>‹#›</a:t>
            </a:fld>
            <a:endParaRPr lang="en-GB"/>
          </a:p>
        </p:txBody>
      </p:sp>
    </p:spTree>
    <p:extLst>
      <p:ext uri="{BB962C8B-B14F-4D97-AF65-F5344CB8AC3E}">
        <p14:creationId xmlns:p14="http://schemas.microsoft.com/office/powerpoint/2010/main" val="193048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ABF4E8F-69D1-729A-7CD4-DCE22B94460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41E3C8B2-7DA8-4AE8-930C-0614DBD42FE4}" type="slidenum">
              <a:rPr lang="en-GB" altLang="en-US"/>
              <a:pPr eaLnBrk="1" hangingPunct="1">
                <a:spcBef>
                  <a:spcPct val="0"/>
                </a:spcBef>
              </a:pPr>
              <a:t>4</a:t>
            </a:fld>
            <a:endParaRPr lang="en-GB" altLang="en-US"/>
          </a:p>
        </p:txBody>
      </p:sp>
      <p:sp>
        <p:nvSpPr>
          <p:cNvPr id="31747" name="Rectangle 2">
            <a:extLst>
              <a:ext uri="{FF2B5EF4-FFF2-40B4-BE49-F238E27FC236}">
                <a16:creationId xmlns:a16="http://schemas.microsoft.com/office/drawing/2014/main" id="{750C87EF-A130-CEE8-0685-41BF93044F5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CB7115E-BD6D-D34F-2D50-F33366220C8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5099FA2-4D2A-A8F2-86E7-8EF09574F33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3D4652C8-793C-44CE-AB42-7CC5E8B093F3}" type="slidenum">
              <a:rPr lang="en-GB" altLang="en-US"/>
              <a:pPr eaLnBrk="1" hangingPunct="1">
                <a:spcBef>
                  <a:spcPct val="0"/>
                </a:spcBef>
              </a:pPr>
              <a:t>15</a:t>
            </a:fld>
            <a:endParaRPr lang="en-GB" altLang="en-US"/>
          </a:p>
        </p:txBody>
      </p:sp>
      <p:sp>
        <p:nvSpPr>
          <p:cNvPr id="34819" name="Rectangle 2">
            <a:extLst>
              <a:ext uri="{FF2B5EF4-FFF2-40B4-BE49-F238E27FC236}">
                <a16:creationId xmlns:a16="http://schemas.microsoft.com/office/drawing/2014/main" id="{98EE8EBC-B230-6342-7862-93394ABBDCA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3BD7F3B2-039A-3730-7C3E-0771AFD95AA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4173726-AC25-10DF-F708-AC745CCA9F3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F8EEDE6F-75F6-44AF-AED5-121704421883}" type="slidenum">
              <a:rPr lang="en-GB" altLang="en-US"/>
              <a:pPr eaLnBrk="1" hangingPunct="1">
                <a:spcBef>
                  <a:spcPct val="0"/>
                </a:spcBef>
              </a:pPr>
              <a:t>16</a:t>
            </a:fld>
            <a:endParaRPr lang="en-GB" altLang="en-US"/>
          </a:p>
        </p:txBody>
      </p:sp>
      <p:sp>
        <p:nvSpPr>
          <p:cNvPr id="41987" name="Rectangle 2">
            <a:extLst>
              <a:ext uri="{FF2B5EF4-FFF2-40B4-BE49-F238E27FC236}">
                <a16:creationId xmlns:a16="http://schemas.microsoft.com/office/drawing/2014/main" id="{30C1D16C-9C06-5C1D-EF2E-D03D78D5DD1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2C2CC66-7E79-7151-B1CB-F88C6B890E7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A618B08-B093-215B-2265-0539F9A0F89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D8AE4050-3C16-4EDF-A4A2-D9FDF5CBFBF7}" type="slidenum">
              <a:rPr lang="en-GB" altLang="en-US"/>
              <a:pPr eaLnBrk="1" hangingPunct="1">
                <a:spcBef>
                  <a:spcPct val="0"/>
                </a:spcBef>
              </a:pPr>
              <a:t>19</a:t>
            </a:fld>
            <a:endParaRPr lang="en-GB" altLang="en-US"/>
          </a:p>
        </p:txBody>
      </p:sp>
      <p:sp>
        <p:nvSpPr>
          <p:cNvPr id="45059" name="Rectangle 2">
            <a:extLst>
              <a:ext uri="{FF2B5EF4-FFF2-40B4-BE49-F238E27FC236}">
                <a16:creationId xmlns:a16="http://schemas.microsoft.com/office/drawing/2014/main" id="{477C19F0-61AD-C190-D613-1398B573048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5A433ED-3167-EE16-8148-6E3CD094AAA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BA84B1-6297-B6BF-D4B2-3B9CCB14F87A}"/>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A4ACDA0D-CB8A-4FCE-B02B-AEF912353A77}" type="slidenum">
              <a:rPr lang="en-GB" altLang="en-US"/>
              <a:pPr eaLnBrk="1" hangingPunct="1">
                <a:spcBef>
                  <a:spcPct val="0"/>
                </a:spcBef>
              </a:pPr>
              <a:t>20</a:t>
            </a:fld>
            <a:endParaRPr lang="en-GB" altLang="en-US"/>
          </a:p>
        </p:txBody>
      </p:sp>
      <p:sp>
        <p:nvSpPr>
          <p:cNvPr id="46083" name="Rectangle 2">
            <a:extLst>
              <a:ext uri="{FF2B5EF4-FFF2-40B4-BE49-F238E27FC236}">
                <a16:creationId xmlns:a16="http://schemas.microsoft.com/office/drawing/2014/main" id="{9E334B77-5E19-78EB-7F22-6611836FA30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68C1A521-B3A3-DE0B-01DD-F8C08AAEDD6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2456568-082D-CB57-D058-ADA84D47E44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74C49A97-E2DA-4513-831C-4991573EF4D2}" type="slidenum">
              <a:rPr lang="en-GB" altLang="en-US"/>
              <a:pPr eaLnBrk="1" hangingPunct="1">
                <a:spcBef>
                  <a:spcPct val="0"/>
                </a:spcBef>
              </a:pPr>
              <a:t>21</a:t>
            </a:fld>
            <a:endParaRPr lang="en-GB" altLang="en-US"/>
          </a:p>
        </p:txBody>
      </p:sp>
      <p:sp>
        <p:nvSpPr>
          <p:cNvPr id="48131" name="Rectangle 2">
            <a:extLst>
              <a:ext uri="{FF2B5EF4-FFF2-40B4-BE49-F238E27FC236}">
                <a16:creationId xmlns:a16="http://schemas.microsoft.com/office/drawing/2014/main" id="{5A632446-B884-42C1-409A-9F400E27B87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3071861-6A90-B7A0-213C-15857099E63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6EECE77-9A57-DBC7-9FDD-12421CA341B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34D10399-F252-4EAD-AFBB-A5DF3426F2E2}" type="slidenum">
              <a:rPr lang="en-GB" altLang="en-US"/>
              <a:pPr eaLnBrk="1" hangingPunct="1">
                <a:spcBef>
                  <a:spcPct val="0"/>
                </a:spcBef>
              </a:pPr>
              <a:t>23</a:t>
            </a:fld>
            <a:endParaRPr lang="en-GB" altLang="en-US"/>
          </a:p>
        </p:txBody>
      </p:sp>
      <p:sp>
        <p:nvSpPr>
          <p:cNvPr id="38915" name="Rectangle 2">
            <a:extLst>
              <a:ext uri="{FF2B5EF4-FFF2-40B4-BE49-F238E27FC236}">
                <a16:creationId xmlns:a16="http://schemas.microsoft.com/office/drawing/2014/main" id="{4D69DF6A-7C4C-0CA2-404C-A8146200B39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188983C5-2BC8-08AE-9D70-DF3D8F3B975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C22C8CB-CE22-DECD-CB69-990F59CAD708}"/>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AE764DC0-2338-46E9-BB9B-4D3E12B0D8C0}" type="slidenum">
              <a:rPr lang="en-GB" altLang="en-US"/>
              <a:pPr eaLnBrk="1" hangingPunct="1">
                <a:spcBef>
                  <a:spcPct val="0"/>
                </a:spcBef>
              </a:pPr>
              <a:t>24</a:t>
            </a:fld>
            <a:endParaRPr lang="en-GB" altLang="en-US"/>
          </a:p>
        </p:txBody>
      </p:sp>
      <p:sp>
        <p:nvSpPr>
          <p:cNvPr id="39939" name="Rectangle 2">
            <a:extLst>
              <a:ext uri="{FF2B5EF4-FFF2-40B4-BE49-F238E27FC236}">
                <a16:creationId xmlns:a16="http://schemas.microsoft.com/office/drawing/2014/main" id="{F217BE42-F2F9-DB62-5B62-C2C8722F6E2B}"/>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FFA27AF-889E-4E52-6F55-C7D5F240472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3BAB4D3-071D-CC56-8B1D-6BB37208A30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1F99FF66-0298-44A8-81EB-C2D0017BDDCE}" type="slidenum">
              <a:rPr lang="en-GB" altLang="en-US"/>
              <a:pPr eaLnBrk="1" hangingPunct="1">
                <a:spcBef>
                  <a:spcPct val="0"/>
                </a:spcBef>
              </a:pPr>
              <a:t>25</a:t>
            </a:fld>
            <a:endParaRPr lang="en-GB" altLang="en-US"/>
          </a:p>
        </p:txBody>
      </p:sp>
      <p:sp>
        <p:nvSpPr>
          <p:cNvPr id="40963" name="Rectangle 2">
            <a:extLst>
              <a:ext uri="{FF2B5EF4-FFF2-40B4-BE49-F238E27FC236}">
                <a16:creationId xmlns:a16="http://schemas.microsoft.com/office/drawing/2014/main" id="{07A9FF19-B735-39A4-1930-38639AEB54E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FDD67AF-F20C-3CBB-8AF6-04E4B61D79E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EF2F-CCFA-E108-73F1-07E641E03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278CC9-83D5-3788-CAD7-1F597A85A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0ECF03-8CCE-CCB4-3137-42AA308536DD}"/>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5" name="Footer Placeholder 4">
            <a:extLst>
              <a:ext uri="{FF2B5EF4-FFF2-40B4-BE49-F238E27FC236}">
                <a16:creationId xmlns:a16="http://schemas.microsoft.com/office/drawing/2014/main" id="{F018BA67-1817-A97E-C014-2B5A28FF3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E2F5F-43ED-6131-2F9F-C9185D4AAF6D}"/>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151860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039-D59A-709D-287C-F9026A3CB8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DB57C1-14DF-E285-D8FD-C0F4B225E7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F57C64-7048-FF68-F0AE-B97099CEC7BB}"/>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5" name="Footer Placeholder 4">
            <a:extLst>
              <a:ext uri="{FF2B5EF4-FFF2-40B4-BE49-F238E27FC236}">
                <a16:creationId xmlns:a16="http://schemas.microsoft.com/office/drawing/2014/main" id="{CEA0FFBB-439D-6F1E-10D0-AF6EA5019D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CE775D-6019-C69C-9B72-981D0D2AE008}"/>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90949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33AC15-153C-6008-805E-E502F98482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4BB965-85BF-2EDC-2C26-E7D3A0842A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39304E-DFEF-5DF5-C533-D837E7D40F1D}"/>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5" name="Footer Placeholder 4">
            <a:extLst>
              <a:ext uri="{FF2B5EF4-FFF2-40B4-BE49-F238E27FC236}">
                <a16:creationId xmlns:a16="http://schemas.microsoft.com/office/drawing/2014/main" id="{5E5F1716-AD2A-0FDD-BB65-1A0E7B6FA4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90EEE-A942-BEB3-3E4B-E5F26DAAC749}"/>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140512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5F7C4D49-363B-8D68-6EBF-21F5C08E148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2000A68-5C8C-FA71-B54A-E4DB2FBC0B0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DDE1F8D-0463-B2C4-F2B3-169398348DDD}"/>
              </a:ext>
            </a:extLst>
          </p:cNvPr>
          <p:cNvSpPr>
            <a:spLocks noGrp="1" noChangeArrowheads="1"/>
          </p:cNvSpPr>
          <p:nvPr>
            <p:ph type="sldNum" sz="quarter" idx="12"/>
          </p:nvPr>
        </p:nvSpPr>
        <p:spPr>
          <a:ln/>
        </p:spPr>
        <p:txBody>
          <a:bodyPr/>
          <a:lstStyle>
            <a:lvl1pPr>
              <a:defRPr/>
            </a:lvl1pPr>
          </a:lstStyle>
          <a:p>
            <a:fld id="{5D912DFC-D57D-4EBF-888C-884E711DC474}" type="slidenum">
              <a:rPr lang="en-GB" altLang="en-US"/>
              <a:pPr/>
              <a:t>‹#›</a:t>
            </a:fld>
            <a:endParaRPr lang="en-GB" altLang="en-US"/>
          </a:p>
        </p:txBody>
      </p:sp>
    </p:spTree>
    <p:extLst>
      <p:ext uri="{BB962C8B-B14F-4D97-AF65-F5344CB8AC3E}">
        <p14:creationId xmlns:p14="http://schemas.microsoft.com/office/powerpoint/2010/main" val="169291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0B7A729-01AE-997C-9670-344FA8B61E2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1D8E6C5-8D7B-942C-5FC2-62FDBD50408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F97B549-862B-6843-0C94-4EA561F59382}"/>
              </a:ext>
            </a:extLst>
          </p:cNvPr>
          <p:cNvSpPr>
            <a:spLocks noGrp="1" noChangeArrowheads="1"/>
          </p:cNvSpPr>
          <p:nvPr>
            <p:ph type="sldNum" sz="quarter" idx="12"/>
          </p:nvPr>
        </p:nvSpPr>
        <p:spPr>
          <a:ln/>
        </p:spPr>
        <p:txBody>
          <a:bodyPr/>
          <a:lstStyle>
            <a:lvl1pPr>
              <a:defRPr/>
            </a:lvl1pPr>
          </a:lstStyle>
          <a:p>
            <a:fld id="{6F1C411E-8B62-461F-9167-9909A6B3FDC5}" type="slidenum">
              <a:rPr lang="en-GB" altLang="en-US"/>
              <a:pPr/>
              <a:t>‹#›</a:t>
            </a:fld>
            <a:endParaRPr lang="en-GB" altLang="en-US"/>
          </a:p>
        </p:txBody>
      </p:sp>
    </p:spTree>
    <p:extLst>
      <p:ext uri="{BB962C8B-B14F-4D97-AF65-F5344CB8AC3E}">
        <p14:creationId xmlns:p14="http://schemas.microsoft.com/office/powerpoint/2010/main" val="34313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5B074C-91C4-820A-21D3-A6D1680464D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C65AAF4-6E0C-AD5A-0805-030BD5AFC23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5CEC2D7-C3AF-B05C-C536-0A3C71C44968}"/>
              </a:ext>
            </a:extLst>
          </p:cNvPr>
          <p:cNvSpPr>
            <a:spLocks noGrp="1" noChangeArrowheads="1"/>
          </p:cNvSpPr>
          <p:nvPr>
            <p:ph type="sldNum" sz="quarter" idx="12"/>
          </p:nvPr>
        </p:nvSpPr>
        <p:spPr>
          <a:ln/>
        </p:spPr>
        <p:txBody>
          <a:bodyPr/>
          <a:lstStyle>
            <a:lvl1pPr>
              <a:defRPr/>
            </a:lvl1pPr>
          </a:lstStyle>
          <a:p>
            <a:fld id="{D4F558A3-257A-4557-A22C-78C5E5A3CAA3}" type="slidenum">
              <a:rPr lang="en-GB" altLang="en-US"/>
              <a:pPr/>
              <a:t>‹#›</a:t>
            </a:fld>
            <a:endParaRPr lang="en-GB" altLang="en-US"/>
          </a:p>
        </p:txBody>
      </p:sp>
    </p:spTree>
    <p:extLst>
      <p:ext uri="{BB962C8B-B14F-4D97-AF65-F5344CB8AC3E}">
        <p14:creationId xmlns:p14="http://schemas.microsoft.com/office/powerpoint/2010/main" val="1040229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C9F1190-AB73-D457-2D50-608C62F7796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78E7129-C159-455F-FD8B-960FBB9771A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1DAA21-2E2F-F662-DAC9-5A27889F54F4}"/>
              </a:ext>
            </a:extLst>
          </p:cNvPr>
          <p:cNvSpPr>
            <a:spLocks noGrp="1" noChangeArrowheads="1"/>
          </p:cNvSpPr>
          <p:nvPr>
            <p:ph type="sldNum" sz="quarter" idx="12"/>
          </p:nvPr>
        </p:nvSpPr>
        <p:spPr>
          <a:ln/>
        </p:spPr>
        <p:txBody>
          <a:bodyPr/>
          <a:lstStyle>
            <a:lvl1pPr>
              <a:defRPr/>
            </a:lvl1pPr>
          </a:lstStyle>
          <a:p>
            <a:fld id="{1B95B8AE-891C-4713-8399-ACFAB77BE67C}" type="slidenum">
              <a:rPr lang="en-GB" altLang="en-US"/>
              <a:pPr/>
              <a:t>‹#›</a:t>
            </a:fld>
            <a:endParaRPr lang="en-GB" altLang="en-US"/>
          </a:p>
        </p:txBody>
      </p:sp>
    </p:spTree>
    <p:extLst>
      <p:ext uri="{BB962C8B-B14F-4D97-AF65-F5344CB8AC3E}">
        <p14:creationId xmlns:p14="http://schemas.microsoft.com/office/powerpoint/2010/main" val="1552388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309DB27-BDC3-84AD-202E-0861D61B3E3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5C617F9-4930-74D7-D029-0FAE189831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2C66C5C4-681A-7FF1-2447-BF5FACE6CB8F}"/>
              </a:ext>
            </a:extLst>
          </p:cNvPr>
          <p:cNvSpPr>
            <a:spLocks noGrp="1" noChangeArrowheads="1"/>
          </p:cNvSpPr>
          <p:nvPr>
            <p:ph type="sldNum" sz="quarter" idx="12"/>
          </p:nvPr>
        </p:nvSpPr>
        <p:spPr>
          <a:ln/>
        </p:spPr>
        <p:txBody>
          <a:bodyPr/>
          <a:lstStyle>
            <a:lvl1pPr>
              <a:defRPr/>
            </a:lvl1pPr>
          </a:lstStyle>
          <a:p>
            <a:fld id="{CDC98ADF-1D26-4181-B84A-C93DFDD4968B}" type="slidenum">
              <a:rPr lang="en-GB" altLang="en-US"/>
              <a:pPr/>
              <a:t>‹#›</a:t>
            </a:fld>
            <a:endParaRPr lang="en-GB" altLang="en-US"/>
          </a:p>
        </p:txBody>
      </p:sp>
    </p:spTree>
    <p:extLst>
      <p:ext uri="{BB962C8B-B14F-4D97-AF65-F5344CB8AC3E}">
        <p14:creationId xmlns:p14="http://schemas.microsoft.com/office/powerpoint/2010/main" val="77566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E31B072-C1C2-EDB5-9690-037C5CB0DD2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AE152234-919D-98FE-A1D4-17CB0DC7F7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8703A70-95A7-957C-8CD6-1376FC594206}"/>
              </a:ext>
            </a:extLst>
          </p:cNvPr>
          <p:cNvSpPr>
            <a:spLocks noGrp="1" noChangeArrowheads="1"/>
          </p:cNvSpPr>
          <p:nvPr>
            <p:ph type="sldNum" sz="quarter" idx="12"/>
          </p:nvPr>
        </p:nvSpPr>
        <p:spPr>
          <a:ln/>
        </p:spPr>
        <p:txBody>
          <a:bodyPr/>
          <a:lstStyle>
            <a:lvl1pPr>
              <a:defRPr/>
            </a:lvl1pPr>
          </a:lstStyle>
          <a:p>
            <a:fld id="{063DE391-6AC5-4058-9943-B8E498A97EC9}" type="slidenum">
              <a:rPr lang="en-GB" altLang="en-US"/>
              <a:pPr/>
              <a:t>‹#›</a:t>
            </a:fld>
            <a:endParaRPr lang="en-GB" altLang="en-US"/>
          </a:p>
        </p:txBody>
      </p:sp>
    </p:spTree>
    <p:extLst>
      <p:ext uri="{BB962C8B-B14F-4D97-AF65-F5344CB8AC3E}">
        <p14:creationId xmlns:p14="http://schemas.microsoft.com/office/powerpoint/2010/main" val="374270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57DBD1-D3CD-D51B-20E0-B1FA054B515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9272641-7435-CD14-F9C6-F0CF6E8490A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0F25ABB-035A-14BD-5041-1E7B5127992E}"/>
              </a:ext>
            </a:extLst>
          </p:cNvPr>
          <p:cNvSpPr>
            <a:spLocks noGrp="1" noChangeArrowheads="1"/>
          </p:cNvSpPr>
          <p:nvPr>
            <p:ph type="sldNum" sz="quarter" idx="12"/>
          </p:nvPr>
        </p:nvSpPr>
        <p:spPr>
          <a:ln/>
        </p:spPr>
        <p:txBody>
          <a:bodyPr/>
          <a:lstStyle>
            <a:lvl1pPr>
              <a:defRPr/>
            </a:lvl1pPr>
          </a:lstStyle>
          <a:p>
            <a:fld id="{59B72006-CF6C-4EC3-80E2-A1A9D81BDB5A}" type="slidenum">
              <a:rPr lang="en-GB" altLang="en-US"/>
              <a:pPr/>
              <a:t>‹#›</a:t>
            </a:fld>
            <a:endParaRPr lang="en-GB" altLang="en-US"/>
          </a:p>
        </p:txBody>
      </p:sp>
    </p:spTree>
    <p:extLst>
      <p:ext uri="{BB962C8B-B14F-4D97-AF65-F5344CB8AC3E}">
        <p14:creationId xmlns:p14="http://schemas.microsoft.com/office/powerpoint/2010/main" val="374724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2730F0-68FD-0C17-CB7F-7EB8F1EC108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C4534D3-5F1D-7657-A8E1-F13038E10E6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8232AD7-469C-FDD7-28FD-CC71235AF9E2}"/>
              </a:ext>
            </a:extLst>
          </p:cNvPr>
          <p:cNvSpPr>
            <a:spLocks noGrp="1" noChangeArrowheads="1"/>
          </p:cNvSpPr>
          <p:nvPr>
            <p:ph type="sldNum" sz="quarter" idx="12"/>
          </p:nvPr>
        </p:nvSpPr>
        <p:spPr>
          <a:ln/>
        </p:spPr>
        <p:txBody>
          <a:bodyPr/>
          <a:lstStyle>
            <a:lvl1pPr>
              <a:defRPr/>
            </a:lvl1pPr>
          </a:lstStyle>
          <a:p>
            <a:fld id="{6695DDF5-A000-43BD-AD69-B0F53B0E29DF}" type="slidenum">
              <a:rPr lang="en-GB" altLang="en-US"/>
              <a:pPr/>
              <a:t>‹#›</a:t>
            </a:fld>
            <a:endParaRPr lang="en-GB" altLang="en-US"/>
          </a:p>
        </p:txBody>
      </p:sp>
    </p:spTree>
    <p:extLst>
      <p:ext uri="{BB962C8B-B14F-4D97-AF65-F5344CB8AC3E}">
        <p14:creationId xmlns:p14="http://schemas.microsoft.com/office/powerpoint/2010/main" val="293345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7429-9A59-7343-01EC-9CF7354A2C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B3719B-ACA6-B94F-2A86-FFED21E026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9FDE3D-09E1-87DF-7639-232092C0A131}"/>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5" name="Footer Placeholder 4">
            <a:extLst>
              <a:ext uri="{FF2B5EF4-FFF2-40B4-BE49-F238E27FC236}">
                <a16:creationId xmlns:a16="http://schemas.microsoft.com/office/drawing/2014/main" id="{1B0666DE-C825-ECB3-E958-230589F62A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2595B-7379-6668-77F7-53D16A3C8788}"/>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79434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AA88D9-E70A-8324-E3EC-0A017BF5A50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DA5282E-CE28-BFBC-D337-1F6B1BFD66E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1596DCE-6701-0FF3-6E69-937DA25E1DE5}"/>
              </a:ext>
            </a:extLst>
          </p:cNvPr>
          <p:cNvSpPr>
            <a:spLocks noGrp="1" noChangeArrowheads="1"/>
          </p:cNvSpPr>
          <p:nvPr>
            <p:ph type="sldNum" sz="quarter" idx="12"/>
          </p:nvPr>
        </p:nvSpPr>
        <p:spPr>
          <a:ln/>
        </p:spPr>
        <p:txBody>
          <a:bodyPr/>
          <a:lstStyle>
            <a:lvl1pPr>
              <a:defRPr/>
            </a:lvl1pPr>
          </a:lstStyle>
          <a:p>
            <a:fld id="{A74806E6-8DA7-4CA8-8AD4-F025FF672D06}" type="slidenum">
              <a:rPr lang="en-GB" altLang="en-US"/>
              <a:pPr/>
              <a:t>‹#›</a:t>
            </a:fld>
            <a:endParaRPr lang="en-GB" altLang="en-US"/>
          </a:p>
        </p:txBody>
      </p:sp>
    </p:spTree>
    <p:extLst>
      <p:ext uri="{BB962C8B-B14F-4D97-AF65-F5344CB8AC3E}">
        <p14:creationId xmlns:p14="http://schemas.microsoft.com/office/powerpoint/2010/main" val="1764800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40255D4-12D0-6E1B-7781-DB89B90DB0E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6A673BE-F8E4-B8A0-345D-C90745FDC06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EB408C5-328A-5F84-C79F-2860E61D2280}"/>
              </a:ext>
            </a:extLst>
          </p:cNvPr>
          <p:cNvSpPr>
            <a:spLocks noGrp="1" noChangeArrowheads="1"/>
          </p:cNvSpPr>
          <p:nvPr>
            <p:ph type="sldNum" sz="quarter" idx="12"/>
          </p:nvPr>
        </p:nvSpPr>
        <p:spPr>
          <a:ln/>
        </p:spPr>
        <p:txBody>
          <a:bodyPr/>
          <a:lstStyle>
            <a:lvl1pPr>
              <a:defRPr/>
            </a:lvl1pPr>
          </a:lstStyle>
          <a:p>
            <a:fld id="{867CCAE1-77E7-4162-AAE7-95AE277558AD}" type="slidenum">
              <a:rPr lang="en-GB" altLang="en-US"/>
              <a:pPr/>
              <a:t>‹#›</a:t>
            </a:fld>
            <a:endParaRPr lang="en-GB" altLang="en-US"/>
          </a:p>
        </p:txBody>
      </p:sp>
    </p:spTree>
    <p:extLst>
      <p:ext uri="{BB962C8B-B14F-4D97-AF65-F5344CB8AC3E}">
        <p14:creationId xmlns:p14="http://schemas.microsoft.com/office/powerpoint/2010/main" val="1887807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AC2E427-3D92-DBAF-295E-687595FDB6B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886CEAC-7916-9B7E-9E16-87FCF72DDC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332846-658B-EFF2-1A70-8796B2AF4891}"/>
              </a:ext>
            </a:extLst>
          </p:cNvPr>
          <p:cNvSpPr>
            <a:spLocks noGrp="1" noChangeArrowheads="1"/>
          </p:cNvSpPr>
          <p:nvPr>
            <p:ph type="sldNum" sz="quarter" idx="12"/>
          </p:nvPr>
        </p:nvSpPr>
        <p:spPr>
          <a:ln/>
        </p:spPr>
        <p:txBody>
          <a:bodyPr/>
          <a:lstStyle>
            <a:lvl1pPr>
              <a:defRPr/>
            </a:lvl1pPr>
          </a:lstStyle>
          <a:p>
            <a:fld id="{FA5F11B0-F45F-4E2F-B2D5-5269E3711518}" type="slidenum">
              <a:rPr lang="en-GB" altLang="en-US"/>
              <a:pPr/>
              <a:t>‹#›</a:t>
            </a:fld>
            <a:endParaRPr lang="en-GB" altLang="en-US"/>
          </a:p>
        </p:txBody>
      </p:sp>
    </p:spTree>
    <p:extLst>
      <p:ext uri="{BB962C8B-B14F-4D97-AF65-F5344CB8AC3E}">
        <p14:creationId xmlns:p14="http://schemas.microsoft.com/office/powerpoint/2010/main" val="275047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95D0-6AA2-43A3-E386-B0847F2F6D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2E0BE7-63C5-2AD5-9CFA-AB7CF7AD4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99BC3E-EADD-3589-A980-FC5FE4B687E7}"/>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5" name="Footer Placeholder 4">
            <a:extLst>
              <a:ext uri="{FF2B5EF4-FFF2-40B4-BE49-F238E27FC236}">
                <a16:creationId xmlns:a16="http://schemas.microsoft.com/office/drawing/2014/main" id="{0A4351CE-81AE-6634-E3B9-0224ED78B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1C0A3C-BF02-26E9-8C6C-C260B0F63D00}"/>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335508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1C7C-B5C6-2641-07D7-D87A42A60C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08F62-9A08-A1FA-FBF2-40ADC7F6E1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AF4ACD-C085-2E81-E220-1EA42BB05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5C47C1-B1BC-C64F-522A-2B546A61336D}"/>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6" name="Footer Placeholder 5">
            <a:extLst>
              <a:ext uri="{FF2B5EF4-FFF2-40B4-BE49-F238E27FC236}">
                <a16:creationId xmlns:a16="http://schemas.microsoft.com/office/drawing/2014/main" id="{9AAD2F07-91F0-31FC-819C-BE7228DBD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3C07D6-1EDD-A033-2DD7-9190BD8F10AD}"/>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239308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CFAB-A463-88A2-14F4-D7B4D5637F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07DF29-6AAA-1DC0-FFCB-222EC7CC0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B6EA4-8C5A-848B-5B42-E2A007AA4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A65AA4-463C-4110-58A5-478D934F6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93BE7-3DE7-DF0C-0515-3B6BF783E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15CED8-F850-946A-BD40-2FCCE214F6FA}"/>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8" name="Footer Placeholder 7">
            <a:extLst>
              <a:ext uri="{FF2B5EF4-FFF2-40B4-BE49-F238E27FC236}">
                <a16:creationId xmlns:a16="http://schemas.microsoft.com/office/drawing/2014/main" id="{FE80CA70-E918-BA42-B778-77F9070C0A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620517-1650-7623-DED1-95C3A465DF5B}"/>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33062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A146-FE4B-1B07-D105-2123F37533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2C03D7-F911-0B9E-3B41-CDAAD4CA2DDC}"/>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4" name="Footer Placeholder 3">
            <a:extLst>
              <a:ext uri="{FF2B5EF4-FFF2-40B4-BE49-F238E27FC236}">
                <a16:creationId xmlns:a16="http://schemas.microsoft.com/office/drawing/2014/main" id="{9B44C4A3-57A0-AE5C-D806-A81CE33F78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2BCEDE-1B32-88F4-D3B2-4BFDDFC0711B}"/>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64378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9A158-56F0-8C84-B6FD-2D350AB77F20}"/>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3" name="Footer Placeholder 2">
            <a:extLst>
              <a:ext uri="{FF2B5EF4-FFF2-40B4-BE49-F238E27FC236}">
                <a16:creationId xmlns:a16="http://schemas.microsoft.com/office/drawing/2014/main" id="{421669D9-23B9-9D15-E1AA-B007E3F9D3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4E088A-13B7-BCD9-A4A6-F822767F4114}"/>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197982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CFC1-AA09-22F7-ED97-D2C4F7ECC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555A36-3766-6F29-338A-8778E57BB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B6BD4E-ADFC-2B51-38B7-4955E3863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6F9E3-7DC7-C384-4450-09AF3362F075}"/>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6" name="Footer Placeholder 5">
            <a:extLst>
              <a:ext uri="{FF2B5EF4-FFF2-40B4-BE49-F238E27FC236}">
                <a16:creationId xmlns:a16="http://schemas.microsoft.com/office/drawing/2014/main" id="{69095E1F-8691-9A9B-1836-9DFF97AC4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3DE69C-EC87-D136-AB8E-D8B5003EC312}"/>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106908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8D98-F7BF-D943-A7E4-1BC26DD3E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E46925-4C35-1600-E9FB-5A790CB28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6C504-34C4-443C-ABBE-15B4EDC43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9A7BA-51AE-03CA-4843-8036EA8BE167}"/>
              </a:ext>
            </a:extLst>
          </p:cNvPr>
          <p:cNvSpPr>
            <a:spLocks noGrp="1"/>
          </p:cNvSpPr>
          <p:nvPr>
            <p:ph type="dt" sz="half" idx="10"/>
          </p:nvPr>
        </p:nvSpPr>
        <p:spPr/>
        <p:txBody>
          <a:bodyPr/>
          <a:lstStyle/>
          <a:p>
            <a:fld id="{14C1F319-E8E8-4748-B8ED-25BAD8B063E0}" type="datetimeFigureOut">
              <a:rPr lang="en-GB" smtClean="0"/>
              <a:t>18/05/2022</a:t>
            </a:fld>
            <a:endParaRPr lang="en-GB"/>
          </a:p>
        </p:txBody>
      </p:sp>
      <p:sp>
        <p:nvSpPr>
          <p:cNvPr id="6" name="Footer Placeholder 5">
            <a:extLst>
              <a:ext uri="{FF2B5EF4-FFF2-40B4-BE49-F238E27FC236}">
                <a16:creationId xmlns:a16="http://schemas.microsoft.com/office/drawing/2014/main" id="{F55A26CC-523C-87A5-2D0D-3EBAB6AFB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1AB7FB-D68D-9E6A-1034-6F216F038DD1}"/>
              </a:ext>
            </a:extLst>
          </p:cNvPr>
          <p:cNvSpPr>
            <a:spLocks noGrp="1"/>
          </p:cNvSpPr>
          <p:nvPr>
            <p:ph type="sldNum" sz="quarter" idx="12"/>
          </p:nvPr>
        </p:nvSpPr>
        <p:spPr/>
        <p:txBody>
          <a:bodyPr/>
          <a:lstStyle/>
          <a:p>
            <a:fld id="{6D8F44A0-5BDA-4527-91C7-DD5573312FBF}" type="slidenum">
              <a:rPr lang="en-GB" smtClean="0"/>
              <a:t>‹#›</a:t>
            </a:fld>
            <a:endParaRPr lang="en-GB"/>
          </a:p>
        </p:txBody>
      </p:sp>
    </p:spTree>
    <p:extLst>
      <p:ext uri="{BB962C8B-B14F-4D97-AF65-F5344CB8AC3E}">
        <p14:creationId xmlns:p14="http://schemas.microsoft.com/office/powerpoint/2010/main" val="59631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DAFA8-0E4D-D921-5C81-F59F99693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422C06-71C8-C434-A42A-F4DA3779D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1CC66F-9AE8-AA16-A06F-468AE7BE6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F319-E8E8-4748-B8ED-25BAD8B063E0}" type="datetimeFigureOut">
              <a:rPr lang="en-GB" smtClean="0"/>
              <a:t>18/05/2022</a:t>
            </a:fld>
            <a:endParaRPr lang="en-GB"/>
          </a:p>
        </p:txBody>
      </p:sp>
      <p:sp>
        <p:nvSpPr>
          <p:cNvPr id="5" name="Footer Placeholder 4">
            <a:extLst>
              <a:ext uri="{FF2B5EF4-FFF2-40B4-BE49-F238E27FC236}">
                <a16:creationId xmlns:a16="http://schemas.microsoft.com/office/drawing/2014/main" id="{78311754-D989-7584-FEB9-B6C2FAC02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1A10E1-383E-27F7-BB20-83CAD36DD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F44A0-5BDA-4527-91C7-DD5573312FBF}" type="slidenum">
              <a:rPr lang="en-GB" smtClean="0"/>
              <a:t>‹#›</a:t>
            </a:fld>
            <a:endParaRPr lang="en-GB"/>
          </a:p>
        </p:txBody>
      </p:sp>
    </p:spTree>
    <p:extLst>
      <p:ext uri="{BB962C8B-B14F-4D97-AF65-F5344CB8AC3E}">
        <p14:creationId xmlns:p14="http://schemas.microsoft.com/office/powerpoint/2010/main" val="151180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C7E668-CA92-CD72-068C-5FA29569603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a:extLst>
              <a:ext uri="{FF2B5EF4-FFF2-40B4-BE49-F238E27FC236}">
                <a16:creationId xmlns:a16="http://schemas.microsoft.com/office/drawing/2014/main" id="{DF76C62A-1DDF-9AD0-EAF9-A16C3F90372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a:extLst>
              <a:ext uri="{FF2B5EF4-FFF2-40B4-BE49-F238E27FC236}">
                <a16:creationId xmlns:a16="http://schemas.microsoft.com/office/drawing/2014/main" id="{C4444964-997C-3B89-DE2E-2E50A26169A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59A50AEA-A447-264A-4D0C-E04125ED227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GB"/>
          </a:p>
        </p:txBody>
      </p:sp>
      <p:sp>
        <p:nvSpPr>
          <p:cNvPr id="1030" name="Rectangle 6">
            <a:extLst>
              <a:ext uri="{FF2B5EF4-FFF2-40B4-BE49-F238E27FC236}">
                <a16:creationId xmlns:a16="http://schemas.microsoft.com/office/drawing/2014/main" id="{F7842022-B601-0DB5-3F0D-2DE3C42179F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3EE65FA-6490-480E-A3CA-49F55944E99A}" type="slidenum">
              <a:rPr lang="en-GB" altLang="en-US"/>
              <a:pPr/>
              <a:t>‹#›</a:t>
            </a:fld>
            <a:endParaRPr lang="en-GB" altLang="en-US"/>
          </a:p>
        </p:txBody>
      </p:sp>
    </p:spTree>
    <p:extLst>
      <p:ext uri="{BB962C8B-B14F-4D97-AF65-F5344CB8AC3E}">
        <p14:creationId xmlns:p14="http://schemas.microsoft.com/office/powerpoint/2010/main" val="3382789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j-cs"/>
        </a:defRPr>
      </a:lvl1pPr>
      <a:lvl2pPr algn="ctr" rtl="0" eaLnBrk="0" fontAlgn="base" hangingPunct="0">
        <a:spcBef>
          <a:spcPct val="0"/>
        </a:spcBef>
        <a:spcAft>
          <a:spcPct val="0"/>
        </a:spcAft>
        <a:defRPr sz="4400">
          <a:solidFill>
            <a:schemeClr val="tx2"/>
          </a:solidFill>
          <a:latin typeface="Arial" charset="0"/>
          <a:ea typeface="MS PGothic" charset="0"/>
          <a:cs typeface="Arial" charset="0"/>
        </a:defRPr>
      </a:lvl2pPr>
      <a:lvl3pPr algn="ctr" rtl="0" eaLnBrk="0" fontAlgn="base" hangingPunct="0">
        <a:spcBef>
          <a:spcPct val="0"/>
        </a:spcBef>
        <a:spcAft>
          <a:spcPct val="0"/>
        </a:spcAft>
        <a:defRPr sz="4400">
          <a:solidFill>
            <a:schemeClr val="tx2"/>
          </a:solidFill>
          <a:latin typeface="Arial" charset="0"/>
          <a:ea typeface="MS PGothic" charset="0"/>
          <a:cs typeface="Arial" charset="0"/>
        </a:defRPr>
      </a:lvl3pPr>
      <a:lvl4pPr algn="ctr" rtl="0" eaLnBrk="0" fontAlgn="base" hangingPunct="0">
        <a:spcBef>
          <a:spcPct val="0"/>
        </a:spcBef>
        <a:spcAft>
          <a:spcPct val="0"/>
        </a:spcAft>
        <a:defRPr sz="4400">
          <a:solidFill>
            <a:schemeClr val="tx2"/>
          </a:solidFill>
          <a:latin typeface="Arial" charset="0"/>
          <a:ea typeface="MS PGothic" charset="0"/>
          <a:cs typeface="Arial" charset="0"/>
        </a:defRPr>
      </a:lvl4pPr>
      <a:lvl5pPr algn="ctr" rtl="0" eaLnBrk="0" fontAlgn="base" hangingPunct="0">
        <a:spcBef>
          <a:spcPct val="0"/>
        </a:spcBef>
        <a:spcAft>
          <a:spcPct val="0"/>
        </a:spcAft>
        <a:defRPr sz="4400">
          <a:solidFill>
            <a:schemeClr val="tx2"/>
          </a:solidFill>
          <a:latin typeface="Arial" charset="0"/>
          <a:ea typeface="MS PGothic"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uk/url?sa=i&amp;rct=j&amp;q=&amp;esrc=s&amp;source=images&amp;cd=&amp;cad=rja&amp;uact=8&amp;ved=0ahUKEwiqoZyWvubMAhWDAsAKHTilDUMQjRwIBw&amp;url=http%3A%2F%2Fwww.pgl.co.uk%2Fen-gb%2Fadventure-holidays%2Fcentres%2Flittle-canada&amp;bvm=bv.122448493,d.ZGg&amp;psig=AFQjCNFxpxD2dIIRUhU2XqJrjIMcsGYbFQ&amp;ust=1463759216242198"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n34PmvubMAhWjOsAKHRN0AQMQjRwIBw&amp;url=http%3A%2F%2Fwww.pgl.co.uk%2Fen-gb%2Fadventure-holidays%2Fcentres%2Flittle-canada&amp;bvm=bv.122448493,d.ZGg&amp;psig=AFQjCNEiyAdxIm1vGs9v-L9LMhjv1noS2g&amp;ust=1463759367822133" TargetMode="External"/><Relationship Id="rId5" Type="http://schemas.openxmlformats.org/officeDocument/2006/relationships/image" Target="../media/image6.jpeg"/><Relationship Id="rId4" Type="http://schemas.openxmlformats.org/officeDocument/2006/relationships/hyperlink" Target="http://www.google.co.uk/url?sa=i&amp;rct=j&amp;q=&amp;esrc=s&amp;source=images&amp;cd=&amp;cad=rja&amp;uact=8&amp;ved=0ahUKEwjlvJKnvubMAhWEJcAKHaszAOsQjRwIBw&amp;url=http%3A%2F%2Fwww.pgl.co.uk%2Fen-gb%2Fabout-us%2Fjobs-at-pgl%2Fcentres%2Flittle-canada&amp;bvm=bv.122448493,d.ZGg&amp;psig=AFQjCNFxpxD2dIIRUhU2XqJrjIMcsGYbFQ&amp;ust=146375921624219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gl.co.uk/en-gb/school-trips/primary-schools/centres/little-canada" TargetMode="External"/><Relationship Id="rId2" Type="http://schemas.openxmlformats.org/officeDocument/2006/relationships/hyperlink" Target="https://www.pgl.co.uk/en-gb/school-trips/resources/parent-guide/about"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6CA253-6E2C-70ED-A1C6-EE3F0084FC91}"/>
              </a:ext>
            </a:extLst>
          </p:cNvPr>
          <p:cNvSpPr>
            <a:spLocks noGrp="1"/>
          </p:cNvSpPr>
          <p:nvPr>
            <p:ph type="subTitle" idx="1"/>
          </p:nvPr>
        </p:nvSpPr>
        <p:spPr>
          <a:xfrm>
            <a:off x="391887" y="3100685"/>
            <a:ext cx="11593284" cy="3903963"/>
          </a:xfrm>
        </p:spPr>
        <p:txBody>
          <a:bodyPr>
            <a:normAutofit/>
          </a:bodyPr>
          <a:lstStyle/>
          <a:p>
            <a:endParaRPr lang="en-GB" sz="2000" b="1" dirty="0">
              <a:latin typeface="Comic Sans MS" panose="030F0702030302020204" pitchFamily="66" charset="0"/>
            </a:endParaRPr>
          </a:p>
          <a:p>
            <a:r>
              <a:rPr lang="en-GB" sz="4800" b="1" dirty="0">
                <a:latin typeface="Comic Sans MS" panose="030F0702030302020204" pitchFamily="66" charset="0"/>
              </a:rPr>
              <a:t>PGL Little Canada – Isle of Wight</a:t>
            </a:r>
          </a:p>
          <a:p>
            <a:r>
              <a:rPr lang="en-GB" sz="4800" b="1" dirty="0">
                <a:latin typeface="Comic Sans MS" panose="030F0702030302020204" pitchFamily="66" charset="0"/>
              </a:rPr>
              <a:t>Monday 13</a:t>
            </a:r>
            <a:r>
              <a:rPr lang="en-GB" sz="4800" b="1" baseline="30000" dirty="0">
                <a:latin typeface="Comic Sans MS" panose="030F0702030302020204" pitchFamily="66" charset="0"/>
              </a:rPr>
              <a:t>th</a:t>
            </a:r>
            <a:r>
              <a:rPr lang="en-GB" sz="4800" b="1" dirty="0">
                <a:latin typeface="Comic Sans MS" panose="030F0702030302020204" pitchFamily="66" charset="0"/>
              </a:rPr>
              <a:t> June</a:t>
            </a:r>
          </a:p>
          <a:p>
            <a:r>
              <a:rPr lang="en-GB" sz="4800" b="1" dirty="0">
                <a:latin typeface="Comic Sans MS" panose="030F0702030302020204" pitchFamily="66" charset="0"/>
              </a:rPr>
              <a:t> to </a:t>
            </a:r>
          </a:p>
          <a:p>
            <a:r>
              <a:rPr lang="en-GB" sz="4800" b="1" dirty="0">
                <a:latin typeface="Comic Sans MS" panose="030F0702030302020204" pitchFamily="66" charset="0"/>
              </a:rPr>
              <a:t>Friday 17</a:t>
            </a:r>
            <a:r>
              <a:rPr lang="en-GB" sz="4800" b="1" baseline="30000" dirty="0">
                <a:latin typeface="Comic Sans MS" panose="030F0702030302020204" pitchFamily="66" charset="0"/>
              </a:rPr>
              <a:t>th</a:t>
            </a:r>
            <a:r>
              <a:rPr lang="en-GB" sz="4800" b="1" dirty="0">
                <a:latin typeface="Comic Sans MS" panose="030F0702030302020204" pitchFamily="66" charset="0"/>
              </a:rPr>
              <a:t> June 2022</a:t>
            </a:r>
          </a:p>
        </p:txBody>
      </p:sp>
      <p:pic>
        <p:nvPicPr>
          <p:cNvPr id="1026" name="Picture 2" descr="pgl-logo - Tottington High School">
            <a:extLst>
              <a:ext uri="{FF2B5EF4-FFF2-40B4-BE49-F238E27FC236}">
                <a16:creationId xmlns:a16="http://schemas.microsoft.com/office/drawing/2014/main" id="{08711C2F-8C03-72D3-D67D-C1829726A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434" y="11868"/>
            <a:ext cx="5667555" cy="308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8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F56F-7545-A467-86FC-723FF8282228}"/>
              </a:ext>
            </a:extLst>
          </p:cNvPr>
          <p:cNvSpPr>
            <a:spLocks noGrp="1"/>
          </p:cNvSpPr>
          <p:nvPr>
            <p:ph type="title"/>
          </p:nvPr>
        </p:nvSpPr>
        <p:spPr/>
        <p:txBody>
          <a:bodyPr>
            <a:normAutofit/>
          </a:bodyPr>
          <a:lstStyle/>
          <a:p>
            <a:pPr algn="ctr">
              <a:defRPr/>
            </a:pPr>
            <a:r>
              <a:rPr lang="en-GB" sz="3600" u="sng" dirty="0">
                <a:latin typeface="Arial" panose="020B0604020202020204" pitchFamily="34" charset="0"/>
                <a:cs typeface="Arial" panose="020B0604020202020204" pitchFamily="34" charset="0"/>
              </a:rPr>
              <a:t>Little Canada - PGL</a:t>
            </a:r>
          </a:p>
        </p:txBody>
      </p:sp>
      <p:sp>
        <p:nvSpPr>
          <p:cNvPr id="3" name="Content Placeholder 2">
            <a:extLst>
              <a:ext uri="{FF2B5EF4-FFF2-40B4-BE49-F238E27FC236}">
                <a16:creationId xmlns:a16="http://schemas.microsoft.com/office/drawing/2014/main" id="{C296C3A9-A91D-D796-485B-2332A62744DF}"/>
              </a:ext>
            </a:extLst>
          </p:cNvPr>
          <p:cNvSpPr>
            <a:spLocks noGrp="1"/>
          </p:cNvSpPr>
          <p:nvPr>
            <p:ph idx="1"/>
          </p:nvPr>
        </p:nvSpPr>
        <p:spPr>
          <a:xfrm>
            <a:off x="838200" y="1429306"/>
            <a:ext cx="10515600" cy="4747658"/>
          </a:xfrm>
        </p:spPr>
        <p:txBody>
          <a:bodyPr/>
          <a:lstStyle/>
          <a:p>
            <a:pPr>
              <a:defRPr/>
            </a:pPr>
            <a:r>
              <a:rPr lang="en-GB" altLang="en-US" dirty="0">
                <a:latin typeface="Arial" panose="020B0604020202020204" pitchFamily="34" charset="0"/>
                <a:ea typeface="MS PGothic" pitchFamily="34" charset="-128"/>
                <a:cs typeface="Arial" panose="020B0604020202020204" pitchFamily="34" charset="0"/>
              </a:rPr>
              <a:t>Set in 48 acres of woodland on the water’</a:t>
            </a:r>
            <a:r>
              <a:rPr lang="en-GB" altLang="ja-JP" dirty="0">
                <a:latin typeface="Arial" panose="020B0604020202020204" pitchFamily="34" charset="0"/>
                <a:ea typeface="MS PGothic" pitchFamily="34" charset="-128"/>
                <a:cs typeface="Arial" panose="020B0604020202020204" pitchFamily="34" charset="0"/>
              </a:rPr>
              <a:t>s edge at Wootton Creek on the Isle of Wight, Little Canada is the perfect location to try out a range of activities on land and water. The centre is only about a twenty minute drive from the ferry. It has one of the largest range of activities of any PGL site. </a:t>
            </a:r>
          </a:p>
          <a:p>
            <a:pPr marL="0" indent="0">
              <a:buNone/>
              <a:defRPr/>
            </a:pPr>
            <a:endParaRPr lang="en-GB" dirty="0"/>
          </a:p>
        </p:txBody>
      </p:sp>
      <p:pic>
        <p:nvPicPr>
          <p:cNvPr id="4" name="Picture 6">
            <a:hlinkClick r:id="rId2"/>
            <a:extLst>
              <a:ext uri="{FF2B5EF4-FFF2-40B4-BE49-F238E27FC236}">
                <a16:creationId xmlns:a16="http://schemas.microsoft.com/office/drawing/2014/main" id="{491E655A-B11E-963F-CEF8-42C7F0D5A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40" y="3699420"/>
            <a:ext cx="3311525" cy="2477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hlinkClick r:id="rId4"/>
            <a:extLst>
              <a:ext uri="{FF2B5EF4-FFF2-40B4-BE49-F238E27FC236}">
                <a16:creationId xmlns:a16="http://schemas.microsoft.com/office/drawing/2014/main" id="{2D76E630-910B-0555-FE50-F588F0A86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3923930"/>
            <a:ext cx="3311525" cy="1974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hlinkClick r:id="rId6"/>
            <a:extLst>
              <a:ext uri="{FF2B5EF4-FFF2-40B4-BE49-F238E27FC236}">
                <a16:creationId xmlns:a16="http://schemas.microsoft.com/office/drawing/2014/main" id="{60338512-762E-4A4E-0254-3E77F9A2E1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6760" y="3632497"/>
            <a:ext cx="3749675" cy="2477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0B5B-F205-6BE8-74F2-70D1821E0541}"/>
              </a:ext>
            </a:extLst>
          </p:cNvPr>
          <p:cNvSpPr>
            <a:spLocks noGrp="1"/>
          </p:cNvSpPr>
          <p:nvPr>
            <p:ph type="title"/>
          </p:nvPr>
        </p:nvSpPr>
        <p:spPr/>
        <p:txBody>
          <a:bodyPr/>
          <a:lstStyle/>
          <a:p>
            <a:pPr algn="ctr">
              <a:defRPr/>
            </a:pPr>
            <a:r>
              <a:rPr lang="en-GB" b="1" dirty="0">
                <a:latin typeface="Arial" panose="020B0604020202020204" pitchFamily="34" charset="0"/>
                <a:cs typeface="Arial" panose="020B0604020202020204" pitchFamily="34" charset="0"/>
              </a:rPr>
              <a:t>Our accommodation</a:t>
            </a:r>
          </a:p>
        </p:txBody>
      </p:sp>
      <p:pic>
        <p:nvPicPr>
          <p:cNvPr id="7171" name="Picture 2" descr="Image result for pgl little canada">
            <a:extLst>
              <a:ext uri="{FF2B5EF4-FFF2-40B4-BE49-F238E27FC236}">
                <a16:creationId xmlns:a16="http://schemas.microsoft.com/office/drawing/2014/main" id="{41B2F5BE-D2A8-2A99-3573-C349C9D2A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585913"/>
            <a:ext cx="818197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2998-4481-DC59-8BC0-7B68429C209F}"/>
              </a:ext>
            </a:extLst>
          </p:cNvPr>
          <p:cNvSpPr>
            <a:spLocks noGrp="1"/>
          </p:cNvSpPr>
          <p:nvPr>
            <p:ph type="title"/>
          </p:nvPr>
        </p:nvSpPr>
        <p:spPr/>
        <p:txBody>
          <a:bodyPr/>
          <a:lstStyle/>
          <a:p>
            <a:pPr>
              <a:defRPr/>
            </a:pPr>
            <a:r>
              <a:rPr lang="en-GB" sz="3200" dirty="0"/>
              <a:t>The lodges have all been recently refurbished</a:t>
            </a:r>
          </a:p>
        </p:txBody>
      </p:sp>
      <p:sp>
        <p:nvSpPr>
          <p:cNvPr id="8195" name="AutoShape 2" descr="Image result for pgl little canada">
            <a:extLst>
              <a:ext uri="{FF2B5EF4-FFF2-40B4-BE49-F238E27FC236}">
                <a16:creationId xmlns:a16="http://schemas.microsoft.com/office/drawing/2014/main" id="{F3AF77CA-C135-F051-0164-66B67E874D41}"/>
              </a:ext>
            </a:extLst>
          </p:cNvPr>
          <p:cNvSpPr>
            <a:spLocks noChangeAspect="1" noChangeArrowheads="1"/>
          </p:cNvSpPr>
          <p:nvPr/>
        </p:nvSpPr>
        <p:spPr bwMode="auto">
          <a:xfrm>
            <a:off x="1927225" y="-669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800">
                <a:solidFill>
                  <a:schemeClr val="tx1"/>
                </a:solidFill>
                <a:latin typeface="Arial" panose="020B0604020202020204" pitchFamily="34" charset="0"/>
                <a:ea typeface="MS PGothic" panose="020B0600070205080204" pitchFamily="34" charset="-128"/>
              </a:defRPr>
            </a:lvl1pPr>
            <a:lvl2pPr marL="742950" indent="-285750" eaLnBrk="0" hangingPunct="0">
              <a:defRPr sz="8800">
                <a:solidFill>
                  <a:schemeClr val="tx1"/>
                </a:solidFill>
                <a:latin typeface="Arial" panose="020B0604020202020204" pitchFamily="34" charset="0"/>
                <a:ea typeface="MS PGothic" panose="020B0600070205080204" pitchFamily="34" charset="-128"/>
              </a:defRPr>
            </a:lvl2pPr>
            <a:lvl3pPr marL="1143000" indent="-228600" eaLnBrk="0" hangingPunct="0">
              <a:defRPr sz="8800">
                <a:solidFill>
                  <a:schemeClr val="tx1"/>
                </a:solidFill>
                <a:latin typeface="Arial" panose="020B0604020202020204" pitchFamily="34" charset="0"/>
                <a:ea typeface="MS PGothic" panose="020B0600070205080204" pitchFamily="34" charset="-128"/>
              </a:defRPr>
            </a:lvl3pPr>
            <a:lvl4pPr marL="1600200" indent="-228600" eaLnBrk="0" hangingPunct="0">
              <a:defRPr sz="8800">
                <a:solidFill>
                  <a:schemeClr val="tx1"/>
                </a:solidFill>
                <a:latin typeface="Arial" panose="020B0604020202020204" pitchFamily="34" charset="0"/>
                <a:ea typeface="MS PGothic" panose="020B0600070205080204" pitchFamily="34" charset="-128"/>
              </a:defRPr>
            </a:lvl4pPr>
            <a:lvl5pPr marL="2057400" indent="-228600" eaLnBrk="0" hangingPunct="0">
              <a:defRPr sz="8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cs typeface="Arial"/>
            </a:endParaRPr>
          </a:p>
        </p:txBody>
      </p:sp>
      <p:sp>
        <p:nvSpPr>
          <p:cNvPr id="8196" name="AutoShape 4" descr="Image result for pgl little canada">
            <a:extLst>
              <a:ext uri="{FF2B5EF4-FFF2-40B4-BE49-F238E27FC236}">
                <a16:creationId xmlns:a16="http://schemas.microsoft.com/office/drawing/2014/main" id="{C8976055-3FCD-935B-9528-F43FCC603D6E}"/>
              </a:ext>
            </a:extLst>
          </p:cNvPr>
          <p:cNvSpPr>
            <a:spLocks noChangeAspect="1" noChangeArrowheads="1"/>
          </p:cNvSpPr>
          <p:nvPr/>
        </p:nvSpPr>
        <p:spPr bwMode="auto">
          <a:xfrm>
            <a:off x="2079625" y="-51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800">
                <a:solidFill>
                  <a:schemeClr val="tx1"/>
                </a:solidFill>
                <a:latin typeface="Arial" panose="020B0604020202020204" pitchFamily="34" charset="0"/>
                <a:ea typeface="MS PGothic" panose="020B0600070205080204" pitchFamily="34" charset="-128"/>
              </a:defRPr>
            </a:lvl1pPr>
            <a:lvl2pPr marL="742950" indent="-285750" eaLnBrk="0" hangingPunct="0">
              <a:defRPr sz="8800">
                <a:solidFill>
                  <a:schemeClr val="tx1"/>
                </a:solidFill>
                <a:latin typeface="Arial" panose="020B0604020202020204" pitchFamily="34" charset="0"/>
                <a:ea typeface="MS PGothic" panose="020B0600070205080204" pitchFamily="34" charset="-128"/>
              </a:defRPr>
            </a:lvl2pPr>
            <a:lvl3pPr marL="1143000" indent="-228600" eaLnBrk="0" hangingPunct="0">
              <a:defRPr sz="8800">
                <a:solidFill>
                  <a:schemeClr val="tx1"/>
                </a:solidFill>
                <a:latin typeface="Arial" panose="020B0604020202020204" pitchFamily="34" charset="0"/>
                <a:ea typeface="MS PGothic" panose="020B0600070205080204" pitchFamily="34" charset="-128"/>
              </a:defRPr>
            </a:lvl3pPr>
            <a:lvl4pPr marL="1600200" indent="-228600" eaLnBrk="0" hangingPunct="0">
              <a:defRPr sz="8800">
                <a:solidFill>
                  <a:schemeClr val="tx1"/>
                </a:solidFill>
                <a:latin typeface="Arial" panose="020B0604020202020204" pitchFamily="34" charset="0"/>
                <a:ea typeface="MS PGothic" panose="020B0600070205080204" pitchFamily="34" charset="-128"/>
              </a:defRPr>
            </a:lvl4pPr>
            <a:lvl5pPr marL="2057400" indent="-228600" eaLnBrk="0" hangingPunct="0">
              <a:defRPr sz="8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8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a:solidFill>
                <a:srgbClr val="000000"/>
              </a:solidFill>
              <a:cs typeface="Arial"/>
            </a:endParaRPr>
          </a:p>
        </p:txBody>
      </p:sp>
      <p:pic>
        <p:nvPicPr>
          <p:cNvPr id="8197" name="Picture 6" descr="Image result for pgl little canada">
            <a:extLst>
              <a:ext uri="{FF2B5EF4-FFF2-40B4-BE49-F238E27FC236}">
                <a16:creationId xmlns:a16="http://schemas.microsoft.com/office/drawing/2014/main" id="{F24091D9-A684-D4BD-08FC-500B75C4D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9" y="1341438"/>
            <a:ext cx="68659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9A68-E1A6-0F37-0F64-0FB8262967C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3A7B570-8A8D-C531-E695-7E7A22A1D5B8}"/>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B240312-AA32-C068-72D9-FE00374B3465}"/>
              </a:ext>
            </a:extLst>
          </p:cNvPr>
          <p:cNvPicPr>
            <a:picLocks noChangeAspect="1"/>
          </p:cNvPicPr>
          <p:nvPr/>
        </p:nvPicPr>
        <p:blipFill rotWithShape="1">
          <a:blip r:embed="rId2"/>
          <a:srcRect t="14379" b="16366"/>
          <a:stretch/>
        </p:blipFill>
        <p:spPr>
          <a:xfrm>
            <a:off x="0" y="19284"/>
            <a:ext cx="8613675" cy="4772332"/>
          </a:xfrm>
          <a:prstGeom prst="rect">
            <a:avLst/>
          </a:prstGeom>
        </p:spPr>
      </p:pic>
      <p:pic>
        <p:nvPicPr>
          <p:cNvPr id="7" name="Picture 6">
            <a:extLst>
              <a:ext uri="{FF2B5EF4-FFF2-40B4-BE49-F238E27FC236}">
                <a16:creationId xmlns:a16="http://schemas.microsoft.com/office/drawing/2014/main" id="{196C31E6-BA2A-98EB-39EA-A60E52E916CD}"/>
              </a:ext>
            </a:extLst>
          </p:cNvPr>
          <p:cNvPicPr>
            <a:picLocks noChangeAspect="1"/>
          </p:cNvPicPr>
          <p:nvPr/>
        </p:nvPicPr>
        <p:blipFill rotWithShape="1">
          <a:blip r:embed="rId3"/>
          <a:srcRect l="3779" t="14047" r="2852" b="16366"/>
          <a:stretch/>
        </p:blipFill>
        <p:spPr>
          <a:xfrm>
            <a:off x="4187925" y="2066384"/>
            <a:ext cx="8004075" cy="4772332"/>
          </a:xfrm>
          <a:prstGeom prst="rect">
            <a:avLst/>
          </a:prstGeom>
        </p:spPr>
      </p:pic>
      <p:sp>
        <p:nvSpPr>
          <p:cNvPr id="4" name="TextBox 3">
            <a:extLst>
              <a:ext uri="{FF2B5EF4-FFF2-40B4-BE49-F238E27FC236}">
                <a16:creationId xmlns:a16="http://schemas.microsoft.com/office/drawing/2014/main" id="{A1C58748-2C5D-9C07-04D3-B27FD48AE1C1}"/>
              </a:ext>
            </a:extLst>
          </p:cNvPr>
          <p:cNvSpPr txBox="1"/>
          <p:nvPr/>
        </p:nvSpPr>
        <p:spPr>
          <a:xfrm>
            <a:off x="8806649" y="168676"/>
            <a:ext cx="3311370" cy="1754326"/>
          </a:xfrm>
          <a:prstGeom prst="rect">
            <a:avLst/>
          </a:prstGeom>
          <a:noFill/>
        </p:spPr>
        <p:txBody>
          <a:bodyPr wrap="square" rtlCol="0">
            <a:spAutoFit/>
          </a:bodyPr>
          <a:lstStyle/>
          <a:p>
            <a:pPr algn="ctr"/>
            <a:r>
              <a:rPr lang="en-GB" b="1" u="sng" dirty="0">
                <a:latin typeface="Arial" panose="020B0604020202020204" pitchFamily="34" charset="0"/>
                <a:cs typeface="Arial" panose="020B0604020202020204" pitchFamily="34" charset="0"/>
              </a:rPr>
              <a:t>The dining room. </a:t>
            </a:r>
          </a:p>
          <a:p>
            <a:r>
              <a:rPr lang="en-GB" dirty="0">
                <a:latin typeface="Arial" panose="020B0604020202020204" pitchFamily="34" charset="0"/>
                <a:cs typeface="Arial" panose="020B0604020202020204" pitchFamily="34" charset="0"/>
              </a:rPr>
              <a:t>We are allocated the same space in the hall all week. We have the same meal times for breakfast, lunch and dinner every day.  </a:t>
            </a:r>
          </a:p>
        </p:txBody>
      </p:sp>
      <p:sp>
        <p:nvSpPr>
          <p:cNvPr id="8" name="TextBox 7">
            <a:extLst>
              <a:ext uri="{FF2B5EF4-FFF2-40B4-BE49-F238E27FC236}">
                <a16:creationId xmlns:a16="http://schemas.microsoft.com/office/drawing/2014/main" id="{32050736-9568-A707-A856-246E4A8AC472}"/>
              </a:ext>
            </a:extLst>
          </p:cNvPr>
          <p:cNvSpPr txBox="1"/>
          <p:nvPr/>
        </p:nvSpPr>
        <p:spPr>
          <a:xfrm>
            <a:off x="337351" y="5095783"/>
            <a:ext cx="3080552" cy="1200329"/>
          </a:xfrm>
          <a:prstGeom prst="rect">
            <a:avLst/>
          </a:prstGeom>
          <a:noFill/>
        </p:spPr>
        <p:txBody>
          <a:bodyPr wrap="square" rtlCol="0">
            <a:spAutoFit/>
          </a:bodyPr>
          <a:lstStyle/>
          <a:p>
            <a:r>
              <a:rPr lang="en-GB" dirty="0"/>
              <a:t>The food is actually quite tasty! There is a large range to choose from and all dietary requirements are catered for. </a:t>
            </a:r>
          </a:p>
        </p:txBody>
      </p:sp>
    </p:spTree>
    <p:extLst>
      <p:ext uri="{BB962C8B-B14F-4D97-AF65-F5344CB8AC3E}">
        <p14:creationId xmlns:p14="http://schemas.microsoft.com/office/powerpoint/2010/main" val="385092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9A68-E1A6-0F37-0F64-0FB8262967C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3A7B570-8A8D-C531-E695-7E7A22A1D5B8}"/>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F94EC132-5673-3C2E-EE7D-FCBCDBFAB31B}"/>
              </a:ext>
            </a:extLst>
          </p:cNvPr>
          <p:cNvPicPr>
            <a:picLocks noChangeAspect="1"/>
          </p:cNvPicPr>
          <p:nvPr/>
        </p:nvPicPr>
        <p:blipFill>
          <a:blip r:embed="rId2"/>
          <a:stretch>
            <a:fillRect/>
          </a:stretch>
        </p:blipFill>
        <p:spPr>
          <a:xfrm>
            <a:off x="1504950" y="280987"/>
            <a:ext cx="9182100" cy="6296025"/>
          </a:xfrm>
          <a:prstGeom prst="rect">
            <a:avLst/>
          </a:prstGeom>
        </p:spPr>
      </p:pic>
    </p:spTree>
    <p:extLst>
      <p:ext uri="{BB962C8B-B14F-4D97-AF65-F5344CB8AC3E}">
        <p14:creationId xmlns:p14="http://schemas.microsoft.com/office/powerpoint/2010/main" val="421700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FD0D183-AED7-10D4-5957-6AA24A1BD30D}"/>
              </a:ext>
            </a:extLst>
          </p:cNvPr>
          <p:cNvSpPr>
            <a:spLocks noGrp="1" noChangeArrowheads="1"/>
          </p:cNvSpPr>
          <p:nvPr>
            <p:ph type="title"/>
          </p:nvPr>
        </p:nvSpPr>
        <p:spPr>
          <a:xfrm>
            <a:off x="2063750" y="1"/>
            <a:ext cx="8229600" cy="549275"/>
          </a:xfrm>
        </p:spPr>
        <p:txBody>
          <a:bodyPr/>
          <a:lstStyle/>
          <a:p>
            <a:pPr algn="ctr" eaLnBrk="1" hangingPunct="1">
              <a:defRPr/>
            </a:pPr>
            <a:r>
              <a:rPr lang="en-GB" altLang="ja-JP" sz="2800" dirty="0">
                <a:latin typeface="Arial" panose="020B0604020202020204" pitchFamily="34" charset="0"/>
                <a:ea typeface="MS PGothic" pitchFamily="34" charset="-128"/>
                <a:cs typeface="Arial" panose="020B0604020202020204" pitchFamily="34" charset="0"/>
              </a:rPr>
              <a:t>Sample Activities</a:t>
            </a:r>
            <a:endParaRPr lang="en-GB" altLang="en-US" sz="2800" dirty="0">
              <a:latin typeface="Arial" panose="020B0604020202020204" pitchFamily="34" charset="0"/>
              <a:ea typeface="MS PGothic" pitchFamily="34" charset="-128"/>
              <a:cs typeface="Arial" panose="020B0604020202020204" pitchFamily="34" charset="0"/>
            </a:endParaRPr>
          </a:p>
        </p:txBody>
      </p:sp>
      <p:sp>
        <p:nvSpPr>
          <p:cNvPr id="10243" name="Rectangle 3">
            <a:extLst>
              <a:ext uri="{FF2B5EF4-FFF2-40B4-BE49-F238E27FC236}">
                <a16:creationId xmlns:a16="http://schemas.microsoft.com/office/drawing/2014/main" id="{F201F408-BBBC-A122-D1DD-AE854FAD622D}"/>
              </a:ext>
            </a:extLst>
          </p:cNvPr>
          <p:cNvSpPr>
            <a:spLocks noGrp="1" noChangeArrowheads="1"/>
          </p:cNvSpPr>
          <p:nvPr>
            <p:ph type="body" idx="1"/>
          </p:nvPr>
        </p:nvSpPr>
        <p:spPr>
          <a:xfrm>
            <a:off x="1703388" y="1125538"/>
            <a:ext cx="8661400" cy="5543550"/>
          </a:xfrm>
        </p:spPr>
        <p:txBody>
          <a:bodyPr/>
          <a:lstStyle/>
          <a:p>
            <a:pPr marL="0" indent="0">
              <a:buNone/>
              <a:defRPr/>
            </a:pPr>
            <a:r>
              <a:rPr lang="en-GB" sz="2400" b="1" u="sng" dirty="0"/>
              <a:t>   </a:t>
            </a:r>
          </a:p>
        </p:txBody>
      </p:sp>
      <p:graphicFrame>
        <p:nvGraphicFramePr>
          <p:cNvPr id="10256" name="Group 16">
            <a:extLst>
              <a:ext uri="{FF2B5EF4-FFF2-40B4-BE49-F238E27FC236}">
                <a16:creationId xmlns:a16="http://schemas.microsoft.com/office/drawing/2014/main" id="{46911B12-1334-6D80-51E4-337968A36E6F}"/>
              </a:ext>
            </a:extLst>
          </p:cNvPr>
          <p:cNvGraphicFramePr>
            <a:graphicFrameLocks noGrp="1"/>
          </p:cNvGraphicFramePr>
          <p:nvPr>
            <p:extLst>
              <p:ext uri="{D42A27DB-BD31-4B8C-83A1-F6EECF244321}">
                <p14:modId xmlns:p14="http://schemas.microsoft.com/office/powerpoint/2010/main" val="2720154166"/>
              </p:ext>
            </p:extLst>
          </p:nvPr>
        </p:nvGraphicFramePr>
        <p:xfrm>
          <a:off x="1774826" y="620714"/>
          <a:ext cx="8640763" cy="6242304"/>
        </p:xfrm>
        <a:graphic>
          <a:graphicData uri="http://schemas.openxmlformats.org/drawingml/2006/table">
            <a:tbl>
              <a:tblPr/>
              <a:tblGrid>
                <a:gridCol w="4429125">
                  <a:extLst>
                    <a:ext uri="{9D8B030D-6E8A-4147-A177-3AD203B41FA5}">
                      <a16:colId xmlns:a16="http://schemas.microsoft.com/office/drawing/2014/main" val="3945092861"/>
                    </a:ext>
                  </a:extLst>
                </a:gridCol>
                <a:gridCol w="4211638">
                  <a:extLst>
                    <a:ext uri="{9D8B030D-6E8A-4147-A177-3AD203B41FA5}">
                      <a16:colId xmlns:a16="http://schemas.microsoft.com/office/drawing/2014/main" val="3276549498"/>
                    </a:ext>
                  </a:extLst>
                </a:gridCol>
              </a:tblGrid>
              <a:tr h="46355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Daytime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Evening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365480"/>
                  </a:ext>
                </a:extLst>
              </a:tr>
              <a:tr h="551338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Climbing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Giant swing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Orienteering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Sensory trail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Challenge course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Survivor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Outside climbing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Zip wire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Problem solving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Canoes and kayaks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Trapeze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Aeroball</a:t>
                      </a:r>
                      <a:endPar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Campfire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Capture the flag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Passport to the world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Disco on last evening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84750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CA78A85-89D7-34EA-E97B-B0AD94489DA7}"/>
              </a:ext>
            </a:extLst>
          </p:cNvPr>
          <p:cNvSpPr>
            <a:spLocks noGrp="1" noChangeArrowheads="1"/>
          </p:cNvSpPr>
          <p:nvPr>
            <p:ph type="title"/>
          </p:nvPr>
        </p:nvSpPr>
        <p:spPr>
          <a:xfrm>
            <a:off x="1981200" y="274638"/>
            <a:ext cx="8229600" cy="633412"/>
          </a:xfrm>
        </p:spPr>
        <p:txBody>
          <a:bodyPr>
            <a:normAutofit fontScale="90000"/>
          </a:bodyPr>
          <a:lstStyle/>
          <a:p>
            <a:pPr eaLnBrk="1" hangingPunct="1">
              <a:defRPr/>
            </a:pPr>
            <a:r>
              <a:rPr lang="en-GB" sz="4000" b="1" u="sng" dirty="0">
                <a:latin typeface="Arial" panose="020B0604020202020204" pitchFamily="34" charset="0"/>
                <a:ea typeface="ＭＳ Ｐゴシック" charset="0"/>
                <a:cs typeface="Arial" panose="020B0604020202020204" pitchFamily="34" charset="0"/>
              </a:rPr>
              <a:t>Instructors and activities</a:t>
            </a:r>
          </a:p>
        </p:txBody>
      </p:sp>
      <p:sp>
        <p:nvSpPr>
          <p:cNvPr id="17411" name="Rectangle 3">
            <a:extLst>
              <a:ext uri="{FF2B5EF4-FFF2-40B4-BE49-F238E27FC236}">
                <a16:creationId xmlns:a16="http://schemas.microsoft.com/office/drawing/2014/main" id="{505CCEFA-C2A3-BA5F-90AC-F7E151A6100C}"/>
              </a:ext>
            </a:extLst>
          </p:cNvPr>
          <p:cNvSpPr>
            <a:spLocks noGrp="1" noChangeArrowheads="1"/>
          </p:cNvSpPr>
          <p:nvPr>
            <p:ph type="body" idx="1"/>
          </p:nvPr>
        </p:nvSpPr>
        <p:spPr>
          <a:xfrm>
            <a:off x="627529" y="1125539"/>
            <a:ext cx="11223812" cy="5000625"/>
          </a:xfrm>
        </p:spPr>
        <p:txBody>
          <a:bodyPr>
            <a:normAutofit lnSpcReduction="10000"/>
          </a:bodyPr>
          <a:lstStyle/>
          <a:p>
            <a:pPr eaLnBrk="1" hangingPunct="1">
              <a:lnSpc>
                <a:spcPct val="90000"/>
              </a:lnSpc>
            </a:pPr>
            <a:r>
              <a:rPr lang="en-GB" altLang="en-US" dirty="0">
                <a:latin typeface="Arial" panose="020B0604020202020204" pitchFamily="34" charset="0"/>
                <a:ea typeface="MS PGothic" panose="020B0600070205080204" pitchFamily="34" charset="-128"/>
                <a:cs typeface="Arial" panose="020B0604020202020204" pitchFamily="34" charset="0"/>
              </a:rPr>
              <a:t>All Activities are led by Qualified Instructors</a:t>
            </a:r>
          </a:p>
          <a:p>
            <a:pPr eaLnBrk="1" hangingPunct="1">
              <a:lnSpc>
                <a:spcPct val="90000"/>
              </a:lnSpc>
            </a:pPr>
            <a:r>
              <a:rPr lang="en-GB" altLang="en-US" dirty="0">
                <a:latin typeface="Arial" panose="020B0604020202020204" pitchFamily="34" charset="0"/>
                <a:ea typeface="MS PGothic" panose="020B0600070205080204" pitchFamily="34" charset="-128"/>
                <a:cs typeface="Arial" panose="020B0604020202020204" pitchFamily="34" charset="0"/>
              </a:rPr>
              <a:t>Farnborough pupils will be in 5 groups and all groups will participate in all the activities.</a:t>
            </a:r>
          </a:p>
          <a:p>
            <a:pPr eaLnBrk="1" hangingPunct="1">
              <a:lnSpc>
                <a:spcPct val="90000"/>
              </a:lnSpc>
            </a:pPr>
            <a:r>
              <a:rPr lang="en-GB" altLang="en-US" dirty="0">
                <a:latin typeface="Arial" panose="020B0604020202020204" pitchFamily="34" charset="0"/>
                <a:ea typeface="MS PGothic" panose="020B0600070205080204" pitchFamily="34" charset="-128"/>
                <a:cs typeface="Arial" panose="020B0604020202020204" pitchFamily="34" charset="0"/>
              </a:rPr>
              <a:t>There are 5 members of Farnborough Staff accompanying the trip –</a:t>
            </a:r>
          </a:p>
          <a:p>
            <a:pPr eaLnBrk="1" hangingPunct="1">
              <a:lnSpc>
                <a:spcPct val="90000"/>
              </a:lnSpc>
              <a:buFontTx/>
              <a:buNone/>
            </a:pPr>
            <a:r>
              <a:rPr lang="en-GB" altLang="en-US" dirty="0">
                <a:latin typeface="Arial" panose="020B0604020202020204" pitchFamily="34" charset="0"/>
                <a:ea typeface="MS PGothic" panose="020B0600070205080204" pitchFamily="34" charset="-128"/>
                <a:cs typeface="Arial" panose="020B0604020202020204" pitchFamily="34" charset="0"/>
              </a:rPr>
              <a:t>     Mrs Browne, Mr Atkinson, Mrs Roberts, Mr James, Mr Vallois</a:t>
            </a:r>
          </a:p>
          <a:p>
            <a:pPr eaLnBrk="1" hangingPunct="1">
              <a:lnSpc>
                <a:spcPct val="90000"/>
              </a:lnSpc>
            </a:pPr>
            <a:r>
              <a:rPr lang="en-GB" altLang="en-US" dirty="0">
                <a:latin typeface="Arial" panose="020B0604020202020204" pitchFamily="34" charset="0"/>
                <a:ea typeface="MS PGothic" panose="020B0600070205080204" pitchFamily="34" charset="-128"/>
                <a:cs typeface="Arial" panose="020B0604020202020204" pitchFamily="34" charset="0"/>
              </a:rPr>
              <a:t>All Farnborough adults carry first aid kit with them at all times plus there is a trained first aider on site at all times.</a:t>
            </a:r>
          </a:p>
          <a:p>
            <a:pPr eaLnBrk="1" hangingPunct="1">
              <a:lnSpc>
                <a:spcPct val="90000"/>
              </a:lnSpc>
            </a:pPr>
            <a:r>
              <a:rPr lang="en-GB" altLang="en-US" dirty="0">
                <a:latin typeface="Arial" panose="020B0604020202020204" pitchFamily="34" charset="0"/>
                <a:ea typeface="MS PGothic" panose="020B0600070205080204" pitchFamily="34" charset="-128"/>
                <a:cs typeface="Arial" panose="020B0604020202020204" pitchFamily="34" charset="0"/>
              </a:rPr>
              <a:t>The site is secure and is patrolled by PGL staff.</a:t>
            </a:r>
          </a:p>
          <a:p>
            <a:pPr eaLnBrk="1" hangingPunct="1">
              <a:lnSpc>
                <a:spcPct val="90000"/>
              </a:lnSpc>
            </a:pPr>
            <a:r>
              <a:rPr lang="en-GB" altLang="en-US" dirty="0">
                <a:latin typeface="Arial" panose="020B0604020202020204" pitchFamily="34" charset="0"/>
                <a:ea typeface="MS PGothic" panose="020B0600070205080204" pitchFamily="34" charset="-128"/>
                <a:cs typeface="Arial" panose="020B0604020202020204" pitchFamily="34" charset="0"/>
              </a:rPr>
              <a:t>All pupils are told at the Instruction briefing the behaviour that will be expected at all times. </a:t>
            </a:r>
            <a:r>
              <a:rPr lang="en-GB" altLang="en-US" b="1" i="1" dirty="0">
                <a:latin typeface="Arial" panose="020B0604020202020204" pitchFamily="34" charset="0"/>
                <a:ea typeface="MS PGothic" panose="020B0600070205080204" pitchFamily="34" charset="-128"/>
                <a:cs typeface="Arial" panose="020B0604020202020204" pitchFamily="34" charset="0"/>
              </a:rPr>
              <a:t>No</a:t>
            </a:r>
            <a:r>
              <a:rPr lang="en-GB" altLang="en-US" b="1" dirty="0">
                <a:latin typeface="Arial" panose="020B0604020202020204" pitchFamily="34" charset="0"/>
                <a:ea typeface="MS PGothic" panose="020B0600070205080204" pitchFamily="34" charset="-128"/>
                <a:cs typeface="Arial" panose="020B0604020202020204" pitchFamily="34" charset="0"/>
              </a:rPr>
              <a:t> </a:t>
            </a:r>
            <a:r>
              <a:rPr lang="en-GB" altLang="en-US" dirty="0">
                <a:latin typeface="Arial" panose="020B0604020202020204" pitchFamily="34" charset="0"/>
                <a:ea typeface="MS PGothic" panose="020B0600070205080204" pitchFamily="34" charset="-128"/>
                <a:cs typeface="Arial" panose="020B0604020202020204" pitchFamily="34" charset="0"/>
              </a:rPr>
              <a:t>second chances will be given. If the children do not do as they have been instructed or have not listened they will </a:t>
            </a:r>
            <a:r>
              <a:rPr lang="en-GB" altLang="en-US" b="1" i="1" dirty="0">
                <a:latin typeface="Arial" panose="020B0604020202020204" pitchFamily="34" charset="0"/>
                <a:ea typeface="MS PGothic" panose="020B0600070205080204" pitchFamily="34" charset="-128"/>
                <a:cs typeface="Arial" panose="020B0604020202020204" pitchFamily="34" charset="0"/>
              </a:rPr>
              <a:t>NOT</a:t>
            </a:r>
            <a:r>
              <a:rPr lang="en-GB" altLang="en-US" dirty="0">
                <a:latin typeface="Arial" panose="020B0604020202020204" pitchFamily="34" charset="0"/>
                <a:ea typeface="MS PGothic" panose="020B0600070205080204" pitchFamily="34" charset="-128"/>
                <a:cs typeface="Arial" panose="020B0604020202020204" pitchFamily="34" charset="0"/>
              </a:rPr>
              <a:t> participate in the activity. </a:t>
            </a:r>
          </a:p>
          <a:p>
            <a:pPr eaLnBrk="1" hangingPunct="1">
              <a:lnSpc>
                <a:spcPct val="90000"/>
              </a:lnSpc>
            </a:pPr>
            <a:endParaRPr lang="en-GB" altLang="en-US" sz="2400" dirty="0">
              <a:ea typeface="MS PGothic"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E183-1AC9-2B80-7CBB-75D91A138648}"/>
              </a:ext>
            </a:extLst>
          </p:cNvPr>
          <p:cNvSpPr>
            <a:spLocks noGrp="1"/>
          </p:cNvSpPr>
          <p:nvPr>
            <p:ph type="title"/>
          </p:nvPr>
        </p:nvSpPr>
        <p:spPr>
          <a:xfrm>
            <a:off x="1981200" y="274639"/>
            <a:ext cx="8229600" cy="346075"/>
          </a:xfrm>
        </p:spPr>
        <p:txBody>
          <a:bodyPr>
            <a:normAutofit fontScale="90000"/>
          </a:bodyPr>
          <a:lstStyle/>
          <a:p>
            <a:pPr algn="ctr">
              <a:defRPr/>
            </a:pPr>
            <a:r>
              <a:rPr lang="en-GB" u="sng" dirty="0">
                <a:latin typeface="Arial" panose="020B0604020202020204" pitchFamily="34" charset="0"/>
                <a:cs typeface="Arial" panose="020B0604020202020204" pitchFamily="34" charset="0"/>
              </a:rPr>
              <a:t>Clothing</a:t>
            </a:r>
          </a:p>
        </p:txBody>
      </p:sp>
      <p:sp>
        <p:nvSpPr>
          <p:cNvPr id="3" name="Content Placeholder 2">
            <a:extLst>
              <a:ext uri="{FF2B5EF4-FFF2-40B4-BE49-F238E27FC236}">
                <a16:creationId xmlns:a16="http://schemas.microsoft.com/office/drawing/2014/main" id="{0ECFFC4A-798A-713E-C473-ACFFB74E1F67}"/>
              </a:ext>
            </a:extLst>
          </p:cNvPr>
          <p:cNvSpPr>
            <a:spLocks noGrp="1"/>
          </p:cNvSpPr>
          <p:nvPr>
            <p:ph idx="1"/>
          </p:nvPr>
        </p:nvSpPr>
        <p:spPr>
          <a:xfrm>
            <a:off x="670560" y="873760"/>
            <a:ext cx="9671136" cy="5576834"/>
          </a:xfrm>
        </p:spPr>
        <p:txBody>
          <a:bodyPr>
            <a:normAutofit fontScale="92500" lnSpcReduction="10000"/>
          </a:bodyPr>
          <a:lstStyle/>
          <a:p>
            <a:pPr eaLnBrk="1" hangingPunct="1">
              <a:lnSpc>
                <a:spcPct val="80000"/>
              </a:lnSpc>
              <a:buFontTx/>
              <a:buNone/>
              <a:defRPr/>
            </a:pPr>
            <a:r>
              <a:rPr lang="en-GB" altLang="en-US" sz="2400" b="1" dirty="0">
                <a:solidFill>
                  <a:srgbClr val="000000"/>
                </a:solidFill>
                <a:latin typeface="Arial" panose="020B0604020202020204" pitchFamily="34" charset="0"/>
                <a:ea typeface="MS PGothic" pitchFamily="34" charset="-128"/>
                <a:cs typeface="Arial" panose="020B0604020202020204" pitchFamily="34" charset="0"/>
              </a:rPr>
              <a:t>Old, casual and easily washable clothing.</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Night clothes and slippers</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Several changes of underwear</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Socks (must include long socks needed for some activities)</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At least 2 thick jumpers/fleece</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At least 3 pairs of old trousers/ joggers</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Shorts</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Several T-shirts</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Water proof jacket</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Sun hat</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2 pairs of trainers (one for wet activities)</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Strong shoes for walking</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Old plimsolls or for kayaking. Please don’t bring any form of open-toed shoe for the water sports as these will not be allowed. You can buy cheap aqua shoes for this instead. </a:t>
            </a:r>
          </a:p>
          <a:p>
            <a:pPr eaLnBrk="1" hangingPunct="1">
              <a:lnSpc>
                <a:spcPct val="80000"/>
              </a:lnSpc>
              <a:defRPr/>
            </a:pPr>
            <a:r>
              <a:rPr lang="en-GB" altLang="en-US" sz="2400" dirty="0">
                <a:solidFill>
                  <a:srgbClr val="000000"/>
                </a:solidFill>
                <a:latin typeface="Arial" panose="020B0604020202020204" pitchFamily="34" charset="0"/>
                <a:ea typeface="MS PGothic" pitchFamily="34" charset="-128"/>
                <a:cs typeface="Arial" panose="020B0604020202020204" pitchFamily="34" charset="0"/>
              </a:rPr>
              <a:t>The disco – smart clothes can be worn for this social event.</a:t>
            </a:r>
          </a:p>
          <a:p>
            <a:pPr>
              <a:defRPr/>
            </a:pPr>
            <a:endParaRPr lang="en-GB" dirty="0"/>
          </a:p>
        </p:txBody>
      </p:sp>
      <p:pic>
        <p:nvPicPr>
          <p:cNvPr id="5" name="Picture 4">
            <a:extLst>
              <a:ext uri="{FF2B5EF4-FFF2-40B4-BE49-F238E27FC236}">
                <a16:creationId xmlns:a16="http://schemas.microsoft.com/office/drawing/2014/main" id="{00856B5A-AC61-9180-C98F-E8323EA94100}"/>
              </a:ext>
            </a:extLst>
          </p:cNvPr>
          <p:cNvPicPr>
            <a:picLocks noChangeAspect="1"/>
          </p:cNvPicPr>
          <p:nvPr/>
        </p:nvPicPr>
        <p:blipFill>
          <a:blip r:embed="rId2"/>
          <a:stretch>
            <a:fillRect/>
          </a:stretch>
        </p:blipFill>
        <p:spPr>
          <a:xfrm>
            <a:off x="9442605" y="2859945"/>
            <a:ext cx="2267909" cy="2194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9A68-E1A6-0F37-0F64-0FB8262967C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3A7B570-8A8D-C531-E695-7E7A22A1D5B8}"/>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45681B76-1799-19C2-D0B8-25529D34C982}"/>
              </a:ext>
            </a:extLst>
          </p:cNvPr>
          <p:cNvPicPr>
            <a:picLocks noChangeAspect="1"/>
          </p:cNvPicPr>
          <p:nvPr/>
        </p:nvPicPr>
        <p:blipFill>
          <a:blip r:embed="rId2"/>
          <a:stretch>
            <a:fillRect/>
          </a:stretch>
        </p:blipFill>
        <p:spPr>
          <a:xfrm>
            <a:off x="2710793" y="0"/>
            <a:ext cx="6770414" cy="6858000"/>
          </a:xfrm>
          <a:prstGeom prst="rect">
            <a:avLst/>
          </a:prstGeom>
        </p:spPr>
      </p:pic>
    </p:spTree>
    <p:extLst>
      <p:ext uri="{BB962C8B-B14F-4D97-AF65-F5344CB8AC3E}">
        <p14:creationId xmlns:p14="http://schemas.microsoft.com/office/powerpoint/2010/main" val="90154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943CFCA-213F-9701-8546-4381951C8EC4}"/>
              </a:ext>
            </a:extLst>
          </p:cNvPr>
          <p:cNvSpPr>
            <a:spLocks noGrp="1" noChangeArrowheads="1"/>
          </p:cNvSpPr>
          <p:nvPr>
            <p:ph type="title"/>
          </p:nvPr>
        </p:nvSpPr>
        <p:spPr>
          <a:xfrm>
            <a:off x="1430784" y="0"/>
            <a:ext cx="8229600" cy="440325"/>
          </a:xfrm>
        </p:spPr>
        <p:txBody>
          <a:bodyPr>
            <a:normAutofit fontScale="90000"/>
          </a:bodyPr>
          <a:lstStyle/>
          <a:p>
            <a:pPr algn="ctr" eaLnBrk="1" hangingPunct="1">
              <a:defRPr/>
            </a:pPr>
            <a:r>
              <a:rPr lang="en-GB" altLang="en-US" sz="2800" b="1" u="sng" dirty="0">
                <a:latin typeface="Arial" panose="020B0604020202020204" pitchFamily="34" charset="0"/>
                <a:ea typeface="MS PGothic" pitchFamily="34" charset="-128"/>
                <a:cs typeface="Arial" panose="020B0604020202020204" pitchFamily="34" charset="0"/>
              </a:rPr>
              <a:t>Other Items</a:t>
            </a:r>
          </a:p>
        </p:txBody>
      </p:sp>
      <p:sp>
        <p:nvSpPr>
          <p:cNvPr id="20483" name="Rectangle 3">
            <a:extLst>
              <a:ext uri="{FF2B5EF4-FFF2-40B4-BE49-F238E27FC236}">
                <a16:creationId xmlns:a16="http://schemas.microsoft.com/office/drawing/2014/main" id="{7DD23C6F-A416-0E3F-045D-D7251AD297C7}"/>
              </a:ext>
            </a:extLst>
          </p:cNvPr>
          <p:cNvSpPr>
            <a:spLocks noGrp="1" noChangeArrowheads="1"/>
          </p:cNvSpPr>
          <p:nvPr>
            <p:ph type="body" idx="1"/>
          </p:nvPr>
        </p:nvSpPr>
        <p:spPr>
          <a:xfrm>
            <a:off x="1524000" y="549276"/>
            <a:ext cx="9036050" cy="6308725"/>
          </a:xfrm>
        </p:spPr>
        <p:txBody>
          <a:bodyPr>
            <a:normAutofit/>
          </a:bodyPr>
          <a:lstStyle/>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A ruck sack – to hold a change of clothes</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A wallet or purse </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Slippers/Soft shoes for indoors</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Suntan lotion</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Reusable plastic bottle for water</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Wash bag –tooth brush, soap, deodorant etc.</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Two towels</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A book  to read</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A teddy or similar</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Notebook, pencil and a rubber</a:t>
            </a:r>
          </a:p>
          <a:p>
            <a:pPr eaLnBrk="1" hangingPunct="1">
              <a:lnSpc>
                <a:spcPct val="80000"/>
              </a:lnSpc>
              <a:defRPr/>
            </a:pPr>
            <a:r>
              <a:rPr lang="en-GB" altLang="en-US" sz="2400" dirty="0">
                <a:latin typeface="Arial" panose="020B0604020202020204" pitchFamily="34" charset="0"/>
                <a:ea typeface="MS PGothic" pitchFamily="34" charset="-128"/>
                <a:cs typeface="Arial" panose="020B0604020202020204" pitchFamily="34" charset="0"/>
              </a:rPr>
              <a:t>Two large bin liners for wet and dirty clothes</a:t>
            </a:r>
          </a:p>
          <a:p>
            <a:pPr eaLnBrk="1" hangingPunct="1">
              <a:lnSpc>
                <a:spcPct val="80000"/>
              </a:lnSpc>
              <a:defRPr/>
            </a:pPr>
            <a:endParaRPr lang="en-GB" altLang="en-US" sz="2400" dirty="0">
              <a:latin typeface="Arial" panose="020B0604020202020204" pitchFamily="34" charset="0"/>
              <a:ea typeface="MS PGothic" pitchFamily="34" charset="-128"/>
              <a:cs typeface="Arial" panose="020B0604020202020204" pitchFamily="34" charset="0"/>
            </a:endParaRPr>
          </a:p>
          <a:p>
            <a:pPr eaLnBrk="1" hangingPunct="1">
              <a:lnSpc>
                <a:spcPct val="80000"/>
              </a:lnSpc>
              <a:defRPr/>
            </a:pPr>
            <a:r>
              <a:rPr lang="en-GB" altLang="en-US" sz="2400" b="1" dirty="0">
                <a:latin typeface="Arial" panose="020B0604020202020204" pitchFamily="34" charset="0"/>
                <a:ea typeface="MS PGothic" pitchFamily="34" charset="-128"/>
                <a:cs typeface="Arial" panose="020B0604020202020204" pitchFamily="34" charset="0"/>
              </a:rPr>
              <a:t>PLEASE name all items!! Lost property will only be held by the school for 2 weeks after the trip.</a:t>
            </a:r>
          </a:p>
          <a:p>
            <a:pPr marL="0" indent="0">
              <a:lnSpc>
                <a:spcPct val="80000"/>
              </a:lnSpc>
              <a:buNone/>
              <a:defRPr/>
            </a:pPr>
            <a:endParaRPr lang="en-GB" altLang="en-US" sz="2400" dirty="0">
              <a:latin typeface="Comic Sans MS" pitchFamily="66" charset="0"/>
              <a:ea typeface="MS PGothic" pitchFamily="34" charset="-128"/>
            </a:endParaRPr>
          </a:p>
          <a:p>
            <a:pPr eaLnBrk="1" hangingPunct="1">
              <a:lnSpc>
                <a:spcPct val="80000"/>
              </a:lnSpc>
              <a:defRPr/>
            </a:pPr>
            <a:endParaRPr lang="en-GB" altLang="en-US" sz="2400" dirty="0">
              <a:ea typeface="MS PGothic" pitchFamily="34" charset="-128"/>
            </a:endParaRPr>
          </a:p>
          <a:p>
            <a:pPr eaLnBrk="1" hangingPunct="1">
              <a:lnSpc>
                <a:spcPct val="80000"/>
              </a:lnSpc>
              <a:defRPr/>
            </a:pPr>
            <a:endParaRPr lang="en-GB" altLang="en-US" sz="2400" dirty="0">
              <a:ea typeface="MS PGothic"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4F7A-D72C-191B-2C8D-B4A44C2600B3}"/>
              </a:ext>
            </a:extLst>
          </p:cNvPr>
          <p:cNvSpPr>
            <a:spLocks noGrp="1"/>
          </p:cNvSpPr>
          <p:nvPr>
            <p:ph type="title"/>
          </p:nvPr>
        </p:nvSpPr>
        <p:spPr/>
        <p:txBody>
          <a:bodyPr>
            <a:normAutofit/>
          </a:bodyPr>
          <a:lstStyle/>
          <a:p>
            <a:pPr algn="ctr"/>
            <a:r>
              <a:rPr lang="en-GB" sz="3600" u="sng" dirty="0">
                <a:latin typeface="Arial" panose="020B0604020202020204" pitchFamily="34" charset="0"/>
                <a:cs typeface="Arial" panose="020B0604020202020204" pitchFamily="34" charset="0"/>
              </a:rPr>
              <a:t>Why are we going?</a:t>
            </a:r>
          </a:p>
        </p:txBody>
      </p:sp>
      <p:sp>
        <p:nvSpPr>
          <p:cNvPr id="3" name="Content Placeholder 2">
            <a:extLst>
              <a:ext uri="{FF2B5EF4-FFF2-40B4-BE49-F238E27FC236}">
                <a16:creationId xmlns:a16="http://schemas.microsoft.com/office/drawing/2014/main" id="{711465FB-1D7C-F3DE-5ABC-532AEE768EEB}"/>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To be out of the classroom and be with friends.</a:t>
            </a:r>
          </a:p>
          <a:p>
            <a:r>
              <a:rPr lang="en-GB" dirty="0">
                <a:latin typeface="Arial" panose="020B0604020202020204" pitchFamily="34" charset="0"/>
                <a:cs typeface="Arial" panose="020B0604020202020204" pitchFamily="34" charset="0"/>
              </a:rPr>
              <a:t>To try new activities and challenges, taking us out of our comfort zone</a:t>
            </a:r>
          </a:p>
          <a:p>
            <a:r>
              <a:rPr lang="en-GB" dirty="0">
                <a:latin typeface="Arial" panose="020B0604020202020204" pitchFamily="34" charset="0"/>
                <a:cs typeface="Arial" panose="020B0604020202020204" pitchFamily="34" charset="0"/>
              </a:rPr>
              <a:t>To increase independence </a:t>
            </a:r>
          </a:p>
          <a:p>
            <a:r>
              <a:rPr lang="en-GB" dirty="0">
                <a:latin typeface="Arial" panose="020B0604020202020204" pitchFamily="34" charset="0"/>
                <a:cs typeface="Arial" panose="020B0604020202020204" pitchFamily="34" charset="0"/>
              </a:rPr>
              <a:t>To improve organisational skills</a:t>
            </a:r>
          </a:p>
          <a:p>
            <a:r>
              <a:rPr lang="en-GB" dirty="0">
                <a:latin typeface="Arial" panose="020B0604020202020204" pitchFamily="34" charset="0"/>
                <a:cs typeface="Arial" panose="020B0604020202020204" pitchFamily="34" charset="0"/>
              </a:rPr>
              <a:t>To further develop team work skills</a:t>
            </a:r>
          </a:p>
          <a:p>
            <a:r>
              <a:rPr lang="en-GB" dirty="0">
                <a:latin typeface="Arial" panose="020B0604020202020204" pitchFamily="34" charset="0"/>
                <a:cs typeface="Arial" panose="020B0604020202020204" pitchFamily="34" charset="0"/>
              </a:rPr>
              <a:t>To immerse and enjoy ourselves in a contrasting outdoor environment which includes a creek and a beach</a:t>
            </a:r>
          </a:p>
          <a:p>
            <a:r>
              <a:rPr lang="en-GB" dirty="0">
                <a:latin typeface="Arial" panose="020B0604020202020204" pitchFamily="34" charset="0"/>
                <a:cs typeface="Arial" panose="020B0604020202020204" pitchFamily="34" charset="0"/>
              </a:rPr>
              <a:t>To have fun!</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59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12C0835-2E1E-2030-1D1D-B6C20FF3F82B}"/>
              </a:ext>
            </a:extLst>
          </p:cNvPr>
          <p:cNvSpPr>
            <a:spLocks noGrp="1" noChangeArrowheads="1"/>
          </p:cNvSpPr>
          <p:nvPr>
            <p:ph type="title"/>
          </p:nvPr>
        </p:nvSpPr>
        <p:spPr>
          <a:xfrm>
            <a:off x="1981200" y="115889"/>
            <a:ext cx="8229600" cy="288925"/>
          </a:xfrm>
        </p:spPr>
        <p:txBody>
          <a:bodyPr>
            <a:normAutofit fontScale="90000"/>
          </a:bodyPr>
          <a:lstStyle/>
          <a:p>
            <a:pPr algn="ctr" eaLnBrk="1" hangingPunct="1">
              <a:defRPr/>
            </a:pPr>
            <a:r>
              <a:rPr lang="en-GB" sz="3200" u="sng" dirty="0">
                <a:latin typeface="Arial" panose="020B0604020202020204" pitchFamily="34" charset="0"/>
                <a:ea typeface="ＭＳ Ｐゴシック" charset="0"/>
                <a:cs typeface="Arial" panose="020B0604020202020204" pitchFamily="34" charset="0"/>
              </a:rPr>
              <a:t>Sample Itinerary </a:t>
            </a:r>
          </a:p>
        </p:txBody>
      </p:sp>
      <p:sp>
        <p:nvSpPr>
          <p:cNvPr id="21507" name="Rectangle 3">
            <a:extLst>
              <a:ext uri="{FF2B5EF4-FFF2-40B4-BE49-F238E27FC236}">
                <a16:creationId xmlns:a16="http://schemas.microsoft.com/office/drawing/2014/main" id="{575F10BA-AC58-8DC9-B3F7-A69A49FED9D7}"/>
              </a:ext>
            </a:extLst>
          </p:cNvPr>
          <p:cNvSpPr>
            <a:spLocks noGrp="1" noChangeArrowheads="1"/>
          </p:cNvSpPr>
          <p:nvPr>
            <p:ph type="body" idx="1"/>
          </p:nvPr>
        </p:nvSpPr>
        <p:spPr>
          <a:xfrm>
            <a:off x="355107" y="603682"/>
            <a:ext cx="10204943" cy="5993969"/>
          </a:xfrm>
        </p:spPr>
        <p:txBody>
          <a:bodyPr>
            <a:normAutofit lnSpcReduction="10000"/>
          </a:bodyPr>
          <a:lstStyle/>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07.00 - wake up the group</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08.00 - Breakfast (English or Continental, cereal, toast and drinks)</a:t>
            </a:r>
          </a:p>
          <a:p>
            <a:pPr eaLnBrk="1" hangingPunct="1">
              <a:lnSpc>
                <a:spcPct val="80000"/>
              </a:lnSpc>
              <a:buFontTx/>
              <a:buNone/>
              <a:defRPr/>
            </a:pPr>
            <a:r>
              <a:rPr lang="en-GB" sz="2400" dirty="0">
                <a:solidFill>
                  <a:srgbClr val="7030A0"/>
                </a:solidFill>
                <a:latin typeface="Arial" panose="020B0604020202020204" pitchFamily="34" charset="0"/>
                <a:ea typeface="ＭＳ Ｐゴシック" charset="0"/>
                <a:cs typeface="Arial" panose="020B0604020202020204" pitchFamily="34" charset="0"/>
              </a:rPr>
              <a:t>09.00- First activity session</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10.30 - Break </a:t>
            </a:r>
          </a:p>
          <a:p>
            <a:pPr eaLnBrk="1" hangingPunct="1">
              <a:lnSpc>
                <a:spcPct val="80000"/>
              </a:lnSpc>
              <a:buFontTx/>
              <a:buNone/>
              <a:defRPr/>
            </a:pPr>
            <a:r>
              <a:rPr lang="en-GB" sz="2400" dirty="0">
                <a:solidFill>
                  <a:srgbClr val="7030A0"/>
                </a:solidFill>
                <a:latin typeface="Arial" panose="020B0604020202020204" pitchFamily="34" charset="0"/>
                <a:ea typeface="ＭＳ Ｐゴシック" charset="0"/>
                <a:cs typeface="Arial" panose="020B0604020202020204" pitchFamily="34" charset="0"/>
              </a:rPr>
              <a:t>10.45 - Second activity session</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12.15 - Hot lunch or packed lunch </a:t>
            </a:r>
          </a:p>
          <a:p>
            <a:pPr eaLnBrk="1" hangingPunct="1">
              <a:lnSpc>
                <a:spcPct val="80000"/>
              </a:lnSpc>
              <a:buFontTx/>
              <a:buNone/>
              <a:defRPr/>
            </a:pPr>
            <a:r>
              <a:rPr lang="en-GB" sz="2400" dirty="0">
                <a:solidFill>
                  <a:srgbClr val="7030A0"/>
                </a:solidFill>
                <a:latin typeface="Arial" panose="020B0604020202020204" pitchFamily="34" charset="0"/>
                <a:ea typeface="ＭＳ Ｐゴシック" charset="0"/>
                <a:cs typeface="Arial" panose="020B0604020202020204" pitchFamily="34" charset="0"/>
              </a:rPr>
              <a:t>13.45 - Third activity session</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15.15 - Break </a:t>
            </a:r>
          </a:p>
          <a:p>
            <a:pPr eaLnBrk="1" hangingPunct="1">
              <a:lnSpc>
                <a:spcPct val="80000"/>
              </a:lnSpc>
              <a:buFontTx/>
              <a:buNone/>
              <a:defRPr/>
            </a:pPr>
            <a:r>
              <a:rPr lang="en-GB" sz="2400" dirty="0">
                <a:solidFill>
                  <a:srgbClr val="7030A0"/>
                </a:solidFill>
                <a:latin typeface="Arial" panose="020B0604020202020204" pitchFamily="34" charset="0"/>
                <a:ea typeface="ＭＳ Ｐゴシック" charset="0"/>
                <a:cs typeface="Arial" panose="020B0604020202020204" pitchFamily="34" charset="0"/>
              </a:rPr>
              <a:t>15.30 - Fourth activity session</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17.00 - Supervised free time/showers</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17.30 - 19.00 - 2 course evening meal</a:t>
            </a:r>
          </a:p>
          <a:p>
            <a:pPr eaLnBrk="1" hangingPunct="1">
              <a:lnSpc>
                <a:spcPct val="80000"/>
              </a:lnSpc>
              <a:buFontTx/>
              <a:buNone/>
              <a:defRPr/>
            </a:pPr>
            <a:r>
              <a:rPr lang="en-GB" sz="2400" dirty="0">
                <a:solidFill>
                  <a:srgbClr val="7030A0"/>
                </a:solidFill>
                <a:latin typeface="Arial" panose="020B0604020202020204" pitchFamily="34" charset="0"/>
                <a:ea typeface="ＭＳ Ｐゴシック" charset="0"/>
                <a:cs typeface="Arial" panose="020B0604020202020204" pitchFamily="34" charset="0"/>
              </a:rPr>
              <a:t>19.30 – 21:00 - Evening activity </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From 21.00 – 22:00 there will be PGL staff on active night duty. </a:t>
            </a:r>
          </a:p>
          <a:p>
            <a:pPr eaLnBrk="1" hangingPunct="1">
              <a:lnSpc>
                <a:spcPct val="80000"/>
              </a:lnSpc>
              <a:buFontTx/>
              <a:buNone/>
              <a:defRPr/>
            </a:pPr>
            <a:r>
              <a:rPr lang="en-GB" sz="2400" dirty="0">
                <a:latin typeface="Arial" panose="020B0604020202020204" pitchFamily="34" charset="0"/>
                <a:ea typeface="ＭＳ Ｐゴシック" charset="0"/>
                <a:cs typeface="Arial" panose="020B0604020202020204" pitchFamily="34" charset="0"/>
              </a:rPr>
              <a:t>Throughout the night, there will always be a senior PGL staff member on call.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D046DC3-3EF5-5417-1C4E-963E0B893280}"/>
              </a:ext>
            </a:extLst>
          </p:cNvPr>
          <p:cNvSpPr>
            <a:spLocks noGrp="1" noChangeArrowheads="1"/>
          </p:cNvSpPr>
          <p:nvPr>
            <p:ph type="title"/>
          </p:nvPr>
        </p:nvSpPr>
        <p:spPr>
          <a:xfrm>
            <a:off x="1981200" y="274638"/>
            <a:ext cx="8229600" cy="850900"/>
          </a:xfrm>
        </p:spPr>
        <p:txBody>
          <a:bodyPr/>
          <a:lstStyle/>
          <a:p>
            <a:pPr eaLnBrk="1" hangingPunct="1">
              <a:defRPr/>
            </a:pPr>
            <a:r>
              <a:rPr lang="en-GB" sz="3600" u="sng" dirty="0">
                <a:latin typeface="Arial" panose="020B0604020202020204" pitchFamily="34" charset="0"/>
                <a:ea typeface="ＭＳ Ｐゴシック" charset="0"/>
                <a:cs typeface="Arial" panose="020B0604020202020204" pitchFamily="34" charset="0"/>
              </a:rPr>
              <a:t>Return Journey</a:t>
            </a:r>
          </a:p>
        </p:txBody>
      </p:sp>
      <p:sp>
        <p:nvSpPr>
          <p:cNvPr id="23555" name="Rectangle 3">
            <a:extLst>
              <a:ext uri="{FF2B5EF4-FFF2-40B4-BE49-F238E27FC236}">
                <a16:creationId xmlns:a16="http://schemas.microsoft.com/office/drawing/2014/main" id="{B6C52CE8-6CA5-43A7-5957-BB332C7BEDD8}"/>
              </a:ext>
            </a:extLst>
          </p:cNvPr>
          <p:cNvSpPr>
            <a:spLocks noGrp="1" noChangeArrowheads="1"/>
          </p:cNvSpPr>
          <p:nvPr>
            <p:ph type="body" idx="1"/>
          </p:nvPr>
        </p:nvSpPr>
        <p:spPr>
          <a:xfrm>
            <a:off x="1524000" y="981075"/>
            <a:ext cx="9144000" cy="5145088"/>
          </a:xfrm>
        </p:spPr>
        <p:txBody>
          <a:bodyPr>
            <a:normAutofit/>
          </a:bodyPr>
          <a:lstStyle/>
          <a:p>
            <a:pPr eaLnBrk="1" hangingPunct="1"/>
            <a:r>
              <a:rPr lang="en-GB" altLang="en-US" dirty="0">
                <a:latin typeface="Arial" panose="020B0604020202020204" pitchFamily="34" charset="0"/>
                <a:ea typeface="MS PGothic" panose="020B0600070205080204" pitchFamily="34" charset="-128"/>
                <a:cs typeface="Arial" panose="020B0604020202020204" pitchFamily="34" charset="0"/>
              </a:rPr>
              <a:t>We will leave at 11:45 on Friday </a:t>
            </a:r>
            <a:r>
              <a:rPr lang="en-US" altLang="en-US" dirty="0">
                <a:latin typeface="Arial" panose="020B0604020202020204" pitchFamily="34" charset="0"/>
                <a:ea typeface="MS PGothic" panose="020B0600070205080204" pitchFamily="34" charset="-128"/>
                <a:cs typeface="Arial" panose="020B0604020202020204" pitchFamily="34" charset="0"/>
              </a:rPr>
              <a:t>17th</a:t>
            </a:r>
            <a:r>
              <a:rPr lang="en-GB" altLang="en-US" dirty="0">
                <a:latin typeface="Arial" panose="020B0604020202020204" pitchFamily="34" charset="0"/>
                <a:ea typeface="MS PGothic" panose="020B0600070205080204" pitchFamily="34" charset="-128"/>
                <a:cs typeface="Arial" panose="020B0604020202020204" pitchFamily="34" charset="0"/>
              </a:rPr>
              <a:t> Ju</a:t>
            </a:r>
            <a:r>
              <a:rPr lang="en-US" altLang="en-US" dirty="0">
                <a:latin typeface="Arial" panose="020B0604020202020204" pitchFamily="34" charset="0"/>
                <a:ea typeface="MS PGothic" panose="020B0600070205080204" pitchFamily="34" charset="-128"/>
                <a:cs typeface="Arial" panose="020B0604020202020204" pitchFamily="34" charset="0"/>
              </a:rPr>
              <a:t>ne</a:t>
            </a:r>
            <a:r>
              <a:rPr lang="en-GB" altLang="en-US" dirty="0">
                <a:latin typeface="Arial" panose="020B0604020202020204" pitchFamily="34" charset="0"/>
                <a:ea typeface="MS PGothic" panose="020B0600070205080204" pitchFamily="34" charset="-128"/>
                <a:cs typeface="Arial" panose="020B0604020202020204" pitchFamily="34" charset="0"/>
              </a:rPr>
              <a:t> </a:t>
            </a:r>
          </a:p>
          <a:p>
            <a:pPr eaLnBrk="1" hangingPunct="1"/>
            <a:endParaRPr lang="en-GB" altLang="en-US" dirty="0">
              <a:latin typeface="Arial" panose="020B0604020202020204" pitchFamily="34" charset="0"/>
              <a:ea typeface="MS PGothic" panose="020B0600070205080204" pitchFamily="34" charset="-128"/>
              <a:cs typeface="Arial" panose="020B0604020202020204" pitchFamily="34" charset="0"/>
            </a:endParaRPr>
          </a:p>
          <a:p>
            <a:pPr eaLnBrk="1" hangingPunct="1"/>
            <a:r>
              <a:rPr lang="en-GB" altLang="en-US" dirty="0">
                <a:latin typeface="Arial" panose="020B0604020202020204" pitchFamily="34" charset="0"/>
                <a:ea typeface="MS PGothic" panose="020B0600070205080204" pitchFamily="34" charset="-128"/>
                <a:cs typeface="Arial" panose="020B0604020202020204" pitchFamily="34" charset="0"/>
              </a:rPr>
              <a:t>Our ferry departs at approximately </a:t>
            </a:r>
            <a:r>
              <a:rPr lang="en-US" altLang="en-US" dirty="0">
                <a:latin typeface="Arial" panose="020B0604020202020204" pitchFamily="34" charset="0"/>
                <a:ea typeface="MS PGothic" panose="020B0600070205080204" pitchFamily="34" charset="-128"/>
                <a:cs typeface="Arial" panose="020B0604020202020204" pitchFamily="34" charset="0"/>
              </a:rPr>
              <a:t>12</a:t>
            </a:r>
            <a:r>
              <a:rPr lang="en-GB" altLang="en-US" dirty="0">
                <a:latin typeface="Arial" panose="020B0604020202020204" pitchFamily="34" charset="0"/>
                <a:ea typeface="MS PGothic" panose="020B0600070205080204" pitchFamily="34" charset="-128"/>
                <a:cs typeface="Arial" panose="020B0604020202020204" pitchFamily="34" charset="0"/>
              </a:rPr>
              <a:t>.30 pm</a:t>
            </a:r>
          </a:p>
          <a:p>
            <a:pPr eaLnBrk="1" hangingPunct="1"/>
            <a:endParaRPr lang="en-GB" altLang="en-US" dirty="0">
              <a:latin typeface="Arial" panose="020B0604020202020204" pitchFamily="34" charset="0"/>
              <a:ea typeface="MS PGothic" panose="020B0600070205080204" pitchFamily="34" charset="-128"/>
              <a:cs typeface="Arial" panose="020B0604020202020204" pitchFamily="34" charset="0"/>
            </a:endParaRPr>
          </a:p>
          <a:p>
            <a:pPr eaLnBrk="1" hangingPunct="1"/>
            <a:r>
              <a:rPr lang="en-GB" altLang="en-US" dirty="0">
                <a:latin typeface="Arial" panose="020B0604020202020204" pitchFamily="34" charset="0"/>
                <a:ea typeface="MS PGothic" panose="020B0600070205080204" pitchFamily="34" charset="-128"/>
                <a:cs typeface="Arial" panose="020B0604020202020204" pitchFamily="34" charset="0"/>
              </a:rPr>
              <a:t>We will return to school at approximately </a:t>
            </a:r>
            <a:r>
              <a:rPr lang="en-US" altLang="en-US" dirty="0">
                <a:latin typeface="Arial" panose="020B0604020202020204" pitchFamily="34" charset="0"/>
                <a:ea typeface="MS PGothic" panose="020B0600070205080204" pitchFamily="34" charset="-128"/>
                <a:cs typeface="Arial" panose="020B0604020202020204" pitchFamily="34" charset="0"/>
              </a:rPr>
              <a:t>4</a:t>
            </a:r>
            <a:r>
              <a:rPr lang="en-GB" altLang="en-US" dirty="0">
                <a:latin typeface="Arial" panose="020B0604020202020204" pitchFamily="34" charset="0"/>
                <a:ea typeface="MS PGothic" panose="020B0600070205080204" pitchFamily="34" charset="-128"/>
                <a:cs typeface="Arial" panose="020B0604020202020204" pitchFamily="34" charset="0"/>
              </a:rPr>
              <a:t>.</a:t>
            </a:r>
            <a:r>
              <a:rPr lang="en-US" altLang="en-US" dirty="0">
                <a:latin typeface="Arial" panose="020B0604020202020204" pitchFamily="34" charset="0"/>
                <a:ea typeface="MS PGothic" panose="020B0600070205080204" pitchFamily="34" charset="-128"/>
                <a:cs typeface="Arial" panose="020B0604020202020204" pitchFamily="34" charset="0"/>
              </a:rPr>
              <a:t>00</a:t>
            </a:r>
            <a:r>
              <a:rPr lang="en-GB" altLang="en-US" dirty="0">
                <a:latin typeface="Arial" panose="020B0604020202020204" pitchFamily="34" charset="0"/>
                <a:ea typeface="MS PGothic" panose="020B0600070205080204" pitchFamily="34" charset="-128"/>
                <a:cs typeface="Arial" panose="020B0604020202020204" pitchFamily="34" charset="0"/>
              </a:rPr>
              <a:t>pm</a:t>
            </a:r>
          </a:p>
          <a:p>
            <a:pPr eaLnBrk="1" hangingPunct="1">
              <a:buFontTx/>
              <a:buNone/>
            </a:pPr>
            <a:r>
              <a:rPr lang="en-GB" altLang="en-US" dirty="0">
                <a:latin typeface="Arial" panose="020B0604020202020204" pitchFamily="34" charset="0"/>
                <a:ea typeface="MS PGothic" panose="020B0600070205080204" pitchFamily="34" charset="-128"/>
                <a:cs typeface="Arial" panose="020B0604020202020204" pitchFamily="34" charset="0"/>
              </a:rPr>
              <a:t> </a:t>
            </a:r>
          </a:p>
          <a:p>
            <a:pPr eaLnBrk="1" hangingPunct="1"/>
            <a:r>
              <a:rPr lang="en-GB" altLang="en-US" dirty="0">
                <a:latin typeface="Arial" panose="020B0604020202020204" pitchFamily="34" charset="0"/>
                <a:ea typeface="MS PGothic" panose="020B0600070205080204" pitchFamily="34" charset="-128"/>
                <a:cs typeface="Arial" panose="020B0604020202020204" pitchFamily="34" charset="0"/>
              </a:rPr>
              <a:t>A text message will be sent if we are going to be more than 15 minutes late.</a:t>
            </a:r>
          </a:p>
          <a:p>
            <a:pPr eaLnBrk="1" hangingPunct="1">
              <a:buFontTx/>
              <a:buNone/>
            </a:pPr>
            <a:endParaRPr lang="en-GB" altLang="en-US" dirty="0">
              <a:latin typeface="Arial" panose="020B0604020202020204" pitchFamily="34" charset="0"/>
              <a:ea typeface="MS PGothic" panose="020B0600070205080204" pitchFamily="34" charset="-128"/>
              <a:cs typeface="Arial" panose="020B0604020202020204" pitchFamily="34" charset="0"/>
            </a:endParaRPr>
          </a:p>
          <a:p>
            <a:pPr eaLnBrk="1" hangingPunct="1"/>
            <a:r>
              <a:rPr lang="en-GB" altLang="en-US" dirty="0">
                <a:solidFill>
                  <a:srgbClr val="00B050"/>
                </a:solidFill>
                <a:latin typeface="Arial" panose="020B0604020202020204" pitchFamily="34" charset="0"/>
                <a:ea typeface="MS PGothic" panose="020B0600070205080204" pitchFamily="34" charset="-128"/>
                <a:cs typeface="Arial" panose="020B0604020202020204" pitchFamily="34" charset="0"/>
              </a:rPr>
              <a:t>Children (and the teachers) will be EXHAUSTED!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D94ABB-ED16-E0C5-FF12-80448742215E}"/>
              </a:ext>
            </a:extLst>
          </p:cNvPr>
          <p:cNvSpPr txBox="1"/>
          <p:nvPr/>
        </p:nvSpPr>
        <p:spPr>
          <a:xfrm>
            <a:off x="138447" y="1524952"/>
            <a:ext cx="11787389" cy="3785652"/>
          </a:xfrm>
          <a:prstGeom prst="rect">
            <a:avLst/>
          </a:prstGeom>
          <a:noFill/>
        </p:spPr>
        <p:txBody>
          <a:bodyPr wrap="square">
            <a:spAutoFit/>
          </a:bodyPr>
          <a:lstStyle/>
          <a:p>
            <a:r>
              <a:rPr lang="en-GB" sz="4000" dirty="0">
                <a:hlinkClick r:id="rId2"/>
              </a:rPr>
              <a:t>https://www.pgl.co.uk/en-gb/school-trips/resources/parent-guide/about</a:t>
            </a:r>
            <a:endParaRPr lang="en-GB" sz="4000" dirty="0"/>
          </a:p>
          <a:p>
            <a:endParaRPr lang="en-GB" sz="4000" dirty="0"/>
          </a:p>
          <a:p>
            <a:r>
              <a:rPr lang="en-GB" sz="4000" dirty="0">
                <a:hlinkClick r:id="rId3"/>
              </a:rPr>
              <a:t>https://www.pgl.co.uk/en-gb/school-trips/primary-schools/centres/little-canada</a:t>
            </a:r>
            <a:endParaRPr lang="en-GB" sz="4000" dirty="0"/>
          </a:p>
          <a:p>
            <a:endParaRPr lang="en-GB" sz="4000" dirty="0"/>
          </a:p>
        </p:txBody>
      </p:sp>
    </p:spTree>
    <p:extLst>
      <p:ext uri="{BB962C8B-B14F-4D97-AF65-F5344CB8AC3E}">
        <p14:creationId xmlns:p14="http://schemas.microsoft.com/office/powerpoint/2010/main" val="2825277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D69883C-A3BA-906C-A56F-2DAE81C5B592}"/>
              </a:ext>
            </a:extLst>
          </p:cNvPr>
          <p:cNvSpPr>
            <a:spLocks noGrp="1" noChangeArrowheads="1"/>
          </p:cNvSpPr>
          <p:nvPr>
            <p:ph type="title"/>
          </p:nvPr>
        </p:nvSpPr>
        <p:spPr/>
        <p:txBody>
          <a:bodyPr/>
          <a:lstStyle/>
          <a:p>
            <a:pPr algn="ctr" eaLnBrk="1" hangingPunct="1"/>
            <a:r>
              <a:rPr lang="en-US" altLang="en-US" sz="3200" b="1" u="sng" dirty="0" err="1">
                <a:latin typeface="Arial" panose="020B0604020202020204" pitchFamily="34" charset="0"/>
                <a:ea typeface="MS PGothic" panose="020B0600070205080204" pitchFamily="34" charset="-128"/>
                <a:cs typeface="Arial" panose="020B0604020202020204" pitchFamily="34" charset="0"/>
              </a:rPr>
              <a:t>Kayaki</a:t>
            </a:r>
            <a:r>
              <a:rPr lang="en-GB" altLang="en-US" sz="3200" b="1" u="sng" dirty="0">
                <a:latin typeface="Arial" panose="020B0604020202020204" pitchFamily="34" charset="0"/>
                <a:ea typeface="MS PGothic" panose="020B0600070205080204" pitchFamily="34" charset="-128"/>
                <a:cs typeface="Arial" panose="020B0604020202020204" pitchFamily="34" charset="0"/>
              </a:rPr>
              <a:t>ng</a:t>
            </a:r>
            <a:br>
              <a:rPr lang="en-GB" altLang="en-US" sz="4000" b="1" dirty="0">
                <a:ea typeface="MS PGothic" panose="020B0600070205080204" pitchFamily="34" charset="-128"/>
              </a:rPr>
            </a:br>
            <a:endParaRPr lang="en-GB" altLang="en-US" sz="4000" b="1" dirty="0">
              <a:ea typeface="MS PGothic" panose="020B0600070205080204" pitchFamily="34" charset="-128"/>
            </a:endParaRPr>
          </a:p>
        </p:txBody>
      </p:sp>
      <p:sp>
        <p:nvSpPr>
          <p:cNvPr id="14339" name="Rectangle 3">
            <a:extLst>
              <a:ext uri="{FF2B5EF4-FFF2-40B4-BE49-F238E27FC236}">
                <a16:creationId xmlns:a16="http://schemas.microsoft.com/office/drawing/2014/main" id="{C5361494-B7F3-2189-894D-269BCE8F02BE}"/>
              </a:ext>
            </a:extLst>
          </p:cNvPr>
          <p:cNvSpPr>
            <a:spLocks noGrp="1" noChangeArrowheads="1"/>
          </p:cNvSpPr>
          <p:nvPr>
            <p:ph type="body" idx="1"/>
          </p:nvPr>
        </p:nvSpPr>
        <p:spPr>
          <a:xfrm>
            <a:off x="1992313" y="1052513"/>
            <a:ext cx="8229600" cy="5073650"/>
          </a:xfrm>
        </p:spPr>
        <p:txBody>
          <a:bodyPr/>
          <a:lstStyle/>
          <a:p>
            <a:pPr eaLnBrk="1" hangingPunct="1">
              <a:lnSpc>
                <a:spcPct val="90000"/>
              </a:lnSpc>
              <a:defRPr/>
            </a:pPr>
            <a:endParaRPr lang="en-GB" b="1" dirty="0"/>
          </a:p>
          <a:p>
            <a:pPr eaLnBrk="1" hangingPunct="1">
              <a:lnSpc>
                <a:spcPct val="90000"/>
              </a:lnSpc>
              <a:defRPr/>
            </a:pPr>
            <a:endParaRPr lang="en-GB" b="1" dirty="0"/>
          </a:p>
          <a:p>
            <a:pPr eaLnBrk="1" hangingPunct="1">
              <a:lnSpc>
                <a:spcPct val="90000"/>
              </a:lnSpc>
              <a:defRPr/>
            </a:pPr>
            <a:endParaRPr lang="en-GB" b="1" dirty="0"/>
          </a:p>
          <a:p>
            <a:pPr eaLnBrk="1" hangingPunct="1">
              <a:lnSpc>
                <a:spcPct val="90000"/>
              </a:lnSpc>
              <a:defRPr/>
            </a:pPr>
            <a:endParaRPr lang="en-GB" b="1" dirty="0"/>
          </a:p>
        </p:txBody>
      </p:sp>
      <p:sp>
        <p:nvSpPr>
          <p:cNvPr id="12293" name="TextBox 2">
            <a:extLst>
              <a:ext uri="{FF2B5EF4-FFF2-40B4-BE49-F238E27FC236}">
                <a16:creationId xmlns:a16="http://schemas.microsoft.com/office/drawing/2014/main" id="{414FAAA9-2109-1DAF-E6FA-F37C6CAC5830}"/>
              </a:ext>
            </a:extLst>
          </p:cNvPr>
          <p:cNvSpPr txBox="1">
            <a:spLocks noChangeArrowheads="1"/>
          </p:cNvSpPr>
          <p:nvPr/>
        </p:nvSpPr>
        <p:spPr bwMode="auto">
          <a:xfrm>
            <a:off x="2424113" y="4724401"/>
            <a:ext cx="7632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t>A real test of resilience, listening skills, </a:t>
            </a:r>
          </a:p>
          <a:p>
            <a:pPr eaLnBrk="1" hangingPunct="1">
              <a:spcBef>
                <a:spcPct val="0"/>
              </a:spcBef>
              <a:buFontTx/>
              <a:buNone/>
            </a:pPr>
            <a:r>
              <a:rPr lang="en-US" altLang="en-US" sz="2800" dirty="0"/>
              <a:t>co-ordination and teamwork. Children work together to encourage and support. The sense of achievement is amazing.</a:t>
            </a:r>
          </a:p>
        </p:txBody>
      </p:sp>
      <p:pic>
        <p:nvPicPr>
          <p:cNvPr id="12296" name="Picture 8" descr="Image result for kayaking at pgl">
            <a:extLst>
              <a:ext uri="{FF2B5EF4-FFF2-40B4-BE49-F238E27FC236}">
                <a16:creationId xmlns:a16="http://schemas.microsoft.com/office/drawing/2014/main" id="{6DC73DB2-6DFB-B603-843B-9D9E2390F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268413"/>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DCC996A-A27C-81E7-A9CD-4B6BD1CC45DA}"/>
              </a:ext>
            </a:extLst>
          </p:cNvPr>
          <p:cNvSpPr>
            <a:spLocks noGrp="1" noChangeArrowheads="1"/>
          </p:cNvSpPr>
          <p:nvPr>
            <p:ph type="title"/>
          </p:nvPr>
        </p:nvSpPr>
        <p:spPr>
          <a:xfrm>
            <a:off x="1981200" y="274638"/>
            <a:ext cx="8229600" cy="633412"/>
          </a:xfrm>
        </p:spPr>
        <p:txBody>
          <a:bodyPr>
            <a:normAutofit fontScale="90000"/>
          </a:bodyPr>
          <a:lstStyle/>
          <a:p>
            <a:pPr algn="ctr" eaLnBrk="1" hangingPunct="1">
              <a:defRPr/>
            </a:pPr>
            <a:r>
              <a:rPr lang="en-GB" altLang="en-US" sz="4000" b="1" dirty="0">
                <a:latin typeface="Arial" panose="020B0604020202020204" pitchFamily="34" charset="0"/>
                <a:ea typeface="MS PGothic" pitchFamily="34" charset="-128"/>
                <a:cs typeface="Arial" panose="020B0604020202020204" pitchFamily="34" charset="0"/>
              </a:rPr>
              <a:t>Giant Swing</a:t>
            </a:r>
            <a:br>
              <a:rPr lang="en-GB" altLang="en-US" sz="4000" b="1" dirty="0">
                <a:ea typeface="MS PGothic" pitchFamily="34" charset="-128"/>
              </a:rPr>
            </a:br>
            <a:endParaRPr lang="en-GB" altLang="en-US" sz="4000" b="1" dirty="0">
              <a:ea typeface="MS PGothic" pitchFamily="34" charset="-128"/>
            </a:endParaRPr>
          </a:p>
        </p:txBody>
      </p:sp>
      <p:sp>
        <p:nvSpPr>
          <p:cNvPr id="15363" name="Rectangle 3">
            <a:extLst>
              <a:ext uri="{FF2B5EF4-FFF2-40B4-BE49-F238E27FC236}">
                <a16:creationId xmlns:a16="http://schemas.microsoft.com/office/drawing/2014/main" id="{18FC1ABC-17AC-E913-C443-097E563F61ED}"/>
              </a:ext>
            </a:extLst>
          </p:cNvPr>
          <p:cNvSpPr>
            <a:spLocks noGrp="1" noChangeArrowheads="1"/>
          </p:cNvSpPr>
          <p:nvPr>
            <p:ph type="body" idx="1"/>
          </p:nvPr>
        </p:nvSpPr>
        <p:spPr>
          <a:xfrm>
            <a:off x="1981200" y="2708276"/>
            <a:ext cx="8229600" cy="3744913"/>
          </a:xfrm>
        </p:spPr>
        <p:txBody>
          <a:bodyPr/>
          <a:lstStyle/>
          <a:p>
            <a:pPr eaLnBrk="1" hangingPunct="1">
              <a:defRPr/>
            </a:pPr>
            <a:endParaRPr lang="en-GB" b="1" dirty="0">
              <a:ea typeface="ＭＳ Ｐゴシック" charset="0"/>
            </a:endParaRPr>
          </a:p>
          <a:p>
            <a:pPr eaLnBrk="1" hangingPunct="1">
              <a:defRPr/>
            </a:pPr>
            <a:endParaRPr lang="en-GB" b="1" dirty="0">
              <a:ea typeface="ＭＳ Ｐゴシック" charset="0"/>
            </a:endParaRPr>
          </a:p>
          <a:p>
            <a:pPr eaLnBrk="1" hangingPunct="1">
              <a:defRPr/>
            </a:pPr>
            <a:r>
              <a:rPr lang="en-GB" dirty="0">
                <a:latin typeface="Arial" panose="020B0604020202020204" pitchFamily="34" charset="0"/>
                <a:ea typeface="ＭＳ Ｐゴシック" charset="0"/>
                <a:cs typeface="Arial" panose="020B0604020202020204" pitchFamily="34" charset="0"/>
              </a:rPr>
              <a:t>The ultimate test of decision making, this activity involves two people being hauled 10 metres into the air by the rest of the group. When both participants agree, they pull the ripcord and swing towards the ground at high speed.</a:t>
            </a:r>
          </a:p>
        </p:txBody>
      </p:sp>
      <p:pic>
        <p:nvPicPr>
          <p:cNvPr id="13316" name="Picture 5" descr="GiantSwing">
            <a:extLst>
              <a:ext uri="{FF2B5EF4-FFF2-40B4-BE49-F238E27FC236}">
                <a16:creationId xmlns:a16="http://schemas.microsoft.com/office/drawing/2014/main" id="{EE365B3F-8F19-5E9C-85FB-6CB082ECA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765175"/>
            <a:ext cx="360045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3BF06A9-B33A-C1FE-05F3-239FD923A5B3}"/>
              </a:ext>
            </a:extLst>
          </p:cNvPr>
          <p:cNvSpPr>
            <a:spLocks noGrp="1" noChangeArrowheads="1"/>
          </p:cNvSpPr>
          <p:nvPr>
            <p:ph type="title"/>
          </p:nvPr>
        </p:nvSpPr>
        <p:spPr>
          <a:xfrm>
            <a:off x="1992313" y="1341439"/>
            <a:ext cx="8229600" cy="706437"/>
          </a:xfrm>
        </p:spPr>
        <p:txBody>
          <a:bodyPr/>
          <a:lstStyle/>
          <a:p>
            <a:pPr eaLnBrk="1" hangingPunct="1">
              <a:defRPr/>
            </a:pPr>
            <a:r>
              <a:rPr lang="en-GB" sz="4000" b="1" dirty="0">
                <a:ea typeface="ＭＳ Ｐゴシック" charset="0"/>
              </a:rPr>
              <a:t>             </a:t>
            </a:r>
            <a:r>
              <a:rPr lang="en-GB" sz="4000" b="1" dirty="0">
                <a:latin typeface="Comic Sans MS"/>
                <a:ea typeface="ＭＳ Ｐゴシック" charset="0"/>
                <a:cs typeface="Comic Sans MS"/>
              </a:rPr>
              <a:t>Zip Wire</a:t>
            </a:r>
          </a:p>
        </p:txBody>
      </p:sp>
      <p:sp>
        <p:nvSpPr>
          <p:cNvPr id="16387" name="Rectangle 3">
            <a:extLst>
              <a:ext uri="{FF2B5EF4-FFF2-40B4-BE49-F238E27FC236}">
                <a16:creationId xmlns:a16="http://schemas.microsoft.com/office/drawing/2014/main" id="{9DF18D58-9EA6-A2E6-7EF3-075A2AFF863A}"/>
              </a:ext>
            </a:extLst>
          </p:cNvPr>
          <p:cNvSpPr>
            <a:spLocks noGrp="1" noChangeArrowheads="1"/>
          </p:cNvSpPr>
          <p:nvPr>
            <p:ph type="body" idx="1"/>
          </p:nvPr>
        </p:nvSpPr>
        <p:spPr>
          <a:xfrm>
            <a:off x="1992313" y="2492376"/>
            <a:ext cx="8229600" cy="4105275"/>
          </a:xfrm>
        </p:spPr>
        <p:txBody>
          <a:bodyPr/>
          <a:lstStyle/>
          <a:p>
            <a:pPr eaLnBrk="1" hangingPunct="1">
              <a:defRPr/>
            </a:pPr>
            <a:endParaRPr lang="en-GB" b="1" dirty="0">
              <a:ea typeface="ＭＳ Ｐゴシック" charset="0"/>
            </a:endParaRPr>
          </a:p>
          <a:p>
            <a:pPr eaLnBrk="1" hangingPunct="1">
              <a:defRPr/>
            </a:pPr>
            <a:r>
              <a:rPr lang="en-GB" dirty="0">
                <a:latin typeface="Arial" panose="020B0604020202020204" pitchFamily="34" charset="0"/>
                <a:ea typeface="ＭＳ Ｐゴシック" charset="0"/>
                <a:cs typeface="Arial" panose="020B0604020202020204" pitchFamily="34" charset="0"/>
              </a:rPr>
              <a:t>Travelling at high speed, maybe even through a forest or over a lake, suspended and harnessed from an overhead cable isn't something forgotten easily! Determination, courage and exceeding limitations are qualities often observed.</a:t>
            </a:r>
          </a:p>
        </p:txBody>
      </p:sp>
      <p:pic>
        <p:nvPicPr>
          <p:cNvPr id="14340" name="Picture 5" descr="Zipwire">
            <a:extLst>
              <a:ext uri="{FF2B5EF4-FFF2-40B4-BE49-F238E27FC236}">
                <a16:creationId xmlns:a16="http://schemas.microsoft.com/office/drawing/2014/main" id="{8E9B6A84-0A8C-11D8-C1F6-523B5436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188914"/>
            <a:ext cx="33115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8E9F1-0B7A-C68C-589E-4A6DED436BB2}"/>
              </a:ext>
            </a:extLst>
          </p:cNvPr>
          <p:cNvSpPr>
            <a:spLocks noGrp="1"/>
          </p:cNvSpPr>
          <p:nvPr>
            <p:ph idx="1"/>
          </p:nvPr>
        </p:nvSpPr>
        <p:spPr/>
        <p:txBody>
          <a:bodyPr/>
          <a:lstStyle/>
          <a:p>
            <a:pPr marL="0" indent="0">
              <a:buNone/>
              <a:defRPr/>
            </a:pPr>
            <a:r>
              <a:rPr lang="en-GB" sz="3200" b="1" dirty="0" err="1">
                <a:latin typeface="Arial" panose="020B0604020202020204" pitchFamily="34" charset="0"/>
                <a:cs typeface="Arial" panose="020B0604020202020204" pitchFamily="34" charset="0"/>
              </a:rPr>
              <a:t>Aeroball</a:t>
            </a:r>
            <a:endParaRPr lang="en-GB" sz="3200" b="1" dirty="0">
              <a:latin typeface="Arial" panose="020B0604020202020204" pitchFamily="34" charset="0"/>
              <a:cs typeface="Arial" panose="020B0604020202020204" pitchFamily="34" charset="0"/>
            </a:endParaRPr>
          </a:p>
          <a:p>
            <a:pPr marL="0" indent="0">
              <a:buNone/>
              <a:defRPr/>
            </a:pPr>
            <a:endParaRPr lang="en-GB" dirty="0"/>
          </a:p>
          <a:p>
            <a:pPr marL="0" indent="0">
              <a:buNone/>
              <a:defRPr/>
            </a:pPr>
            <a:endParaRPr lang="en-GB" dirty="0"/>
          </a:p>
          <a:p>
            <a:pPr marL="0" indent="0">
              <a:buNone/>
              <a:defRPr/>
            </a:pPr>
            <a:endParaRPr lang="en-GB" dirty="0"/>
          </a:p>
          <a:p>
            <a:pPr marL="0" indent="0">
              <a:buNone/>
              <a:defRPr/>
            </a:pPr>
            <a:endParaRPr lang="en-GB" dirty="0"/>
          </a:p>
          <a:p>
            <a:pPr marL="0" indent="0">
              <a:buNone/>
              <a:defRPr/>
            </a:pPr>
            <a:r>
              <a:rPr lang="en-GB" dirty="0"/>
              <a:t>A cross between </a:t>
            </a:r>
            <a:r>
              <a:rPr lang="en-GB" dirty="0" err="1"/>
              <a:t>trampolining</a:t>
            </a:r>
            <a:r>
              <a:rPr lang="en-GB" dirty="0"/>
              <a:t> and volleyball! Use the bounce from the trampoline to stop your opponents scoring goals whilst trying to score some yourself. Very energetic!</a:t>
            </a:r>
          </a:p>
          <a:p>
            <a:pPr>
              <a:defRPr/>
            </a:pPr>
            <a:endParaRPr lang="en-GB" dirty="0"/>
          </a:p>
        </p:txBody>
      </p:sp>
      <p:pic>
        <p:nvPicPr>
          <p:cNvPr id="15364" name="Picture 2" descr="Aeroball">
            <a:extLst>
              <a:ext uri="{FF2B5EF4-FFF2-40B4-BE49-F238E27FC236}">
                <a16:creationId xmlns:a16="http://schemas.microsoft.com/office/drawing/2014/main" id="{16F1D1D7-875D-C113-39F4-C799B91DA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6" y="260351"/>
            <a:ext cx="49688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a:extLst>
              <a:ext uri="{FF2B5EF4-FFF2-40B4-BE49-F238E27FC236}">
                <a16:creationId xmlns:a16="http://schemas.microsoft.com/office/drawing/2014/main" id="{297746E5-91C1-8F08-F254-9C3A638CDFEE}"/>
              </a:ext>
            </a:extLst>
          </p:cNvPr>
          <p:cNvSpPr txBox="1">
            <a:spLocks noChangeArrowheads="1"/>
          </p:cNvSpPr>
          <p:nvPr/>
        </p:nvSpPr>
        <p:spPr bwMode="auto">
          <a:xfrm>
            <a:off x="2157413" y="29051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GB" altLang="en-US" dirty="0"/>
              <a:t>                 Where are we going?</a:t>
            </a:r>
          </a:p>
        </p:txBody>
      </p:sp>
      <p:pic>
        <p:nvPicPr>
          <p:cNvPr id="3" name="Picture 2">
            <a:extLst>
              <a:ext uri="{FF2B5EF4-FFF2-40B4-BE49-F238E27FC236}">
                <a16:creationId xmlns:a16="http://schemas.microsoft.com/office/drawing/2014/main" id="{BF20C550-424E-7EB7-3BF1-A24AF1D88582}"/>
              </a:ext>
            </a:extLst>
          </p:cNvPr>
          <p:cNvPicPr>
            <a:picLocks noChangeAspect="1"/>
          </p:cNvPicPr>
          <p:nvPr/>
        </p:nvPicPr>
        <p:blipFill rotWithShape="1">
          <a:blip r:embed="rId2"/>
          <a:srcRect l="27673" t="11001" b="12754"/>
          <a:stretch/>
        </p:blipFill>
        <p:spPr>
          <a:xfrm>
            <a:off x="1319048" y="1033919"/>
            <a:ext cx="9821917" cy="58240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2323C33-E423-9D57-D547-6B01B8808103}"/>
              </a:ext>
            </a:extLst>
          </p:cNvPr>
          <p:cNvSpPr>
            <a:spLocks noGrp="1" noChangeArrowheads="1"/>
          </p:cNvSpPr>
          <p:nvPr>
            <p:ph type="title"/>
          </p:nvPr>
        </p:nvSpPr>
        <p:spPr/>
        <p:txBody>
          <a:bodyPr/>
          <a:lstStyle/>
          <a:p>
            <a:pPr eaLnBrk="1" hangingPunct="1">
              <a:defRPr/>
            </a:pPr>
            <a:r>
              <a:rPr lang="en-GB" sz="4000" dirty="0">
                <a:latin typeface="Comic Sans MS" charset="0"/>
              </a:rPr>
              <a:t>                 The Isle of Wight</a:t>
            </a:r>
          </a:p>
        </p:txBody>
      </p:sp>
      <p:pic>
        <p:nvPicPr>
          <p:cNvPr id="4100" name="Picture 6">
            <a:extLst>
              <a:ext uri="{FF2B5EF4-FFF2-40B4-BE49-F238E27FC236}">
                <a16:creationId xmlns:a16="http://schemas.microsoft.com/office/drawing/2014/main" id="{0AB2A708-6869-E81D-69EE-7E2C45C98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6" t="3262" r="3651" b="7693"/>
          <a:stretch>
            <a:fillRect/>
          </a:stretch>
        </p:blipFill>
        <p:spPr bwMode="auto">
          <a:xfrm>
            <a:off x="1609972" y="1347896"/>
            <a:ext cx="8467725" cy="541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AD7C-D084-8560-2B61-A1E0DED4E63D}"/>
              </a:ext>
            </a:extLst>
          </p:cNvPr>
          <p:cNvSpPr>
            <a:spLocks noGrp="1"/>
          </p:cNvSpPr>
          <p:nvPr>
            <p:ph type="ctrTitle"/>
          </p:nvPr>
        </p:nvSpPr>
        <p:spPr>
          <a:xfrm>
            <a:off x="440871" y="1438182"/>
            <a:ext cx="11299372" cy="5027931"/>
          </a:xfrm>
        </p:spPr>
        <p:txBody>
          <a:bodyPr>
            <a:noAutofit/>
          </a:bodyPr>
          <a:lstStyle/>
          <a:p>
            <a:pPr eaLnBrk="1" hangingPunct="1">
              <a:lnSpc>
                <a:spcPct val="90000"/>
              </a:lnSpc>
            </a:pPr>
            <a:r>
              <a:rPr lang="en-GB" altLang="en-US" sz="2800" b="1" u="sng" dirty="0">
                <a:latin typeface="Arial" panose="020B0604020202020204" pitchFamily="34" charset="0"/>
                <a:ea typeface="MS PGothic" panose="020B0600070205080204" pitchFamily="34" charset="-128"/>
                <a:cs typeface="Arial" panose="020B0604020202020204" pitchFamily="34" charset="0"/>
              </a:rPr>
              <a:t>Outward Journey</a:t>
            </a:r>
            <a:br>
              <a:rPr lang="en-GB" altLang="en-US" sz="2800" u="sng" dirty="0">
                <a:latin typeface="Comic Sans MS" panose="030F0702030302020204" pitchFamily="66" charset="0"/>
                <a:ea typeface="MS PGothic" panose="020B0600070205080204" pitchFamily="34" charset="-128"/>
              </a:rPr>
            </a:br>
            <a:br>
              <a:rPr lang="en-GB" altLang="en-US" sz="2800" dirty="0">
                <a:latin typeface="Comic Sans MS" panose="030F0702030302020204" pitchFamily="66" charset="0"/>
                <a:ea typeface="MS PGothic" panose="020B0600070205080204" pitchFamily="34" charset="-128"/>
              </a:rPr>
            </a:br>
            <a:r>
              <a:rPr lang="en-GB"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We will meet at the school gates at 6.</a:t>
            </a:r>
            <a:r>
              <a:rPr lang="en-US"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15</a:t>
            </a:r>
            <a:r>
              <a:rPr lang="en-GB"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am – please, no earlier!</a:t>
            </a:r>
            <a:br>
              <a:rPr lang="en-GB"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br>
            <a:r>
              <a:rPr lang="en-GB"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The coach </a:t>
            </a:r>
            <a:r>
              <a:rPr lang="en-GB" altLang="en-US" sz="2800" b="1" dirty="0">
                <a:highlight>
                  <a:srgbClr val="FFFF00"/>
                </a:highlight>
                <a:latin typeface="Arial" panose="020B0604020202020204" pitchFamily="34" charset="0"/>
                <a:ea typeface="MS PGothic" panose="020B0600070205080204" pitchFamily="34" charset="-128"/>
                <a:cs typeface="Arial" panose="020B0604020202020204" pitchFamily="34" charset="0"/>
              </a:rPr>
              <a:t>WILL </a:t>
            </a:r>
            <a:r>
              <a:rPr lang="en-GB"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leave at </a:t>
            </a:r>
            <a:r>
              <a:rPr lang="en-US"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6</a:t>
            </a:r>
            <a:r>
              <a:rPr lang="en-GB"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a:t>
            </a:r>
            <a:r>
              <a:rPr lang="en-US"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45</a:t>
            </a:r>
            <a:r>
              <a:rPr lang="en-GB" altLang="en-US" sz="2800" dirty="0">
                <a:highlight>
                  <a:srgbClr val="FFFF00"/>
                </a:highlight>
                <a:latin typeface="Arial" panose="020B0604020202020204" pitchFamily="34" charset="0"/>
                <a:ea typeface="MS PGothic" panose="020B0600070205080204" pitchFamily="34" charset="-128"/>
                <a:cs typeface="Arial" panose="020B0604020202020204" pitchFamily="34" charset="0"/>
              </a:rPr>
              <a:t>am </a:t>
            </a:r>
            <a:r>
              <a:rPr lang="en-GB" altLang="en-US" sz="2800" dirty="0">
                <a:latin typeface="Arial" panose="020B0604020202020204" pitchFamily="34" charset="0"/>
                <a:ea typeface="MS PGothic" panose="020B0600070205080204" pitchFamily="34" charset="-128"/>
                <a:cs typeface="Arial" panose="020B0604020202020204" pitchFamily="34" charset="0"/>
              </a:rPr>
              <a:t> </a:t>
            </a:r>
            <a:br>
              <a:rPr lang="en-GB" altLang="en-US" sz="2800" dirty="0">
                <a:latin typeface="Arial" panose="020B0604020202020204" pitchFamily="34" charset="0"/>
                <a:ea typeface="MS PGothic" panose="020B0600070205080204" pitchFamily="34" charset="-128"/>
                <a:cs typeface="Arial" panose="020B0604020202020204" pitchFamily="34" charset="0"/>
              </a:rPr>
            </a:br>
            <a:r>
              <a:rPr lang="en-GB" altLang="en-US" sz="2800" dirty="0">
                <a:latin typeface="Arial" panose="020B0604020202020204" pitchFamily="34" charset="0"/>
                <a:ea typeface="MS PGothic" panose="020B0600070205080204" pitchFamily="34" charset="-128"/>
                <a:cs typeface="Arial" panose="020B0604020202020204" pitchFamily="34" charset="0"/>
              </a:rPr>
              <a:t>So do not be late, </a:t>
            </a:r>
            <a:r>
              <a:rPr lang="en-GB" altLang="en-US" sz="2800" b="1" dirty="0">
                <a:solidFill>
                  <a:srgbClr val="FF0000"/>
                </a:solidFill>
                <a:latin typeface="Arial" panose="020B0604020202020204" pitchFamily="34" charset="0"/>
                <a:ea typeface="MS PGothic" panose="020B0600070205080204" pitchFamily="34" charset="-128"/>
                <a:cs typeface="Arial" panose="020B0604020202020204" pitchFamily="34" charset="0"/>
              </a:rPr>
              <a:t>we will not be able to wait.</a:t>
            </a:r>
            <a:br>
              <a:rPr lang="en-GB" altLang="en-US" sz="2800" b="1" dirty="0">
                <a:solidFill>
                  <a:srgbClr val="FF0000"/>
                </a:solidFill>
                <a:latin typeface="Arial" panose="020B0604020202020204" pitchFamily="34" charset="0"/>
                <a:ea typeface="MS PGothic" panose="020B0600070205080204" pitchFamily="34" charset="-128"/>
                <a:cs typeface="Arial" panose="020B0604020202020204" pitchFamily="34" charset="0"/>
              </a:rPr>
            </a:br>
            <a:r>
              <a:rPr lang="en-GB" altLang="en-US" sz="2800" dirty="0">
                <a:latin typeface="Arial" panose="020B0604020202020204" pitchFamily="34" charset="0"/>
                <a:ea typeface="MS PGothic" panose="020B0600070205080204" pitchFamily="34" charset="-128"/>
                <a:cs typeface="Arial" panose="020B0604020202020204" pitchFamily="34" charset="0"/>
              </a:rPr>
              <a:t>We will be catching the 10am ferry and are expected to arrive at PGL at 11.30am. We will send a message when we arrive.</a:t>
            </a:r>
            <a:br>
              <a:rPr lang="en-GB" altLang="en-US" sz="2800" b="1" dirty="0">
                <a:solidFill>
                  <a:srgbClr val="FF0000"/>
                </a:solidFill>
                <a:latin typeface="Arial" panose="020B0604020202020204" pitchFamily="34" charset="0"/>
                <a:ea typeface="MS PGothic" panose="020B0600070205080204" pitchFamily="34" charset="-128"/>
                <a:cs typeface="Arial" panose="020B0604020202020204" pitchFamily="34" charset="0"/>
              </a:rPr>
            </a:br>
            <a:br>
              <a:rPr lang="en-GB" altLang="en-US" sz="2800" b="1" dirty="0">
                <a:solidFill>
                  <a:srgbClr val="FF0000"/>
                </a:solidFill>
                <a:latin typeface="Arial" panose="020B0604020202020204" pitchFamily="34" charset="0"/>
                <a:ea typeface="MS PGothic" panose="020B0600070205080204" pitchFamily="34" charset="-128"/>
                <a:cs typeface="Arial" panose="020B0604020202020204" pitchFamily="34" charset="0"/>
              </a:rPr>
            </a:br>
            <a:r>
              <a:rPr lang="en-GB" altLang="en-US" sz="2800" dirty="0">
                <a:latin typeface="Arial" panose="020B0604020202020204" pitchFamily="34" charset="0"/>
                <a:ea typeface="MS PGothic" panose="020B0600070205080204" pitchFamily="34" charset="-128"/>
                <a:cs typeface="Arial" panose="020B0604020202020204" pitchFamily="34" charset="0"/>
              </a:rPr>
              <a:t>Please ensure that your child has eaten something in the morning.</a:t>
            </a:r>
            <a:br>
              <a:rPr lang="en-GB" altLang="en-US" sz="2800" dirty="0">
                <a:latin typeface="Arial" panose="020B0604020202020204" pitchFamily="34" charset="0"/>
                <a:ea typeface="MS PGothic" panose="020B0600070205080204" pitchFamily="34" charset="-128"/>
                <a:cs typeface="Arial" panose="020B0604020202020204" pitchFamily="34" charset="0"/>
              </a:rPr>
            </a:br>
            <a:r>
              <a:rPr lang="en-GB" altLang="en-US" sz="2800" dirty="0">
                <a:latin typeface="Arial" panose="020B0604020202020204" pitchFamily="34" charset="0"/>
                <a:ea typeface="MS PGothic" panose="020B0600070205080204" pitchFamily="34" charset="-128"/>
                <a:cs typeface="Arial" panose="020B0604020202020204" pitchFamily="34" charset="0"/>
              </a:rPr>
              <a:t>All children will need a packed lunch and a snack. The snack will be eaten on the ferry and lunch after we have had a tour of the site and a health and safety talk.</a:t>
            </a:r>
            <a:br>
              <a:rPr lang="en-GB" altLang="en-US" sz="2800" dirty="0">
                <a:latin typeface="Arial" panose="020B0604020202020204" pitchFamily="34" charset="0"/>
                <a:ea typeface="MS PGothic" panose="020B0600070205080204" pitchFamily="34" charset="-128"/>
                <a:cs typeface="Arial" panose="020B0604020202020204" pitchFamily="34" charset="0"/>
              </a:rPr>
            </a:br>
            <a:r>
              <a:rPr lang="en-GB" altLang="en-US" sz="2800" dirty="0">
                <a:latin typeface="Arial" panose="020B0604020202020204" pitchFamily="34" charset="0"/>
                <a:ea typeface="MS PGothic" panose="020B0600070205080204" pitchFamily="34" charset="-128"/>
                <a:cs typeface="Arial" panose="020B0604020202020204" pitchFamily="34" charset="0"/>
              </a:rPr>
              <a:t>If your child suffers from travel sickness, please inform the school and please make sure they have taken travel pills in good time. We will make sure the magic newspaper is ready!</a:t>
            </a:r>
            <a:br>
              <a:rPr lang="en-GB" altLang="en-US" sz="2400" dirty="0">
                <a:latin typeface="Comic Sans MS" panose="030F0702030302020204" pitchFamily="66" charset="0"/>
                <a:ea typeface="MS PGothic" panose="020B0600070205080204" pitchFamily="34" charset="-128"/>
              </a:rPr>
            </a:br>
            <a:endParaRPr lang="en-GB" sz="2400" dirty="0"/>
          </a:p>
        </p:txBody>
      </p:sp>
    </p:spTree>
    <p:extLst>
      <p:ext uri="{BB962C8B-B14F-4D97-AF65-F5344CB8AC3E}">
        <p14:creationId xmlns:p14="http://schemas.microsoft.com/office/powerpoint/2010/main" val="193907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AD7C-D084-8560-2B61-A1E0DED4E63D}"/>
              </a:ext>
            </a:extLst>
          </p:cNvPr>
          <p:cNvSpPr>
            <a:spLocks noGrp="1"/>
          </p:cNvSpPr>
          <p:nvPr>
            <p:ph type="ctrTitle"/>
          </p:nvPr>
        </p:nvSpPr>
        <p:spPr>
          <a:xfrm>
            <a:off x="457200" y="-420741"/>
            <a:ext cx="11430000" cy="6643988"/>
          </a:xfrm>
        </p:spPr>
        <p:txBody>
          <a:bodyPr>
            <a:noAutofit/>
          </a:bodyPr>
          <a:lstStyle/>
          <a:p>
            <a:pPr eaLnBrk="1" hangingPunct="1"/>
            <a:r>
              <a:rPr lang="en-GB" altLang="en-US" sz="4000" b="1" u="sng" dirty="0">
                <a:latin typeface="Arial" panose="020B0604020202020204" pitchFamily="34" charset="0"/>
                <a:ea typeface="MS PGothic" panose="020B0600070205080204" pitchFamily="34" charset="-128"/>
                <a:cs typeface="Arial" panose="020B0604020202020204" pitchFamily="34" charset="0"/>
              </a:rPr>
              <a:t>Medications</a:t>
            </a:r>
            <a:br>
              <a:rPr lang="en-GB" altLang="en-US" sz="4000" b="1" dirty="0">
                <a:latin typeface="Comic Sans MS" panose="030F0702030302020204" pitchFamily="66" charset="0"/>
                <a:ea typeface="MS PGothic" panose="020B0600070205080204" pitchFamily="34" charset="-128"/>
              </a:rPr>
            </a:br>
            <a:br>
              <a:rPr lang="en-GB" altLang="en-US" sz="2400" dirty="0">
                <a:latin typeface="Comic Sans MS" panose="030F0702030302020204" pitchFamily="66" charset="0"/>
                <a:ea typeface="MS PGothic" panose="020B0600070205080204" pitchFamily="34" charset="-128"/>
              </a:rPr>
            </a:br>
            <a:r>
              <a:rPr lang="en-GB" altLang="en-US" sz="2400" dirty="0">
                <a:latin typeface="Arial" panose="020B0604020202020204" pitchFamily="34" charset="0"/>
                <a:ea typeface="MS PGothic" panose="020B0600070205080204" pitchFamily="34" charset="-128"/>
                <a:cs typeface="Arial" panose="020B0604020202020204" pitchFamily="34" charset="0"/>
              </a:rPr>
              <a:t>Medication should be handed to the School Office by Thursday 9 June 2022 if possible. If the medication is needed over the weekend, a member of staff will  collect the medicines on Monday morning before we depart.</a:t>
            </a:r>
            <a:br>
              <a:rPr lang="en-GB" altLang="en-US" sz="2400" dirty="0">
                <a:latin typeface="Arial" panose="020B0604020202020204" pitchFamily="34" charset="0"/>
                <a:ea typeface="MS PGothic" panose="020B0600070205080204" pitchFamily="34" charset="-128"/>
                <a:cs typeface="Arial" panose="020B0604020202020204" pitchFamily="34" charset="0"/>
              </a:rPr>
            </a:br>
            <a:r>
              <a:rPr lang="en-GB" altLang="en-US" sz="2400" dirty="0">
                <a:latin typeface="Arial" panose="020B0604020202020204" pitchFamily="34" charset="0"/>
                <a:ea typeface="MS PGothic" panose="020B0600070205080204" pitchFamily="34" charset="-128"/>
                <a:cs typeface="Arial" panose="020B0604020202020204" pitchFamily="34" charset="0"/>
              </a:rPr>
              <a:t>Parents/carers MUST complete a medication form prior to the visit. This states the child’s name and all the instructions for the staff to follow including timings and dosage.</a:t>
            </a:r>
            <a:br>
              <a:rPr lang="en-GB" altLang="en-US" sz="2400" dirty="0">
                <a:latin typeface="Arial" panose="020B0604020202020204" pitchFamily="34" charset="0"/>
                <a:ea typeface="MS PGothic" panose="020B0600070205080204" pitchFamily="34" charset="-128"/>
                <a:cs typeface="Arial" panose="020B0604020202020204" pitchFamily="34" charset="0"/>
              </a:rPr>
            </a:br>
            <a:r>
              <a:rPr lang="en-GB" altLang="en-US" sz="2400" dirty="0">
                <a:latin typeface="Arial" panose="020B0604020202020204" pitchFamily="34" charset="0"/>
                <a:ea typeface="MS PGothic" panose="020B0600070205080204" pitchFamily="34" charset="-128"/>
                <a:cs typeface="Arial" panose="020B0604020202020204" pitchFamily="34" charset="0"/>
              </a:rPr>
              <a:t>You can collect this form from the school office or download it from the website.</a:t>
            </a:r>
            <a:br>
              <a:rPr lang="en-GB" altLang="en-US" sz="2400" dirty="0">
                <a:latin typeface="Arial" panose="020B0604020202020204" pitchFamily="34" charset="0"/>
                <a:ea typeface="MS PGothic" panose="020B0600070205080204" pitchFamily="34" charset="-128"/>
                <a:cs typeface="Arial" panose="020B0604020202020204" pitchFamily="34" charset="0"/>
              </a:rPr>
            </a:br>
            <a:r>
              <a:rPr lang="en-GB" altLang="en-US" sz="2400" dirty="0">
                <a:latin typeface="Arial" panose="020B0604020202020204" pitchFamily="34" charset="0"/>
                <a:ea typeface="MS PGothic" panose="020B0600070205080204" pitchFamily="34" charset="-128"/>
                <a:cs typeface="Arial" panose="020B0604020202020204" pitchFamily="34" charset="0"/>
              </a:rPr>
              <a:t>Please remember to collect the medication on Friday at the end of the school trip. </a:t>
            </a:r>
            <a:br>
              <a:rPr lang="en-GB" altLang="ja-JP" sz="2400" dirty="0">
                <a:latin typeface="Arial" panose="020B0604020202020204" pitchFamily="34" charset="0"/>
                <a:ea typeface="MS PGothic" panose="020B0600070205080204" pitchFamily="34" charset="-128"/>
                <a:cs typeface="Arial" panose="020B0604020202020204" pitchFamily="34" charset="0"/>
              </a:rPr>
            </a:br>
            <a:br>
              <a:rPr lang="en-GB" altLang="en-US" sz="2400" dirty="0">
                <a:latin typeface="Arial" panose="020B0604020202020204" pitchFamily="34" charset="0"/>
                <a:ea typeface="MS PGothic" panose="020B0600070205080204" pitchFamily="34" charset="-128"/>
                <a:cs typeface="Arial" panose="020B0604020202020204" pitchFamily="34" charset="0"/>
              </a:rPr>
            </a:br>
            <a:r>
              <a:rPr lang="en-GB" altLang="en-US" sz="2400" dirty="0">
                <a:latin typeface="Arial" panose="020B0604020202020204" pitchFamily="34" charset="0"/>
                <a:ea typeface="MS PGothic" panose="020B0600070205080204" pitchFamily="34" charset="-128"/>
                <a:cs typeface="Arial" panose="020B0604020202020204" pitchFamily="34" charset="0"/>
              </a:rPr>
              <a:t>Any illness within 48 hours before departure MUST be informed to the school.</a:t>
            </a:r>
            <a:br>
              <a:rPr lang="en-GB" altLang="en-US" sz="2400" dirty="0">
                <a:latin typeface="Arial" panose="020B0604020202020204" pitchFamily="34" charset="0"/>
                <a:ea typeface="MS PGothic" panose="020B0600070205080204" pitchFamily="34" charset="-128"/>
                <a:cs typeface="Arial" panose="020B0604020202020204" pitchFamily="34" charset="0"/>
              </a:rPr>
            </a:br>
            <a:br>
              <a:rPr lang="en-GB" altLang="en-US" sz="2400" dirty="0">
                <a:latin typeface="Arial" panose="020B0604020202020204" pitchFamily="34" charset="0"/>
                <a:ea typeface="MS PGothic" panose="020B0600070205080204" pitchFamily="34" charset="-128"/>
                <a:cs typeface="Arial" panose="020B0604020202020204" pitchFamily="34" charset="0"/>
              </a:rPr>
            </a:br>
            <a:r>
              <a:rPr lang="en-GB" altLang="en-US" sz="2400" dirty="0">
                <a:latin typeface="Arial" panose="020B0604020202020204" pitchFamily="34" charset="0"/>
                <a:ea typeface="MS PGothic" panose="020B0600070205080204" pitchFamily="34" charset="-128"/>
                <a:cs typeface="Arial" panose="020B0604020202020204" pitchFamily="34" charset="0"/>
              </a:rPr>
              <a:t>No child is to keep any medication – this must be given to staff.</a:t>
            </a:r>
            <a:br>
              <a:rPr lang="en-GB" altLang="en-US" sz="3000" dirty="0">
                <a:latin typeface="Comic Sans MS" panose="030F0702030302020204" pitchFamily="66" charset="0"/>
                <a:ea typeface="MS PGothic" panose="020B0600070205080204" pitchFamily="34" charset="-128"/>
              </a:rPr>
            </a:br>
            <a:endParaRPr lang="en-GB" sz="3000" dirty="0"/>
          </a:p>
        </p:txBody>
      </p:sp>
    </p:spTree>
    <p:extLst>
      <p:ext uri="{BB962C8B-B14F-4D97-AF65-F5344CB8AC3E}">
        <p14:creationId xmlns:p14="http://schemas.microsoft.com/office/powerpoint/2010/main" val="152704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AD7C-D084-8560-2B61-A1E0DED4E63D}"/>
              </a:ext>
            </a:extLst>
          </p:cNvPr>
          <p:cNvSpPr>
            <a:spLocks noGrp="1"/>
          </p:cNvSpPr>
          <p:nvPr>
            <p:ph type="ctrTitle"/>
          </p:nvPr>
        </p:nvSpPr>
        <p:spPr>
          <a:xfrm>
            <a:off x="525044" y="375387"/>
            <a:ext cx="11413671" cy="5458051"/>
          </a:xfrm>
        </p:spPr>
        <p:txBody>
          <a:bodyPr>
            <a:noAutofit/>
          </a:bodyPr>
          <a:lstStyle/>
          <a:p>
            <a:pPr eaLnBrk="1" hangingPunct="1"/>
            <a:r>
              <a:rPr lang="en-GB" altLang="en-US" sz="5000" b="1" u="sng" dirty="0">
                <a:latin typeface="Arial" panose="020B0604020202020204" pitchFamily="34" charset="0"/>
                <a:ea typeface="MS PGothic" panose="020B0600070205080204" pitchFamily="34" charset="-128"/>
                <a:cs typeface="Arial" panose="020B0604020202020204" pitchFamily="34" charset="0"/>
              </a:rPr>
              <a:t>Luggage</a:t>
            </a:r>
            <a:br>
              <a:rPr lang="en-GB" altLang="en-US" sz="3000" dirty="0">
                <a:latin typeface="Comic Sans MS" panose="030F0702030302020204" pitchFamily="66" charset="0"/>
                <a:ea typeface="MS PGothic" panose="020B0600070205080204" pitchFamily="34" charset="-128"/>
              </a:rPr>
            </a:br>
            <a:br>
              <a:rPr lang="en-GB" altLang="en-US" sz="3000" dirty="0">
                <a:latin typeface="Arial" panose="020B0604020202020204" pitchFamily="34" charset="0"/>
                <a:ea typeface="MS PGothic" panose="020B0600070205080204" pitchFamily="34" charset="-128"/>
                <a:cs typeface="Arial" panose="020B0604020202020204" pitchFamily="34" charset="0"/>
              </a:rPr>
            </a:br>
            <a:br>
              <a:rPr lang="en-GB" altLang="en-US" sz="3000" dirty="0">
                <a:latin typeface="Arial" panose="020B0604020202020204" pitchFamily="34" charset="0"/>
                <a:ea typeface="MS PGothic" panose="020B0600070205080204" pitchFamily="34" charset="-128"/>
                <a:cs typeface="Arial" panose="020B0604020202020204" pitchFamily="34" charset="0"/>
              </a:rPr>
            </a:br>
            <a:r>
              <a:rPr lang="en-GB" altLang="en-US" sz="3000" dirty="0">
                <a:latin typeface="Arial" panose="020B0604020202020204" pitchFamily="34" charset="0"/>
                <a:ea typeface="MS PGothic" panose="020B0600070205080204" pitchFamily="34" charset="-128"/>
                <a:cs typeface="Arial" panose="020B0604020202020204" pitchFamily="34" charset="0"/>
              </a:rPr>
              <a:t>One case/bag per child  - please ensure your child can carry it comfortably</a:t>
            </a:r>
            <a:r>
              <a:rPr lang="en-GB" altLang="ja-JP" sz="3000" dirty="0">
                <a:latin typeface="Arial" panose="020B0604020202020204" pitchFamily="34" charset="0"/>
                <a:ea typeface="MS PGothic" panose="020B0600070205080204" pitchFamily="34" charset="-128"/>
                <a:cs typeface="Arial" panose="020B0604020202020204" pitchFamily="34" charset="0"/>
              </a:rPr>
              <a:t>.  We may have to carry the bags quite a long way to our accommodation and usually up a small flight of steps. </a:t>
            </a:r>
            <a:br>
              <a:rPr lang="en-GB" altLang="ja-JP" sz="3000" dirty="0">
                <a:latin typeface="Arial" panose="020B0604020202020204" pitchFamily="34" charset="0"/>
                <a:ea typeface="MS PGothic" panose="020B0600070205080204" pitchFamily="34" charset="-128"/>
                <a:cs typeface="Arial" panose="020B0604020202020204" pitchFamily="34" charset="0"/>
              </a:rPr>
            </a:br>
            <a:br>
              <a:rPr lang="en-GB" altLang="ja-JP" sz="3000" dirty="0">
                <a:latin typeface="Arial" panose="020B0604020202020204" pitchFamily="34" charset="0"/>
                <a:ea typeface="MS PGothic" panose="020B0600070205080204" pitchFamily="34" charset="-128"/>
                <a:cs typeface="Arial" panose="020B0604020202020204" pitchFamily="34" charset="0"/>
              </a:rPr>
            </a:br>
            <a:r>
              <a:rPr lang="en-GB" altLang="ja-JP" sz="3000" dirty="0">
                <a:latin typeface="Arial" panose="020B0604020202020204" pitchFamily="34" charset="0"/>
                <a:ea typeface="MS PGothic" panose="020B0600070205080204" pitchFamily="34" charset="-128"/>
                <a:cs typeface="Arial" panose="020B0604020202020204" pitchFamily="34" charset="0"/>
              </a:rPr>
              <a:t>Please bring o</a:t>
            </a:r>
            <a:r>
              <a:rPr lang="en-GB" altLang="en-US" sz="3000" dirty="0">
                <a:latin typeface="Arial" panose="020B0604020202020204" pitchFamily="34" charset="0"/>
                <a:ea typeface="MS PGothic" panose="020B0600070205080204" pitchFamily="34" charset="-128"/>
                <a:cs typeface="Arial" panose="020B0604020202020204" pitchFamily="34" charset="0"/>
              </a:rPr>
              <a:t>ne piece of hand luggage for the coach to contain lunch, snack, a named water bottle and journey activities, e.g. book, fiddle toy, travel board games (remember, no electronics!).</a:t>
            </a:r>
            <a:br>
              <a:rPr lang="en-GB" altLang="en-US" sz="3000" dirty="0">
                <a:latin typeface="Comic Sans MS" panose="030F0702030302020204" pitchFamily="66" charset="0"/>
                <a:ea typeface="MS PGothic" panose="020B0600070205080204" pitchFamily="34" charset="-128"/>
              </a:rPr>
            </a:br>
            <a:endParaRPr lang="en-GB" sz="3000" dirty="0"/>
          </a:p>
        </p:txBody>
      </p:sp>
    </p:spTree>
    <p:extLst>
      <p:ext uri="{BB962C8B-B14F-4D97-AF65-F5344CB8AC3E}">
        <p14:creationId xmlns:p14="http://schemas.microsoft.com/office/powerpoint/2010/main" val="240868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30E9-E9B8-187D-5058-74AD5E8F7D33}"/>
              </a:ext>
            </a:extLst>
          </p:cNvPr>
          <p:cNvSpPr>
            <a:spLocks noGrp="1"/>
          </p:cNvSpPr>
          <p:nvPr>
            <p:ph type="title"/>
          </p:nvPr>
        </p:nvSpPr>
        <p:spPr>
          <a:xfrm>
            <a:off x="1455938" y="620713"/>
            <a:ext cx="9570128" cy="792162"/>
          </a:xfrm>
        </p:spPr>
        <p:txBody>
          <a:bodyPr>
            <a:normAutofit fontScale="90000"/>
          </a:bodyPr>
          <a:lstStyle/>
          <a:p>
            <a:br>
              <a:rPr lang="en-GB" altLang="en-US" dirty="0">
                <a:ea typeface="MS PGothic" panose="020B0600070205080204" pitchFamily="34" charset="-128"/>
              </a:rPr>
            </a:br>
            <a:r>
              <a:rPr lang="en-GB" altLang="en-US" sz="4000" b="1" dirty="0">
                <a:latin typeface="Arial" panose="020B0604020202020204" pitchFamily="34" charset="0"/>
                <a:ea typeface="MS PGothic" panose="020B0600070205080204" pitchFamily="34" charset="-128"/>
                <a:cs typeface="Arial" panose="020B0604020202020204" pitchFamily="34" charset="0"/>
              </a:rPr>
              <a:t>Please </a:t>
            </a:r>
            <a:r>
              <a:rPr lang="en-GB" altLang="en-US" sz="4000" b="1" u="sng" dirty="0">
                <a:latin typeface="Arial" panose="020B0604020202020204" pitchFamily="34" charset="0"/>
                <a:ea typeface="MS PGothic" panose="020B0600070205080204" pitchFamily="34" charset="-128"/>
                <a:cs typeface="Arial" panose="020B0604020202020204" pitchFamily="34" charset="0"/>
              </a:rPr>
              <a:t>DO NOT</a:t>
            </a:r>
            <a:r>
              <a:rPr lang="en-GB" altLang="en-US" sz="4000" b="1" dirty="0">
                <a:latin typeface="Arial" panose="020B0604020202020204" pitchFamily="34" charset="0"/>
                <a:ea typeface="MS PGothic" panose="020B0600070205080204" pitchFamily="34" charset="-128"/>
                <a:cs typeface="Arial" panose="020B0604020202020204" pitchFamily="34" charset="0"/>
              </a:rPr>
              <a:t> bring the following items</a:t>
            </a:r>
            <a:r>
              <a:rPr lang="en-GB" altLang="en-US" sz="4000" b="1" dirty="0">
                <a:latin typeface="Comic Sans MS" panose="030F0702030302020204" pitchFamily="66" charset="0"/>
                <a:ea typeface="MS PGothic" panose="020B0600070205080204" pitchFamily="34" charset="-128"/>
              </a:rPr>
              <a:t>:</a:t>
            </a:r>
            <a:br>
              <a:rPr lang="en-GB" altLang="en-US" dirty="0">
                <a:ea typeface="MS PGothic" panose="020B0600070205080204" pitchFamily="34" charset="-128"/>
              </a:rPr>
            </a:br>
            <a:endParaRPr lang="en-GB" altLang="en-US" dirty="0">
              <a:ea typeface="MS PGothic" panose="020B0600070205080204" pitchFamily="34" charset="-128"/>
            </a:endParaRPr>
          </a:p>
        </p:txBody>
      </p:sp>
      <p:sp>
        <p:nvSpPr>
          <p:cNvPr id="3" name="Content Placeholder 2">
            <a:extLst>
              <a:ext uri="{FF2B5EF4-FFF2-40B4-BE49-F238E27FC236}">
                <a16:creationId xmlns:a16="http://schemas.microsoft.com/office/drawing/2014/main" id="{6DDCCBCB-61EC-1509-8861-00B4FBDC548D}"/>
              </a:ext>
            </a:extLst>
          </p:cNvPr>
          <p:cNvSpPr>
            <a:spLocks noGrp="1"/>
          </p:cNvSpPr>
          <p:nvPr>
            <p:ph idx="1"/>
          </p:nvPr>
        </p:nvSpPr>
        <p:spPr>
          <a:xfrm>
            <a:off x="536575" y="1950585"/>
            <a:ext cx="11201400" cy="5976937"/>
          </a:xfrm>
        </p:spPr>
        <p:txBody>
          <a:bodyPr/>
          <a:lstStyle/>
          <a:p>
            <a:pPr marL="0" indent="0">
              <a:buNone/>
              <a:defRPr/>
            </a:pPr>
            <a:r>
              <a:rPr lang="en-GB" altLang="en-US" dirty="0">
                <a:latin typeface="Comic Sans MS" pitchFamily="66" charset="0"/>
                <a:ea typeface="MS PGothic" pitchFamily="34" charset="-128"/>
              </a:rPr>
              <a:t>	</a:t>
            </a:r>
          </a:p>
          <a:p>
            <a:pPr marL="0" indent="0">
              <a:defRPr/>
            </a:pPr>
            <a:r>
              <a:rPr lang="en-GB" altLang="en-US" sz="3600" dirty="0">
                <a:solidFill>
                  <a:srgbClr val="0070C0"/>
                </a:solidFill>
                <a:latin typeface="Arial" panose="020B0604020202020204" pitchFamily="34" charset="0"/>
                <a:ea typeface="MS PGothic" pitchFamily="34" charset="-128"/>
                <a:cs typeface="Arial" panose="020B0604020202020204" pitchFamily="34" charset="0"/>
              </a:rPr>
              <a:t>Any electrical equipment</a:t>
            </a:r>
          </a:p>
          <a:p>
            <a:pPr marL="0" indent="0">
              <a:defRPr/>
            </a:pPr>
            <a:r>
              <a:rPr lang="en-GB" altLang="en-US" sz="3600" dirty="0">
                <a:solidFill>
                  <a:schemeClr val="accent2">
                    <a:lumMod val="50000"/>
                  </a:schemeClr>
                </a:solidFill>
                <a:latin typeface="Arial" panose="020B0604020202020204" pitchFamily="34" charset="0"/>
                <a:ea typeface="MS PGothic" pitchFamily="34" charset="-128"/>
                <a:cs typeface="Arial" panose="020B0604020202020204" pitchFamily="34" charset="0"/>
              </a:rPr>
              <a:t>Aerosol deodorants (they set off the fire alarms)</a:t>
            </a:r>
          </a:p>
          <a:p>
            <a:pPr marL="0" indent="0">
              <a:defRPr/>
            </a:pPr>
            <a:r>
              <a:rPr lang="en-GB" altLang="en-US" sz="3600" dirty="0">
                <a:solidFill>
                  <a:srgbClr val="FF6600"/>
                </a:solidFill>
                <a:latin typeface="Arial" panose="020B0604020202020204" pitchFamily="34" charset="0"/>
                <a:ea typeface="MS PGothic" pitchFamily="34" charset="-128"/>
                <a:cs typeface="Arial" panose="020B0604020202020204" pitchFamily="34" charset="0"/>
              </a:rPr>
              <a:t>Mobile phones</a:t>
            </a:r>
          </a:p>
          <a:p>
            <a:pPr marL="0" indent="0">
              <a:defRPr/>
            </a:pPr>
            <a:r>
              <a:rPr lang="en-GB" altLang="en-US" sz="3600" dirty="0">
                <a:solidFill>
                  <a:srgbClr val="00B050"/>
                </a:solidFill>
                <a:latin typeface="Arial" panose="020B0604020202020204" pitchFamily="34" charset="0"/>
                <a:ea typeface="MS PGothic" pitchFamily="34" charset="-128"/>
                <a:cs typeface="Arial" panose="020B0604020202020204" pitchFamily="34" charset="0"/>
              </a:rPr>
              <a:t>Chewing gum</a:t>
            </a:r>
          </a:p>
          <a:p>
            <a:pPr marL="0" indent="0">
              <a:defRPr/>
            </a:pPr>
            <a:r>
              <a:rPr lang="en-GB" altLang="en-US" sz="3600" dirty="0">
                <a:solidFill>
                  <a:srgbClr val="7030A0"/>
                </a:solidFill>
                <a:latin typeface="Arial" panose="020B0604020202020204" pitchFamily="34" charset="0"/>
                <a:ea typeface="MS PGothic" pitchFamily="34" charset="-128"/>
                <a:cs typeface="Arial" panose="020B0604020202020204" pitchFamily="34" charset="0"/>
              </a:rPr>
              <a:t>Sweets – these will be provided by the adults</a:t>
            </a:r>
          </a:p>
          <a:p>
            <a:pPr marL="0" indent="0">
              <a:defRPr/>
            </a:pPr>
            <a:endParaRPr lang="en-GB" altLang="en-US" dirty="0">
              <a:latin typeface="Comic Sans MS" pitchFamily="66" charset="0"/>
              <a:ea typeface="MS PGothic"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05D9-0300-77FD-68E9-F29D4BDD3A6C}"/>
              </a:ext>
            </a:extLst>
          </p:cNvPr>
          <p:cNvSpPr>
            <a:spLocks noGrp="1"/>
          </p:cNvSpPr>
          <p:nvPr>
            <p:ph type="title"/>
          </p:nvPr>
        </p:nvSpPr>
        <p:spPr/>
        <p:txBody>
          <a:bodyPr/>
          <a:lstStyle/>
          <a:p>
            <a:pPr>
              <a:defRPr/>
            </a:pPr>
            <a:r>
              <a:rPr lang="en-GB" sz="4800" u="sng" dirty="0">
                <a:latin typeface="Arial" panose="020B0604020202020204" pitchFamily="34" charset="0"/>
                <a:cs typeface="Arial" panose="020B0604020202020204" pitchFamily="34" charset="0"/>
              </a:rPr>
              <a:t>Cameras</a:t>
            </a:r>
            <a:endParaRPr lang="en-GB"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F7E1C2-402C-AB26-8057-C6B12283EF6E}"/>
              </a:ext>
            </a:extLst>
          </p:cNvPr>
          <p:cNvSpPr>
            <a:spLocks noGrp="1"/>
          </p:cNvSpPr>
          <p:nvPr>
            <p:ph idx="1"/>
          </p:nvPr>
        </p:nvSpPr>
        <p:spPr>
          <a:xfrm>
            <a:off x="299357" y="1800225"/>
            <a:ext cx="11593285" cy="4351338"/>
          </a:xfrm>
        </p:spPr>
        <p:txBody>
          <a:bodyPr>
            <a:normAutofit fontScale="70000" lnSpcReduction="20000"/>
          </a:bodyPr>
          <a:lstStyle/>
          <a:p>
            <a:pPr marL="0" indent="0">
              <a:buFontTx/>
              <a:buNone/>
            </a:pPr>
            <a:r>
              <a:rPr lang="en-GB" altLang="en-US" sz="3600" dirty="0">
                <a:latin typeface="Arial" panose="020B0604020202020204" pitchFamily="34" charset="0"/>
                <a:ea typeface="MS PGothic" panose="020B0600070205080204" pitchFamily="34" charset="-128"/>
                <a:cs typeface="Arial" panose="020B0604020202020204" pitchFamily="34" charset="0"/>
              </a:rPr>
              <a:t>The staff will take photographs of every activity and these will be shared with the children when we return to school.</a:t>
            </a:r>
          </a:p>
          <a:p>
            <a:pPr marL="0" indent="0">
              <a:buFontTx/>
              <a:buNone/>
            </a:pPr>
            <a:endParaRPr lang="en-GB" altLang="en-US" sz="3600" dirty="0">
              <a:latin typeface="Arial" panose="020B0604020202020204" pitchFamily="34" charset="0"/>
              <a:ea typeface="MS PGothic" panose="020B0600070205080204" pitchFamily="34" charset="-128"/>
              <a:cs typeface="Arial" panose="020B0604020202020204" pitchFamily="34" charset="0"/>
            </a:endParaRPr>
          </a:p>
          <a:p>
            <a:pPr marL="0" indent="0">
              <a:buFontTx/>
              <a:buNone/>
            </a:pPr>
            <a:r>
              <a:rPr lang="en-GB" altLang="en-US" sz="3600" dirty="0">
                <a:latin typeface="Arial" panose="020B0604020202020204" pitchFamily="34" charset="0"/>
                <a:ea typeface="MS PGothic" panose="020B0600070205080204" pitchFamily="34" charset="-128"/>
                <a:cs typeface="Arial" panose="020B0604020202020204" pitchFamily="34" charset="0"/>
              </a:rPr>
              <a:t>If you wish for your child to bring a cheap digital camera, this will be your child’s responsibility. The adult will look after it when the activity takes place and will take any pictures when they are participating in the activities. </a:t>
            </a:r>
          </a:p>
          <a:p>
            <a:pPr marL="0" indent="0">
              <a:buFontTx/>
              <a:buNone/>
            </a:pPr>
            <a:r>
              <a:rPr lang="en-GB" altLang="en-US" sz="3600" dirty="0">
                <a:latin typeface="Arial" panose="020B0604020202020204" pitchFamily="34" charset="0"/>
                <a:ea typeface="MS PGothic" panose="020B0600070205080204" pitchFamily="34" charset="-128"/>
                <a:cs typeface="Arial" panose="020B0604020202020204" pitchFamily="34" charset="0"/>
              </a:rPr>
              <a:t>Alternatively, some children bring along a disposable camera for the week. They do need reminding, however, that they only have a finite number of pictures and lots taken on the journey down to the Isle of Wight on the coach and ferry may not leave much room for all the exciting activities!</a:t>
            </a:r>
          </a:p>
          <a:p>
            <a:pPr marL="0" indent="0">
              <a:buFontTx/>
              <a:buNone/>
            </a:pPr>
            <a:r>
              <a:rPr lang="en-GB" altLang="en-US" sz="3600" dirty="0">
                <a:latin typeface="Arial" panose="020B0604020202020204" pitchFamily="34" charset="0"/>
                <a:ea typeface="MS PGothic" panose="020B0600070205080204" pitchFamily="34" charset="-128"/>
                <a:cs typeface="Arial" panose="020B0604020202020204" pitchFamily="34" charset="0"/>
              </a:rPr>
              <a:t>Any camera brought will need to be clearly named.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DDCBA68CE2374BBB873228142E8D11" ma:contentTypeVersion="11" ma:contentTypeDescription="Create a new document." ma:contentTypeScope="" ma:versionID="50587c47dd5d49f9d09fa6704ce568ae">
  <xsd:schema xmlns:xsd="http://www.w3.org/2001/XMLSchema" xmlns:xs="http://www.w3.org/2001/XMLSchema" xmlns:p="http://schemas.microsoft.com/office/2006/metadata/properties" xmlns:ns2="f52e43db-30ed-4fe3-8cc4-b13ed271f06c" targetNamespace="http://schemas.microsoft.com/office/2006/metadata/properties" ma:root="true" ma:fieldsID="92fe9366b5505cc93efdb91f58b0344c" ns2:_="">
    <xsd:import namespace="f52e43db-30ed-4fe3-8cc4-b13ed271f0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e43db-30ed-4fe3-8cc4-b13ed271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CDB5F1-1003-4F49-926D-9B7DC916A51A}">
  <ds:schemaRefs>
    <ds:schemaRef ds:uri="http://schemas.microsoft.com/sharepoint/v3/contenttype/forms"/>
  </ds:schemaRefs>
</ds:datastoreItem>
</file>

<file path=customXml/itemProps2.xml><?xml version="1.0" encoding="utf-8"?>
<ds:datastoreItem xmlns:ds="http://schemas.openxmlformats.org/officeDocument/2006/customXml" ds:itemID="{CB986EEA-ECBE-47F3-B12B-C3AB12AE7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e43db-30ed-4fe3-8cc4-b13ed271f0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F3F088-9E40-48E2-A47C-DAC14E7F78C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1522</Words>
  <Application>Microsoft Office PowerPoint</Application>
  <PresentationFormat>Widescreen</PresentationFormat>
  <Paragraphs>151</Paragraphs>
  <Slides>26</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Comic Sans MS</vt:lpstr>
      <vt:lpstr>Office Theme</vt:lpstr>
      <vt:lpstr>Default Design</vt:lpstr>
      <vt:lpstr>PowerPoint Presentation</vt:lpstr>
      <vt:lpstr>Why are we going?</vt:lpstr>
      <vt:lpstr>PowerPoint Presentation</vt:lpstr>
      <vt:lpstr>                 The Isle of Wight</vt:lpstr>
      <vt:lpstr>Outward Journey  We will meet at the school gates at 6.15am – please, no earlier! The coach WILL leave at 6.45am   So do not be late, we will not be able to wait. We will be catching the 10am ferry and are expected to arrive at PGL at 11.30am. We will send a message when we arrive.  Please ensure that your child has eaten something in the morning. All children will need a packed lunch and a snack. The snack will be eaten on the ferry and lunch after we have had a tour of the site and a health and safety talk. If your child suffers from travel sickness, please inform the school and please make sure they have taken travel pills in good time. We will make sure the magic newspaper is ready! </vt:lpstr>
      <vt:lpstr>Medications  Medication should be handed to the School Office by Thursday 9 June 2022 if possible. If the medication is needed over the weekend, a member of staff will  collect the medicines on Monday morning before we depart. Parents/carers MUST complete a medication form prior to the visit. This states the child’s name and all the instructions for the staff to follow including timings and dosage. You can collect this form from the school office or download it from the website. Please remember to collect the medication on Friday at the end of the school trip.   Any illness within 48 hours before departure MUST be informed to the school.  No child is to keep any medication – this must be given to staff. </vt:lpstr>
      <vt:lpstr>Luggage   One case/bag per child  - please ensure your child can carry it comfortably.  We may have to carry the bags quite a long way to our accommodation and usually up a small flight of steps.   Please bring one piece of hand luggage for the coach to contain lunch, snack, a named water bottle and journey activities, e.g. book, fiddle toy, travel board games (remember, no electronics!). </vt:lpstr>
      <vt:lpstr> Please DO NOT bring the following items: </vt:lpstr>
      <vt:lpstr>Cameras</vt:lpstr>
      <vt:lpstr>Little Canada - PGL</vt:lpstr>
      <vt:lpstr>Our accommodation</vt:lpstr>
      <vt:lpstr>The lodges have all been recently refurbished</vt:lpstr>
      <vt:lpstr>PowerPoint Presentation</vt:lpstr>
      <vt:lpstr>PowerPoint Presentation</vt:lpstr>
      <vt:lpstr>Sample Activities</vt:lpstr>
      <vt:lpstr>Instructors and activities</vt:lpstr>
      <vt:lpstr>Clothing</vt:lpstr>
      <vt:lpstr>PowerPoint Presentation</vt:lpstr>
      <vt:lpstr>Other Items</vt:lpstr>
      <vt:lpstr>Sample Itinerary </vt:lpstr>
      <vt:lpstr>Return Journey</vt:lpstr>
      <vt:lpstr>PowerPoint Presentation</vt:lpstr>
      <vt:lpstr>Kayaking </vt:lpstr>
      <vt:lpstr>Giant Swing </vt:lpstr>
      <vt:lpstr>             Zip Wire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Roberts</dc:creator>
  <cp:lastModifiedBy>Caroline Roberts</cp:lastModifiedBy>
  <cp:revision>3</cp:revision>
  <dcterms:created xsi:type="dcterms:W3CDTF">2022-05-12T13:00:49Z</dcterms:created>
  <dcterms:modified xsi:type="dcterms:W3CDTF">2022-05-18T06:33:52Z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0x0101006BDDCBA68CE2374BBB873228142E8D11</vt:lpwstr>
  </property>
</Properties>
</file>