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56" r:id="rId5"/>
    <p:sldMasterId id="2147483768" r:id="rId6"/>
    <p:sldMasterId id="2147483828" r:id="rId7"/>
    <p:sldMasterId id="2147483840" r:id="rId8"/>
  </p:sldMasterIdLst>
  <p:notesMasterIdLst>
    <p:notesMasterId r:id="rId29"/>
  </p:notesMasterIdLst>
  <p:handoutMasterIdLst>
    <p:handoutMasterId r:id="rId30"/>
  </p:handoutMasterIdLst>
  <p:sldIdLst>
    <p:sldId id="270" r:id="rId9"/>
    <p:sldId id="257" r:id="rId10"/>
    <p:sldId id="300" r:id="rId11"/>
    <p:sldId id="258" r:id="rId12"/>
    <p:sldId id="309" r:id="rId13"/>
    <p:sldId id="259" r:id="rId14"/>
    <p:sldId id="273" r:id="rId15"/>
    <p:sldId id="301" r:id="rId16"/>
    <p:sldId id="304" r:id="rId17"/>
    <p:sldId id="302" r:id="rId18"/>
    <p:sldId id="308" r:id="rId19"/>
    <p:sldId id="277" r:id="rId20"/>
    <p:sldId id="306" r:id="rId21"/>
    <p:sldId id="303" r:id="rId22"/>
    <p:sldId id="281" r:id="rId23"/>
    <p:sldId id="282" r:id="rId24"/>
    <p:sldId id="288" r:id="rId25"/>
    <p:sldId id="287" r:id="rId26"/>
    <p:sldId id="297" r:id="rId27"/>
    <p:sldId id="299" r:id="rId28"/>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CC"/>
    <a:srgbClr val="FF0000"/>
    <a:srgbClr val="66CCFF"/>
    <a:srgbClr val="FF6699"/>
    <a:srgbClr val="000099"/>
    <a:srgbClr val="00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8" autoAdjust="0"/>
    <p:restoredTop sz="94624" autoAdjust="0"/>
  </p:normalViewPr>
  <p:slideViewPr>
    <p:cSldViewPr>
      <p:cViewPr varScale="1">
        <p:scale>
          <a:sx n="102" d="100"/>
          <a:sy n="102" d="100"/>
        </p:scale>
        <p:origin x="22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1094E9D-5A0C-4FA7-ACC9-E49D7E1DB461}" type="datetimeFigureOut">
              <a:rPr lang="en-GB" smtClean="0"/>
              <a:t>11/10/2021</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7C4C249B-4DFE-4741-99D6-DBD6C309FA76}" type="slidenum">
              <a:rPr lang="en-GB" smtClean="0"/>
              <a:t>‹#›</a:t>
            </a:fld>
            <a:endParaRPr lang="en-GB"/>
          </a:p>
        </p:txBody>
      </p:sp>
    </p:spTree>
    <p:extLst>
      <p:ext uri="{BB962C8B-B14F-4D97-AF65-F5344CB8AC3E}">
        <p14:creationId xmlns:p14="http://schemas.microsoft.com/office/powerpoint/2010/main" val="670906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C0B3D0F-F2A3-41B8-A929-868EB9D8545E}" type="datetimeFigureOut">
              <a:rPr lang="en-GB"/>
              <a:pPr>
                <a:defRPr/>
              </a:pPr>
              <a:t>11/10/2021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EEEF864-DABA-415E-9B08-5FB0E9297B74}" type="slidenum">
              <a:rPr lang="en-GB"/>
              <a:pPr>
                <a:defRPr/>
              </a:pPr>
              <a:t>‹#›</a:t>
            </a:fld>
            <a:endParaRPr lang="en-GB"/>
          </a:p>
        </p:txBody>
      </p:sp>
    </p:spTree>
    <p:extLst>
      <p:ext uri="{BB962C8B-B14F-4D97-AF65-F5344CB8AC3E}">
        <p14:creationId xmlns:p14="http://schemas.microsoft.com/office/powerpoint/2010/main" val="23891761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bwMode="auto">
          <a:noFill/>
          <a:ln>
            <a:solidFill>
              <a:srgbClr val="000000"/>
            </a:solidFill>
            <a:miter lim="800000"/>
            <a:headEnd/>
            <a:tailEnd/>
          </a:ln>
        </p:spPr>
      </p:sp>
      <p:sp>
        <p:nvSpPr>
          <p:cNvPr id="2375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237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ED3228-1D0A-4EBD-8FEE-8E42139910AD}" type="slidenum">
              <a:rPr lang="en-GB">
                <a:cs typeface="Arial" charset="0"/>
              </a:rPr>
              <a:pPr fontAlgn="base">
                <a:spcBef>
                  <a:spcPct val="0"/>
                </a:spcBef>
                <a:spcAft>
                  <a:spcPct val="0"/>
                </a:spcAft>
              </a:pPr>
              <a:t>2</a:t>
            </a:fld>
            <a:endParaRPr lang="en-GB">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47A0C0C-9C19-4081-9D1E-4A28512801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7038B71B-E2BB-4220-9DE2-59260983E3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9460" name="Slide Number Placeholder 3">
            <a:extLst>
              <a:ext uri="{FF2B5EF4-FFF2-40B4-BE49-F238E27FC236}">
                <a16:creationId xmlns:a16="http://schemas.microsoft.com/office/drawing/2014/main" id="{50E2D5AE-A0EC-438C-83C3-569809FD13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5E1412-2B16-4E16-8B23-0E68F467D757}" type="slidenum">
              <a:rPr lang="en-GB" altLang="en-US" smtClean="0">
                <a:latin typeface="Calibri" panose="020F0502020204030204" pitchFamily="34" charset="0"/>
              </a:rPr>
              <a:pPr/>
              <a:t>10</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A0DD391-736E-4F14-B628-FE6F7144F3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A7F246E1-2969-45BF-B660-414CB3FB94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5604" name="Slide Number Placeholder 3">
            <a:extLst>
              <a:ext uri="{FF2B5EF4-FFF2-40B4-BE49-F238E27FC236}">
                <a16:creationId xmlns:a16="http://schemas.microsoft.com/office/drawing/2014/main" id="{BEB6A622-A2A8-4419-A242-EF29BDC49F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430140-922B-49C9-ACF9-324B4725FCB0}" type="slidenum">
              <a:rPr lang="en-GB" altLang="en-US" smtClean="0">
                <a:latin typeface="Calibri" panose="020F0502020204030204" pitchFamily="34" charset="0"/>
              </a:rPr>
              <a:pPr/>
              <a:t>12</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53A8DAE-5AC6-4D10-A8A3-AEF2625F1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ED39456-6D02-4953-AECB-6D3E1D6E06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3556" name="Slide Number Placeholder 3">
            <a:extLst>
              <a:ext uri="{FF2B5EF4-FFF2-40B4-BE49-F238E27FC236}">
                <a16:creationId xmlns:a16="http://schemas.microsoft.com/office/drawing/2014/main" id="{E51D3A13-E1DB-4C6B-B7F8-29EF7E2C8A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206D55-CE0B-419F-B783-361EA188D714}" type="slidenum">
              <a:rPr lang="en-GB" altLang="en-US" smtClean="0">
                <a:latin typeface="Calibri" panose="020F0502020204030204" pitchFamily="34" charset="0"/>
              </a:rPr>
              <a:pPr/>
              <a:t>13</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9334D46-0174-49B4-ADB3-EF5F8FADDB25}" type="datetimeFigureOut">
              <a:rPr lang="en-US"/>
              <a:pPr>
                <a:defRPr/>
              </a:pPr>
              <a:t>10/11/2021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199A87-E20C-4DEB-836C-6BF70874FD0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1A205B-7C4D-4093-8920-28DCE0D3825B}" type="datetimeFigureOut">
              <a:rPr lang="en-US"/>
              <a:pPr>
                <a:defRPr/>
              </a:pPr>
              <a:t>10/11/2021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3B8D21-40F6-4279-B54D-9777982F9F6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2EF725-1ADF-4782-BB25-B2DBADB7FD7B}" type="datetimeFigureOut">
              <a:rPr lang="en-US"/>
              <a:pPr>
                <a:defRPr/>
              </a:pPr>
              <a:t>10/11/2021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20B589-F191-417F-B46E-3E1BF4B6509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13A58CD-3A04-4167-8677-D5D3B03BF4A8}"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F166B82-E11F-4D24-91B8-F2AE16601734}"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DEA9534-0A3B-4D4F-9616-5CA71DA1A927}"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02D772C-3266-470B-8C04-6A441D7373D8}"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EC20E1E-7100-43DF-874E-362B7BA04A42}"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49B423F-6B5F-42C5-82E7-D5307D73EF1C}"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D32CF74-9A0E-4368-8DEF-E85A2DDAE247}"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55E2EDF-E812-4615-8F3D-5A7F7057B69C}"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CFAA6D8D-6197-48E0-A912-D87D52C224E0}"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2CB43D94-29E9-458C-A903-B2C992D5EB04}"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ECFB720-0E91-4070-A2AE-D194CED8A397}"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7473A850-F906-437C-BC78-74E80A7BD089}"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FE7A53-D135-454E-9B06-3C4BB39DFA5C}"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BBE4F4EC-3501-46FF-A46F-F1C427765F9B}"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631BD7-DF81-42F1-B0EA-580545FBDDEB}"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6D24D54-AA47-4E7F-B6EE-AFFBF58F689A}"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C07F85-B870-4EFC-A069-4954230E7540}" type="datetimeFigureOut">
              <a:rPr lang="en-US"/>
              <a:pPr>
                <a:defRPr/>
              </a:pPr>
              <a:t>10/11/2021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05AB4A-9928-4F61-843D-7E513478A43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2D9132-625A-49B3-A4C4-DB2C54C6FB1E}"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31B8AE0-8F83-4BE2-9B8B-1A2DB8427F8D}"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F42DB37-FB13-4087-A6E3-19B2C97BCF4A}"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785BB64-6F02-4252-9043-7B655495F193}"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0453EA6-3185-4E63-8EA0-5CC5E0CA5B3A}"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641A60D-4CFF-4CB1-B671-A63C53D3C209}"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7AA83B1-2279-4CF5-9245-B4574DE0027C}"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FF2245C-4AB4-42F5-B9E5-BE59732007FE}"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970642F-8089-4588-A3AE-67F513DA0E69}"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FDBFB83-C93A-433A-82E1-75B116CC2E90}"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1557C42-0804-4FBB-8AC1-1018D0843986}"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8741841-6769-4585-A832-D507B997C8CD}"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7FD9E91-DA93-4A43-8679-EDE42BFE4897}"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EBE113D-B177-4FC0-BEEA-9EDF1436FC83}"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05134CFC-C052-4503-BCC5-B987B4AA4CF2}"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D12FC1C-75F3-4B21-88A0-3C6FD0FA4A63}"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13980B4-895A-4287-A9CB-5EEAB6795161}"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87AC456-87B8-4C3B-885D-C19573B02388}"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489C5E-753E-4D03-8F2D-B8FF6276AAF1}"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F6E7BEF-D42B-4F04-9262-0447B53E2C39}"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ABA088C-64E6-4B4E-8FDA-1C96EF01F1DA}" type="datetimeFigureOut">
              <a:rPr lang="en-US"/>
              <a:pPr>
                <a:defRPr/>
              </a:pPr>
              <a:t>10/11/2021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D7684B-7945-4C73-ABA7-AFB72FBF44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295FFB-40AF-497E-A30E-EAD91BDEBCCB}"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737D934-21D4-4F9A-A8E0-E68C8F521C1F}"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51885B-DEE1-4EBE-8F64-D4D8E562382A}"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9E14F68-6B4A-4109-BCEE-4DD539D8BE78}"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D46EAF3-BBB3-4E9C-99A4-3A52CE5D17DF}"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6C3AA33-EFE8-415C-94D6-C6E867AF468B}"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A08D1ED-AD6F-4622-9612-18A488F56733}"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1F589CD-71D7-4EF4-A259-F23E0736E370}"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FE5B4FA-2141-4C86-96FE-740C5AB745E5}"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A61EB7F-FFA5-4CCC-B634-9BD334E5E851}"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9C5FF6D-E6B4-4B87-AB16-A394A615A952}"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0EE4F71-EED8-467A-A687-13C49783D227}"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FA9FA4-F2EE-4B0D-BBE7-6348E817375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A35EB7A-CD86-4722-8331-39AAAD7FF6C0}"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2B87DC7F-9635-4398-9652-1B1408EF81E2}"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562ACAD-4D05-4AFA-B69B-9D9F897D3534}"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DC2C79C-1F71-4FF4-8ABB-B4F50E6D62D1}"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3767DAF-E571-4562-BB7F-C657F1CE1711}" type="slidenum">
              <a:rPr lang="en-GB"/>
              <a:pPr>
                <a:defRPr/>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64A267B-A02F-4B98-9D7A-F4292751094C}"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8FA65BF2-DF09-44B7-AD4C-0980E0A4D1FC}"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26D916E-E28A-4874-9182-D2A7CC36B349}" type="datetimeFigureOut">
              <a:rPr lang="en-US"/>
              <a:pPr>
                <a:defRPr/>
              </a:pPr>
              <a:t>10/11/2021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16AD12-44E2-47F2-8B25-3F526478D5F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4E54D-AA09-43AF-AA09-7EE558D512E6}"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052DA86-1961-4FFE-BCB5-7B53F598ACEC}"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891FEB-B266-4B03-BF98-B30D0EFF75E5}"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19C971C-99B1-44D0-AD18-530040E4E234}" type="slidenum">
              <a:rPr lang="en-GB"/>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23C612-6F35-465C-A7F8-ECB389037EC3}"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B549859-A143-46B5-9BAE-3052A58354BC}"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D98A403-322A-4DBB-BC86-57761A71EABF}"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77F979D-9309-4145-A884-F7461181BFD1}" type="slidenum">
              <a:rPr lang="en-GB"/>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AE6E9D-9A99-4234-AEA6-BA4E8B9FE753}"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07FFBE-954E-419C-AF17-63F164AD349C}" type="slidenum">
              <a:rPr lang="en-GB"/>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A383F97-3F99-4129-B0BD-5994D72F420C}"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1AFF5B3-622F-463F-9379-5730092CAC82}" type="slidenum">
              <a:rPr lang="en-GB"/>
              <a:pPr>
                <a:defRPr/>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636C954-4162-44A0-869F-DECA38EC6BDD}"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298B227-69B4-43E8-B152-C0404536DA27}" type="slidenum">
              <a:rPr lang="en-GB"/>
              <a:pPr>
                <a:defRPr/>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48C8608-7F62-465C-8D5A-EFBEE9AADDF5}"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F1854F2-36C9-4F29-AD0B-E5C2746AC073}"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CD69D7D-83F3-4FAE-9638-E11A8A67B3A3}"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F48E0CD-1997-4C20-8BBB-BCCBF6B5B325}"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D25504E-0B5D-418B-9E85-E5E7B7B719EB}"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3F73B11C-949C-4BB1-815A-C71B32CF870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4C906FB-41A3-47D8-B11B-2BDA29F7EEA6}" type="datetimeFigureOut">
              <a:rPr lang="en-US"/>
              <a:pPr>
                <a:defRPr/>
              </a:pPr>
              <a:t>10/11/2021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CED16C9-63E7-4183-BB22-7F550EDD84D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D17C9E7-EEBE-4793-B1B3-267ED59CA1DA}"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770E45BD-A1F9-467B-A759-7EA9A2730B68}" type="slidenum">
              <a:rPr lang="en-GB"/>
              <a:pPr>
                <a:defRPr/>
              </a:pPr>
              <a:t>‹#›</a:t>
            </a:fld>
            <a:endParaRPr lang="en-GB"/>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EABA96-0124-49BB-AB55-7B2C0463DF9F}"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1122D8E1-E683-4DF2-82E0-F1C7236F3FDC}" type="slidenum">
              <a:rPr lang="en-GB"/>
              <a:pPr>
                <a:defRPr/>
              </a:pPr>
              <a:t>‹#›</a:t>
            </a:fld>
            <a:endParaRPr lang="en-GB"/>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41D8EE2-31BC-474F-A181-093DCCBF26AA}"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CB5E3EF-DEFC-4B56-AE42-6D653C554A60}" type="slidenum">
              <a:rPr lang="en-GB"/>
              <a:pPr>
                <a:defRPr/>
              </a:pPr>
              <a:t>‹#›</a:t>
            </a:fld>
            <a:endParaRPr lang="en-GB"/>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B5942F-7218-46A9-8B83-3A9FCDA2E807}"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9F4C24C-2F50-4228-8D12-196697BB7533}" type="slidenum">
              <a:rPr lang="en-GB"/>
              <a:pPr>
                <a:defRPr/>
              </a:pPr>
              <a:t>‹#›</a:t>
            </a:fld>
            <a:endParaRPr lang="en-GB"/>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30B7919-BD54-493D-A2A2-E496876A9DF1}"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9D2F668-0A06-410D-B4DE-1460339FF13B}" type="slidenum">
              <a:rPr lang="en-GB"/>
              <a:pPr>
                <a:defRPr/>
              </a:pPr>
              <a:t>‹#›</a:t>
            </a:fld>
            <a:endParaRPr lang="en-GB"/>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CA43CAE-8DA1-43AE-8239-3A764AC17A21}"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36ABE62-62CD-4981-AD8D-B7BB27B6D0E9}" type="slidenum">
              <a:rPr lang="en-GB"/>
              <a:pPr>
                <a:defRPr/>
              </a:pPr>
              <a:t>‹#›</a:t>
            </a:fld>
            <a:endParaRPr lang="en-GB"/>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AAAF7B8-9AFA-4B81-A011-54CA492A3EB4}"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3858196-7023-49A6-BBE7-5163429CB7E1}" type="slidenum">
              <a:rPr lang="en-GB"/>
              <a:pPr>
                <a:defRPr/>
              </a:pPr>
              <a:t>‹#›</a:t>
            </a:fld>
            <a:endParaRPr lang="en-GB"/>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F6BE9F4-7F1F-4D34-BF2E-150EA479FCC3}"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AEB96F3-50AF-49DD-AC0A-DF590BB15ECA}" type="slidenum">
              <a:rPr lang="en-GB"/>
              <a:pPr>
                <a:defRPr/>
              </a:pPr>
              <a:t>‹#›</a:t>
            </a:fld>
            <a:endParaRPr lang="en-GB"/>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5A7010-F685-4427-BEB8-03FF2E41E96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3382B3B-0039-4753-884C-AB3BE774E707}" type="slidenum">
              <a:rPr lang="en-GB"/>
              <a:pPr>
                <a:defRPr/>
              </a:pPr>
              <a:t>‹#›</a:t>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A4DA2CC-7795-48D7-85A0-3EC7A286469A}"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785A7D9-9D41-4344-AA2B-0CF8F24EC970}"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509BE7-42A5-44CE-8E25-FF314307E45C}" type="datetimeFigureOut">
              <a:rPr lang="en-US"/>
              <a:pPr>
                <a:defRPr/>
              </a:pPr>
              <a:t>10/11/2021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DC810F-8ADD-44F3-9872-77435CD7477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89DCB7A-24B5-4476-BB48-AB85B4D8F2D6}"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9522126F-BDD6-4AEC-AA09-875854EDD277}" type="slidenum">
              <a:rPr lang="en-GB"/>
              <a:pPr>
                <a:defRPr/>
              </a:pPr>
              <a:t>‹#›</a:t>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076550AC-2784-4D10-9341-4758D903085C}"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C91D155-F259-4C39-B713-EDC5A67D295E}" type="slidenum">
              <a:rPr lang="en-GB"/>
              <a:pPr>
                <a:defRPr/>
              </a:pPr>
              <a:t>‹#›</a:t>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766FBA-7F4D-4E22-8CAF-29571B07DE4B}"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2EF8C6B8-B820-4B91-BBA0-840E6AF4FD0A}" type="slidenum">
              <a:rPr lang="en-GB"/>
              <a:pPr>
                <a:defRPr/>
              </a:pPr>
              <a:t>‹#›</a:t>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B5D1D1-C790-4588-87AF-B415A5EFBCD0}"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FD901E6-FAE8-4AED-89E3-A99B83999BA7}" type="slidenum">
              <a:rPr lang="en-GB"/>
              <a:pPr>
                <a:defRPr/>
              </a:pPr>
              <a:t>‹#›</a:t>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D65C3A6-F7E4-4CB0-A803-3B437B2122E9}"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44059F5-96F6-4EA1-90B2-8EEF665AF3F0}" type="slidenum">
              <a:rPr lang="en-GB"/>
              <a:pPr>
                <a:defRPr/>
              </a:pPr>
              <a:t>‹#›</a:t>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0135F67-49F1-4C0A-AD02-C369F776F79C}"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7B9FA7C-3704-40E1-8774-5A6C9A9D4CC3}" type="slidenum">
              <a:rPr lang="en-GB"/>
              <a:pPr>
                <a:defRPr/>
              </a:pPr>
              <a:t>‹#›</a:t>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665285E-EC51-40E9-8115-8611D0946123}"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E00D4AA-91E8-49F7-806E-B78444FD8C66}" type="slidenum">
              <a:rPr lang="en-GB"/>
              <a:pPr>
                <a:defRPr/>
              </a:pPr>
              <a:t>‹#›</a:t>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80EBD58A-78D2-4A7F-B308-A5DD21505FD5}"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2826E63-A931-4F8B-9949-E8044A9E14D2}" type="slidenum">
              <a:rPr lang="en-GB"/>
              <a:pPr>
                <a:defRPr/>
              </a:pPr>
              <a:t>‹#›</a:t>
            </a:fld>
            <a:endParaRPr lang="en-GB"/>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449FC9C-7EE4-40C6-B546-A9A88B1F77D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B76DF78-71A5-408A-84E2-4CC062738D2B}" type="slidenum">
              <a:rPr lang="en-GB"/>
              <a:pPr>
                <a:defRPr/>
              </a:pPr>
              <a:t>‹#›</a:t>
            </a:fld>
            <a:endParaRPr lang="en-GB"/>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3C1218-0612-410C-8272-689C759CB3CC}"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EC587A2-B2BE-4008-A006-7F24E9A08B34}"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8E8F2B4-D0F0-4891-BE3B-17DE9257C5CA}" type="datetimeFigureOut">
              <a:rPr lang="en-US"/>
              <a:pPr>
                <a:defRPr/>
              </a:pPr>
              <a:t>10/11/2021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CC24700-B5DD-49D7-9B6D-4B7B11343C46}"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AE6B586-B671-4555-B8DB-3DD5915F31CD}"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750D93D-7E60-4271-80FE-EEA29AC55921}" type="slidenum">
              <a:rPr lang="en-GB"/>
              <a:pPr>
                <a:defRPr/>
              </a:pPr>
              <a:t>‹#›</a:t>
            </a:fld>
            <a:endParaRPr lang="en-GB"/>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2621E860-91B3-4E64-8515-A45DE4F3DDBE}"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6089AFE-04E5-444A-A126-B01D52383DEF}" type="slidenum">
              <a:rPr lang="en-GB"/>
              <a:pPr>
                <a:defRPr/>
              </a:pPr>
              <a:t>‹#›</a:t>
            </a:fld>
            <a:endParaRPr lang="en-GB"/>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7F26D86-3047-4B27-9EFD-9EDBDA94239A}"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71E89860-73E8-44B1-B915-2894DB9CD828}" type="slidenum">
              <a:rPr lang="en-GB"/>
              <a:pPr>
                <a:defRPr/>
              </a:pPr>
              <a:t>‹#›</a:t>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525E2F-91C6-4215-81DB-6EAF416F1566}"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2065DBCD-F553-484D-8CD8-9E6481935E25}" type="slidenum">
              <a:rPr lang="en-GB"/>
              <a:pPr>
                <a:defRPr/>
              </a:pPr>
              <a:t>‹#›</a:t>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E7B91E8-F591-4854-BF7A-FF7ED8C791FE}"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CC087C4-B38F-47C7-A2E5-1409F2FD721C}" type="slidenum">
              <a:rPr lang="en-GB"/>
              <a:pPr>
                <a:defRPr/>
              </a:pPr>
              <a:t>‹#›</a:t>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6B0F58-904F-40B5-9C29-954B98E1C013}"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FBFBE06-2F20-48F1-A896-86C692A88CF6}" type="slidenum">
              <a:rPr lang="en-GB"/>
              <a:pPr>
                <a:defRPr/>
              </a:pPr>
              <a:t>‹#›</a:t>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BAF22DB-4337-4C8D-84D2-8AA3168A9E6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D6F1BD9-E03F-4949-8FBA-838E1261D148}" type="slidenum">
              <a:rPr lang="en-GB"/>
              <a:pPr>
                <a:defRPr/>
              </a:pPr>
              <a:t>‹#›</a:t>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82BC53D-0B95-47D7-8985-80BB39A4958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C3377EC-D01E-4257-BDCC-463B3871D3A5}" type="slidenum">
              <a:rPr lang="en-GB"/>
              <a:pPr>
                <a:defRPr/>
              </a:pPr>
              <a:t>‹#›</a:t>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007FBD3-7296-4D1C-BFEE-1F618DE9A89E}"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EDDD5A-56CA-41B7-81A1-CBAAA95170D6}" type="slidenum">
              <a:rPr lang="en-GB"/>
              <a:pPr>
                <a:defRPr/>
              </a:pPr>
              <a:t>‹#›</a:t>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55B302C-881A-433D-AA11-8D73992B67E2}"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6B6FC0E-360C-4926-9E0E-73EC65C563C5}"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F293804-22E9-4189-9592-32D5792D5392}" type="datetimeFigureOut">
              <a:rPr lang="en-US"/>
              <a:pPr>
                <a:defRPr/>
              </a:pPr>
              <a:t>10/11/2021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594958-58E7-4533-B1B4-E2D4F46C331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AA77D44-4D3B-4595-B199-C43D8AAB5C78}"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4472549-AF90-4324-B5BA-EE4AE84BD46D}" type="slidenum">
              <a:rPr lang="en-GB"/>
              <a:pPr>
                <a:defRPr/>
              </a:pPr>
              <a:t>‹#›</a:t>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BC8273B-CD77-4FCB-B8B4-3F359EB76379}"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B81AFD4B-AF3F-4E36-852A-57E584935527}" type="slidenum">
              <a:rPr lang="en-GB"/>
              <a:pPr>
                <a:defRPr/>
              </a:pPr>
              <a:t>‹#›</a:t>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2EA8D41D-8DA6-4C21-97E3-5DF92D582197}" type="datetimeFigureOut">
              <a:rPr lang="en-GB"/>
              <a:pPr>
                <a:defRPr/>
              </a:pPr>
              <a:t>11/10/2021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7E54A32-40F7-49BA-B069-733E3B2CEF48}" type="slidenum">
              <a:rPr lang="en-GB"/>
              <a:pPr>
                <a:defRPr/>
              </a:pPr>
              <a:t>‹#›</a:t>
            </a:fld>
            <a:endParaRPr lang="en-GB"/>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EEB2CEE-34CC-4108-BE4E-FBE6623AAACB}" type="datetimeFigureOut">
              <a:rPr lang="en-GB"/>
              <a:pPr>
                <a:defRPr/>
              </a:pPr>
              <a:t>11/10/2021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E3A9AE88-8A18-433C-B327-6A29CB4D9271}" type="slidenum">
              <a:rPr lang="en-GB"/>
              <a:pPr>
                <a:defRPr/>
              </a:pPr>
              <a:t>‹#›</a:t>
            </a:fld>
            <a:endParaRPr lang="en-GB"/>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BD174D-2E8A-42D3-9D73-03374C18C5B8}" type="datetimeFigureOut">
              <a:rPr lang="en-GB"/>
              <a:pPr>
                <a:defRPr/>
              </a:pPr>
              <a:t>11/10/2021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ABC6BCA-D236-413F-BCA6-B396F06D38CD}" type="slidenum">
              <a:rPr lang="en-GB"/>
              <a:pPr>
                <a:defRPr/>
              </a:pPr>
              <a:t>‹#›</a:t>
            </a:fld>
            <a:endParaRPr lang="en-GB"/>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04FBFF9-5D6C-4AB5-B58B-E883393E64D8}"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0E4CC33-82BA-4884-803D-3CA7E0F9E815}" type="slidenum">
              <a:rPr lang="en-GB"/>
              <a:pPr>
                <a:defRPr/>
              </a:pPr>
              <a:t>‹#›</a:t>
            </a:fld>
            <a:endParaRPr lang="en-GB"/>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0A8824-F7B7-4FF1-8B25-23DBB27137A8}" type="datetimeFigureOut">
              <a:rPr lang="en-GB"/>
              <a:pPr>
                <a:defRPr/>
              </a:pPr>
              <a:t>11/10/2021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678102D-A783-4127-B484-4B249E00E9E5}" type="slidenum">
              <a:rPr lang="en-GB"/>
              <a:pPr>
                <a:defRPr/>
              </a:pPr>
              <a:t>‹#›</a:t>
            </a:fld>
            <a:endParaRPr lang="en-GB"/>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47C70D-3883-4E31-9A20-080D6193E990}"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049A500-99B8-48B3-B9A6-DF7191B03DD3}" type="slidenum">
              <a:rPr lang="en-GB"/>
              <a:pPr>
                <a:defRPr/>
              </a:pPr>
              <a:t>‹#›</a:t>
            </a:fld>
            <a:endParaRPr lang="en-GB"/>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921DED9-3EC8-4D8D-99D4-6C4D942FF90F}" type="datetimeFigureOut">
              <a:rPr lang="en-GB"/>
              <a:pPr>
                <a:defRPr/>
              </a:pPr>
              <a:t>11/10/2021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1EA1826-1056-44C0-8021-52D2CEDF6D5E}"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064490-3883-41B6-AF90-96CC0D0F0040}" type="datetimeFigureOut">
              <a:rPr lang="en-US"/>
              <a:pPr>
                <a:defRPr/>
              </a:pPr>
              <a:t>10/11/2021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2583ED-E384-45F7-B4D0-63C5EE9F0CB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064FD3C-95C9-448F-AFE9-53C774786B2D}" type="datetimeFigureOut">
              <a:rPr lang="en-US"/>
              <a:pPr>
                <a:defRPr/>
              </a:pPr>
              <a:t>10/11/2021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5245D99-1166-42B4-A93D-0A70B35C8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5" r:id="rId1"/>
    <p:sldLayoutId id="2147483874" r:id="rId2"/>
    <p:sldLayoutId id="2147483873" r:id="rId3"/>
    <p:sldLayoutId id="2147483872" r:id="rId4"/>
    <p:sldLayoutId id="2147483871" r:id="rId5"/>
    <p:sldLayoutId id="2147483870" r:id="rId6"/>
    <p:sldLayoutId id="2147483869" r:id="rId7"/>
    <p:sldLayoutId id="2147483868" r:id="rId8"/>
    <p:sldLayoutId id="2147483867" r:id="rId9"/>
    <p:sldLayoutId id="2147483866" r:id="rId10"/>
    <p:sldLayoutId id="214748386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2FAA1A8-88EB-4690-B0D8-68A7228B51EC}"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C12FA55-E5A0-4DED-BE50-6E36CB99425F}"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86" r:id="rId1"/>
    <p:sldLayoutId id="2147483885" r:id="rId2"/>
    <p:sldLayoutId id="2147483884" r:id="rId3"/>
    <p:sldLayoutId id="2147483883" r:id="rId4"/>
    <p:sldLayoutId id="2147483882" r:id="rId5"/>
    <p:sldLayoutId id="2147483881" r:id="rId6"/>
    <p:sldLayoutId id="2147483880" r:id="rId7"/>
    <p:sldLayoutId id="2147483879" r:id="rId8"/>
    <p:sldLayoutId id="2147483878" r:id="rId9"/>
    <p:sldLayoutId id="2147483877" r:id="rId10"/>
    <p:sldLayoutId id="21474838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D58CD37-ADE7-4CCD-99C5-445FDCB6B122}"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905ACF1-C972-4BAB-8132-57DFC0BC32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897" r:id="rId1"/>
    <p:sldLayoutId id="2147483896" r:id="rId2"/>
    <p:sldLayoutId id="2147483895" r:id="rId3"/>
    <p:sldLayoutId id="2147483894" r:id="rId4"/>
    <p:sldLayoutId id="2147483893" r:id="rId5"/>
    <p:sldLayoutId id="2147483892" r:id="rId6"/>
    <p:sldLayoutId id="2147483891" r:id="rId7"/>
    <p:sldLayoutId id="2147483890" r:id="rId8"/>
    <p:sldLayoutId id="2147483889" r:id="rId9"/>
    <p:sldLayoutId id="2147483888" r:id="rId10"/>
    <p:sldLayoutId id="21474838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789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16D5F7B-3243-471E-A6D5-FC460054C0EB}"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C7CB6C0-BDD5-4269-BC32-369A7980733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08" r:id="rId1"/>
    <p:sldLayoutId id="2147483907" r:id="rId2"/>
    <p:sldLayoutId id="2147483906" r:id="rId3"/>
    <p:sldLayoutId id="2147483905" r:id="rId4"/>
    <p:sldLayoutId id="2147483904" r:id="rId5"/>
    <p:sldLayoutId id="2147483903" r:id="rId6"/>
    <p:sldLayoutId id="2147483902" r:id="rId7"/>
    <p:sldLayoutId id="2147483901" r:id="rId8"/>
    <p:sldLayoutId id="2147483900" r:id="rId9"/>
    <p:sldLayoutId id="2147483899" r:id="rId10"/>
    <p:sldLayoutId id="21474838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116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B2D74BA-74FB-4ED4-881A-A410FBD0F449}"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8034D73-F800-4630-A32C-C9E3BFAC0EF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74" r:id="rId1"/>
    <p:sldLayoutId id="2147483973" r:id="rId2"/>
    <p:sldLayoutId id="2147483972" r:id="rId3"/>
    <p:sldLayoutId id="2147483971" r:id="rId4"/>
    <p:sldLayoutId id="2147483970" r:id="rId5"/>
    <p:sldLayoutId id="2147483969" r:id="rId6"/>
    <p:sldLayoutId id="2147483968" r:id="rId7"/>
    <p:sldLayoutId id="2147483967" r:id="rId8"/>
    <p:sldLayoutId id="2147483966" r:id="rId9"/>
    <p:sldLayoutId id="2147483965"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2390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3523C9A-2F8D-4E92-B1A8-8B9678B67741}"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26C35B0-5190-43BC-8AD1-BC8CCB7B14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85" r:id="rId1"/>
    <p:sldLayoutId id="2147483984" r:id="rId2"/>
    <p:sldLayoutId id="2147483983" r:id="rId3"/>
    <p:sldLayoutId id="2147483982" r:id="rId4"/>
    <p:sldLayoutId id="2147483981" r:id="rId5"/>
    <p:sldLayoutId id="2147483980" r:id="rId6"/>
    <p:sldLayoutId id="2147483979" r:id="rId7"/>
    <p:sldLayoutId id="2147483978" r:id="rId8"/>
    <p:sldLayoutId id="2147483977" r:id="rId9"/>
    <p:sldLayoutId id="2147483976" r:id="rId10"/>
    <p:sldLayoutId id="21474839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853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0B21F71-C3BA-48C0-BAAD-AE83111772D6}"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14F1F64-97B3-4DD0-85B8-1D4C111A15D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40" r:id="rId1"/>
    <p:sldLayoutId id="2147484039" r:id="rId2"/>
    <p:sldLayoutId id="2147484038" r:id="rId3"/>
    <p:sldLayoutId id="2147484037" r:id="rId4"/>
    <p:sldLayoutId id="2147484036" r:id="rId5"/>
    <p:sldLayoutId id="2147484035" r:id="rId6"/>
    <p:sldLayoutId id="2147484034" r:id="rId7"/>
    <p:sldLayoutId id="2147484033" r:id="rId8"/>
    <p:sldLayoutId id="2147484032" r:id="rId9"/>
    <p:sldLayoutId id="2147484031" r:id="rId10"/>
    <p:sldLayoutId id="214748403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6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976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1D3ABC1-50BB-430C-88C2-35D6F5BAA0E2}" type="datetimeFigureOut">
              <a:rPr lang="en-GB"/>
              <a:pPr>
                <a:defRPr/>
              </a:pPr>
              <a:t>11/10/2021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978A79F-A840-4878-8DD0-46E6EC6525D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51" r:id="rId1"/>
    <p:sldLayoutId id="2147484050" r:id="rId2"/>
    <p:sldLayoutId id="2147484049" r:id="rId3"/>
    <p:sldLayoutId id="2147484048" r:id="rId4"/>
    <p:sldLayoutId id="2147484047" r:id="rId5"/>
    <p:sldLayoutId id="2147484046" r:id="rId6"/>
    <p:sldLayoutId id="2147484045" r:id="rId7"/>
    <p:sldLayoutId id="2147484044" r:id="rId8"/>
    <p:sldLayoutId id="2147484043" r:id="rId9"/>
    <p:sldLayoutId id="2147484042" r:id="rId10"/>
    <p:sldLayoutId id="21474840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5521" name="Title 1"/>
          <p:cNvSpPr>
            <a:spLocks noGrp="1"/>
          </p:cNvSpPr>
          <p:nvPr>
            <p:ph type="title"/>
          </p:nvPr>
        </p:nvSpPr>
        <p:spPr>
          <a:xfrm>
            <a:off x="457200" y="0"/>
            <a:ext cx="8229600" cy="1143000"/>
          </a:xfrm>
        </p:spPr>
        <p:txBody>
          <a:bodyPr/>
          <a:lstStyle/>
          <a:p>
            <a:r>
              <a:rPr lang="en-GB" dirty="0">
                <a:latin typeface="Kristen ITC" panose="03050502040202030202" pitchFamily="66" charset="0"/>
              </a:rPr>
              <a:t/>
            </a:r>
            <a:br>
              <a:rPr lang="en-GB" dirty="0">
                <a:latin typeface="Kristen ITC" panose="03050502040202030202" pitchFamily="66" charset="0"/>
              </a:rPr>
            </a:br>
            <a:r>
              <a:rPr lang="en-GB" dirty="0">
                <a:latin typeface="Kristen ITC" panose="03050502040202030202" pitchFamily="66" charset="0"/>
              </a:rPr>
              <a:t/>
            </a:r>
            <a:br>
              <a:rPr lang="en-GB" dirty="0">
                <a:latin typeface="Kristen ITC" panose="03050502040202030202" pitchFamily="66" charset="0"/>
              </a:rPr>
            </a:br>
            <a:r>
              <a:rPr lang="en-GB" dirty="0">
                <a:latin typeface="Comic Sans MS" panose="030F0702030302020204" pitchFamily="66" charset="0"/>
              </a:rPr>
              <a:t>Welcome to                                   Meet the Teacher</a:t>
            </a:r>
          </a:p>
        </p:txBody>
      </p:sp>
      <p:pic>
        <p:nvPicPr>
          <p:cNvPr id="4" name="Content Placeholder 3">
            <a:extLst>
              <a:ext uri="{FF2B5EF4-FFF2-40B4-BE49-F238E27FC236}">
                <a16:creationId xmlns:a16="http://schemas.microsoft.com/office/drawing/2014/main" id="{A657C78A-ED96-4710-BF77-A322BCA2BE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63882" y="1905534"/>
            <a:ext cx="5216236" cy="3915295"/>
          </a:xfrm>
        </p:spPr>
      </p:pic>
      <p:sp>
        <p:nvSpPr>
          <p:cNvPr id="5" name="TextBox 4">
            <a:extLst>
              <a:ext uri="{FF2B5EF4-FFF2-40B4-BE49-F238E27FC236}">
                <a16:creationId xmlns:a16="http://schemas.microsoft.com/office/drawing/2014/main" id="{7BFD4BF9-70F6-4950-84D8-032813887F75}"/>
              </a:ext>
            </a:extLst>
          </p:cNvPr>
          <p:cNvSpPr txBox="1"/>
          <p:nvPr/>
        </p:nvSpPr>
        <p:spPr>
          <a:xfrm>
            <a:off x="3352800" y="6172200"/>
            <a:ext cx="2590800" cy="369332"/>
          </a:xfrm>
          <a:prstGeom prst="rect">
            <a:avLst/>
          </a:prstGeom>
          <a:noFill/>
        </p:spPr>
        <p:txBody>
          <a:bodyPr wrap="square" rtlCol="0">
            <a:spAutoFit/>
          </a:bodyPr>
          <a:lstStyle/>
          <a:p>
            <a:pPr algn="ctr"/>
            <a:r>
              <a:rPr lang="en-US" dirty="0"/>
              <a:t>Pixie Class 2021</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a:extLst>
              <a:ext uri="{FF2B5EF4-FFF2-40B4-BE49-F238E27FC236}">
                <a16:creationId xmlns:a16="http://schemas.microsoft.com/office/drawing/2014/main" id="{756D358F-5728-4F91-A575-C21454FBE059}"/>
              </a:ext>
            </a:extLst>
          </p:cNvPr>
          <p:cNvSpPr>
            <a:spLocks noGrp="1"/>
          </p:cNvSpPr>
          <p:nvPr>
            <p:ph type="title"/>
          </p:nvPr>
        </p:nvSpPr>
        <p:spPr>
          <a:xfrm>
            <a:off x="250825" y="-152399"/>
            <a:ext cx="9001125" cy="1295400"/>
          </a:xfrm>
        </p:spPr>
        <p:txBody>
          <a:bodyPr/>
          <a:lstStyle/>
          <a:p>
            <a:pPr eaLnBrk="1" hangingPunct="1"/>
            <a:r>
              <a:rPr lang="en-GB" altLang="en-US" sz="3200" dirty="0"/>
              <a:t>The Early Years Foundation Stage Curriculum 2021 </a:t>
            </a:r>
          </a:p>
        </p:txBody>
      </p:sp>
      <p:sp>
        <p:nvSpPr>
          <p:cNvPr id="3" name="Content Placeholder 2">
            <a:extLst>
              <a:ext uri="{FF2B5EF4-FFF2-40B4-BE49-F238E27FC236}">
                <a16:creationId xmlns:a16="http://schemas.microsoft.com/office/drawing/2014/main" id="{6C545FFF-F20B-44A5-A177-7FC1F4CCE7F7}"/>
              </a:ext>
            </a:extLst>
          </p:cNvPr>
          <p:cNvSpPr>
            <a:spLocks noGrp="1"/>
          </p:cNvSpPr>
          <p:nvPr>
            <p:ph idx="1"/>
          </p:nvPr>
        </p:nvSpPr>
        <p:spPr>
          <a:xfrm>
            <a:off x="590550" y="685800"/>
            <a:ext cx="8229600" cy="6172200"/>
          </a:xfrm>
        </p:spPr>
        <p:txBody>
          <a:bodyPr rtlCol="0">
            <a:normAutofit/>
          </a:bodyPr>
          <a:lstStyle/>
          <a:p>
            <a:pPr eaLnBrk="1" fontAlgn="auto" hangingPunct="1">
              <a:spcAft>
                <a:spcPts val="0"/>
              </a:spcAft>
              <a:buClr>
                <a:schemeClr val="accent3"/>
              </a:buClr>
              <a:defRPr/>
            </a:pPr>
            <a:r>
              <a:rPr lang="en-GB" dirty="0">
                <a:latin typeface="+mj-lt"/>
              </a:rPr>
              <a:t>The EYFS curriculum is split into 7 areas:</a:t>
            </a:r>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a:p>
            <a:pPr eaLnBrk="1" fontAlgn="auto" hangingPunct="1">
              <a:spcAft>
                <a:spcPts val="0"/>
              </a:spcAft>
              <a:buClr>
                <a:schemeClr val="accent3"/>
              </a:buClr>
              <a:defRPr/>
            </a:pPr>
            <a:endParaRPr lang="en-GB" dirty="0"/>
          </a:p>
        </p:txBody>
      </p:sp>
      <p:graphicFrame>
        <p:nvGraphicFramePr>
          <p:cNvPr id="2" name="Table 1">
            <a:extLst>
              <a:ext uri="{FF2B5EF4-FFF2-40B4-BE49-F238E27FC236}">
                <a16:creationId xmlns:a16="http://schemas.microsoft.com/office/drawing/2014/main" id="{1A0BA6B5-73D9-4EDF-88C1-354BB5060603}"/>
              </a:ext>
            </a:extLst>
          </p:cNvPr>
          <p:cNvGraphicFramePr>
            <a:graphicFrameLocks noGrp="1"/>
          </p:cNvGraphicFramePr>
          <p:nvPr>
            <p:extLst>
              <p:ext uri="{D42A27DB-BD31-4B8C-83A1-F6EECF244321}">
                <p14:modId xmlns:p14="http://schemas.microsoft.com/office/powerpoint/2010/main" val="563693490"/>
              </p:ext>
            </p:extLst>
          </p:nvPr>
        </p:nvGraphicFramePr>
        <p:xfrm>
          <a:off x="221796" y="1422227"/>
          <a:ext cx="8893176" cy="5156547"/>
        </p:xfrm>
        <a:graphic>
          <a:graphicData uri="http://schemas.openxmlformats.org/drawingml/2006/table">
            <a:tbl>
              <a:tblPr firstRow="1" bandRow="1">
                <a:tableStyleId>{5C22544A-7EE6-4342-B048-85BDC9FD1C3A}</a:tableStyleId>
              </a:tblPr>
              <a:tblGrid>
                <a:gridCol w="2223294">
                  <a:extLst>
                    <a:ext uri="{9D8B030D-6E8A-4147-A177-3AD203B41FA5}">
                      <a16:colId xmlns:a16="http://schemas.microsoft.com/office/drawing/2014/main" val="1841058342"/>
                    </a:ext>
                  </a:extLst>
                </a:gridCol>
                <a:gridCol w="741099">
                  <a:extLst>
                    <a:ext uri="{9D8B030D-6E8A-4147-A177-3AD203B41FA5}">
                      <a16:colId xmlns:a16="http://schemas.microsoft.com/office/drawing/2014/main" val="3944005089"/>
                    </a:ext>
                  </a:extLst>
                </a:gridCol>
                <a:gridCol w="1482195">
                  <a:extLst>
                    <a:ext uri="{9D8B030D-6E8A-4147-A177-3AD203B41FA5}">
                      <a16:colId xmlns:a16="http://schemas.microsoft.com/office/drawing/2014/main" val="1662192920"/>
                    </a:ext>
                  </a:extLst>
                </a:gridCol>
                <a:gridCol w="1482195">
                  <a:extLst>
                    <a:ext uri="{9D8B030D-6E8A-4147-A177-3AD203B41FA5}">
                      <a16:colId xmlns:a16="http://schemas.microsoft.com/office/drawing/2014/main" val="2184441116"/>
                    </a:ext>
                  </a:extLst>
                </a:gridCol>
                <a:gridCol w="741099">
                  <a:extLst>
                    <a:ext uri="{9D8B030D-6E8A-4147-A177-3AD203B41FA5}">
                      <a16:colId xmlns:a16="http://schemas.microsoft.com/office/drawing/2014/main" val="1084980538"/>
                    </a:ext>
                  </a:extLst>
                </a:gridCol>
                <a:gridCol w="2223294">
                  <a:extLst>
                    <a:ext uri="{9D8B030D-6E8A-4147-A177-3AD203B41FA5}">
                      <a16:colId xmlns:a16="http://schemas.microsoft.com/office/drawing/2014/main" val="2074864286"/>
                    </a:ext>
                  </a:extLst>
                </a:gridCol>
              </a:tblGrid>
              <a:tr h="421761">
                <a:tc gridSpan="6">
                  <a:txBody>
                    <a:bodyPr/>
                    <a:lstStyle/>
                    <a:p>
                      <a:pPr algn="ctr"/>
                      <a:r>
                        <a:rPr lang="en-GB" sz="1800" b="1" dirty="0"/>
                        <a:t>Prime</a:t>
                      </a:r>
                      <a:r>
                        <a:rPr lang="en-GB" sz="1800" b="1" baseline="0" dirty="0"/>
                        <a:t> areas</a:t>
                      </a:r>
                      <a:endParaRPr lang="en-GB" sz="1800" b="1" dirty="0"/>
                    </a:p>
                  </a:txBody>
                  <a:tcPr marT="45732" marB="45732"/>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937624540"/>
                  </a:ext>
                </a:extLst>
              </a:tr>
              <a:tr h="738061">
                <a:tc gridSpan="2">
                  <a:txBody>
                    <a:bodyPr/>
                    <a:lstStyle/>
                    <a:p>
                      <a:r>
                        <a:rPr lang="en-GB" sz="1800" b="1" dirty="0"/>
                        <a:t>Communication and Language </a:t>
                      </a:r>
                    </a:p>
                  </a:txBody>
                  <a:tcPr marT="45732" marB="45732">
                    <a:solidFill>
                      <a:schemeClr val="accent3"/>
                    </a:solidFill>
                  </a:tcPr>
                </a:tc>
                <a:tc hMerge="1">
                  <a:txBody>
                    <a:bodyPr/>
                    <a:lstStyle/>
                    <a:p>
                      <a:endParaRPr lang="en-GB" dirty="0"/>
                    </a:p>
                  </a:txBody>
                  <a:tcPr/>
                </a:tc>
                <a:tc gridSpan="2">
                  <a:txBody>
                    <a:bodyPr/>
                    <a:lstStyle/>
                    <a:p>
                      <a:r>
                        <a:rPr lang="en-GB" sz="1800" b="1" dirty="0"/>
                        <a:t>Personal, Social and Emotional development </a:t>
                      </a:r>
                    </a:p>
                  </a:txBody>
                  <a:tcPr marT="45732" marB="45732">
                    <a:solidFill>
                      <a:schemeClr val="accent3"/>
                    </a:solidFill>
                  </a:tcPr>
                </a:tc>
                <a:tc hMerge="1">
                  <a:txBody>
                    <a:bodyPr/>
                    <a:lstStyle/>
                    <a:p>
                      <a:endParaRPr lang="en-GB"/>
                    </a:p>
                  </a:txBody>
                  <a:tcPr/>
                </a:tc>
                <a:tc gridSpan="2">
                  <a:txBody>
                    <a:bodyPr/>
                    <a:lstStyle/>
                    <a:p>
                      <a:r>
                        <a:rPr lang="en-GB" sz="1800" b="1" dirty="0"/>
                        <a:t>Physical development</a:t>
                      </a:r>
                    </a:p>
                  </a:txBody>
                  <a:tcPr marT="45732" marB="45732">
                    <a:solidFill>
                      <a:schemeClr val="accent3"/>
                    </a:solidFill>
                  </a:tcPr>
                </a:tc>
                <a:tc hMerge="1">
                  <a:txBody>
                    <a:bodyPr/>
                    <a:lstStyle/>
                    <a:p>
                      <a:endParaRPr lang="en-GB"/>
                    </a:p>
                  </a:txBody>
                  <a:tcPr/>
                </a:tc>
                <a:extLst>
                  <a:ext uri="{0D108BD9-81ED-4DB2-BD59-A6C34878D82A}">
                    <a16:rowId xmlns:a16="http://schemas.microsoft.com/office/drawing/2014/main" val="2880392473"/>
                  </a:ext>
                </a:extLst>
              </a:tr>
              <a:tr h="1054361">
                <a:tc gridSpan="2">
                  <a:txBody>
                    <a:bodyPr/>
                    <a:lstStyle/>
                    <a:p>
                      <a:pPr marL="285750" indent="-285750">
                        <a:buFont typeface="Arial" panose="020B0604020202020204" pitchFamily="34" charset="0"/>
                        <a:buChar char="•"/>
                      </a:pPr>
                      <a:r>
                        <a:rPr lang="en-GB" sz="1800" dirty="0"/>
                        <a:t>Listening, attention and understanding</a:t>
                      </a:r>
                    </a:p>
                    <a:p>
                      <a:pPr marL="285750" indent="-285750">
                        <a:buFont typeface="Arial" panose="020B0604020202020204" pitchFamily="34" charset="0"/>
                        <a:buChar char="•"/>
                      </a:pPr>
                      <a:r>
                        <a:rPr lang="en-GB" sz="1800" dirty="0"/>
                        <a:t>Speaking</a:t>
                      </a:r>
                      <a:r>
                        <a:rPr lang="en-GB" sz="1800" baseline="0" dirty="0"/>
                        <a:t> </a:t>
                      </a:r>
                      <a:endParaRPr lang="en-GB" sz="1800" dirty="0"/>
                    </a:p>
                  </a:txBody>
                  <a:tcPr marT="45732" marB="45732"/>
                </a:tc>
                <a:tc hMerge="1">
                  <a:txBody>
                    <a:bodyPr/>
                    <a:lstStyle/>
                    <a:p>
                      <a:endParaRPr lang="en-GB"/>
                    </a:p>
                  </a:txBody>
                  <a:tcPr/>
                </a:tc>
                <a:tc gridSpan="2">
                  <a:txBody>
                    <a:bodyPr/>
                    <a:lstStyle/>
                    <a:p>
                      <a:pPr marL="285750" indent="-285750">
                        <a:buFont typeface="Arial" panose="020B0604020202020204" pitchFamily="34" charset="0"/>
                        <a:buChar char="•"/>
                      </a:pPr>
                      <a:r>
                        <a:rPr lang="en-GB" sz="1800" dirty="0"/>
                        <a:t>Self-Regulation </a:t>
                      </a:r>
                    </a:p>
                    <a:p>
                      <a:pPr marL="285750" indent="-285750">
                        <a:buFont typeface="Arial" panose="020B0604020202020204" pitchFamily="34" charset="0"/>
                        <a:buChar char="•"/>
                      </a:pPr>
                      <a:r>
                        <a:rPr lang="en-GB" sz="1800" dirty="0"/>
                        <a:t>Managing Self</a:t>
                      </a:r>
                    </a:p>
                    <a:p>
                      <a:pPr marL="285750" indent="-285750">
                        <a:buFont typeface="Arial" panose="020B0604020202020204" pitchFamily="34" charset="0"/>
                        <a:buChar char="•"/>
                      </a:pPr>
                      <a:r>
                        <a:rPr lang="en-GB" sz="1800" dirty="0"/>
                        <a:t>Building Relationships</a:t>
                      </a:r>
                    </a:p>
                  </a:txBody>
                  <a:tcPr marT="45732" marB="45732"/>
                </a:tc>
                <a:tc hMerge="1">
                  <a:txBody>
                    <a:bodyPr/>
                    <a:lstStyle/>
                    <a:p>
                      <a:endParaRPr lang="en-GB"/>
                    </a:p>
                  </a:txBody>
                  <a:tcPr/>
                </a:tc>
                <a:tc gridSpan="2">
                  <a:txBody>
                    <a:bodyPr/>
                    <a:lstStyle/>
                    <a:p>
                      <a:pPr marL="285750" indent="-285750">
                        <a:buFont typeface="Arial" panose="020B0604020202020204" pitchFamily="34" charset="0"/>
                        <a:buChar char="•"/>
                      </a:pPr>
                      <a:r>
                        <a:rPr lang="en-GB" sz="1800" dirty="0"/>
                        <a:t>Gross Motor Skills</a:t>
                      </a:r>
                    </a:p>
                    <a:p>
                      <a:pPr marL="285750" indent="-285750">
                        <a:buFont typeface="Arial" panose="020B0604020202020204" pitchFamily="34" charset="0"/>
                        <a:buChar char="•"/>
                      </a:pPr>
                      <a:r>
                        <a:rPr lang="en-GB" sz="1800" dirty="0"/>
                        <a:t>Fine Motor Skills</a:t>
                      </a:r>
                    </a:p>
                    <a:p>
                      <a:endParaRPr lang="en-GB" sz="1800" dirty="0"/>
                    </a:p>
                  </a:txBody>
                  <a:tcPr marT="45732" marB="45732"/>
                </a:tc>
                <a:tc hMerge="1">
                  <a:txBody>
                    <a:bodyPr/>
                    <a:lstStyle/>
                    <a:p>
                      <a:endParaRPr lang="en-GB"/>
                    </a:p>
                  </a:txBody>
                  <a:tcPr/>
                </a:tc>
                <a:extLst>
                  <a:ext uri="{0D108BD9-81ED-4DB2-BD59-A6C34878D82A}">
                    <a16:rowId xmlns:a16="http://schemas.microsoft.com/office/drawing/2014/main" val="3170620901"/>
                  </a:ext>
                </a:extLst>
              </a:tr>
              <a:tr h="421761">
                <a:tc gridSpan="6">
                  <a:txBody>
                    <a:bodyPr/>
                    <a:lstStyle/>
                    <a:p>
                      <a:pPr algn="ctr"/>
                      <a:r>
                        <a:rPr lang="en-GB" sz="1800" b="1" dirty="0"/>
                        <a:t>Specific Areas</a:t>
                      </a:r>
                    </a:p>
                  </a:txBody>
                  <a:tcPr marT="45732" marB="45732">
                    <a:solidFill>
                      <a:schemeClr val="accent1"/>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421047133"/>
                  </a:ext>
                </a:extLst>
              </a:tr>
              <a:tr h="738061">
                <a:tc>
                  <a:txBody>
                    <a:bodyPr/>
                    <a:lstStyle/>
                    <a:p>
                      <a:r>
                        <a:rPr lang="en-GB" sz="1800" b="1" dirty="0"/>
                        <a:t>Literacy</a:t>
                      </a:r>
                    </a:p>
                  </a:txBody>
                  <a:tcPr marT="45732" marB="45732">
                    <a:solidFill>
                      <a:schemeClr val="accent3"/>
                    </a:solidFill>
                  </a:tcPr>
                </a:tc>
                <a:tc gridSpan="2">
                  <a:txBody>
                    <a:bodyPr/>
                    <a:lstStyle/>
                    <a:p>
                      <a:r>
                        <a:rPr lang="en-GB" sz="1800" b="1" dirty="0"/>
                        <a:t>Mathematics</a:t>
                      </a:r>
                    </a:p>
                    <a:p>
                      <a:endParaRPr lang="en-GB" sz="1800" b="1" dirty="0"/>
                    </a:p>
                  </a:txBody>
                  <a:tcPr marT="45732" marB="45732">
                    <a:solidFill>
                      <a:schemeClr val="accent3"/>
                    </a:solidFill>
                  </a:tcPr>
                </a:tc>
                <a:tc hMerge="1">
                  <a:txBody>
                    <a:bodyPr/>
                    <a:lstStyle/>
                    <a:p>
                      <a:endParaRPr lang="en-GB"/>
                    </a:p>
                  </a:txBody>
                  <a:tcPr/>
                </a:tc>
                <a:tc gridSpan="2">
                  <a:txBody>
                    <a:bodyPr/>
                    <a:lstStyle/>
                    <a:p>
                      <a:r>
                        <a:rPr lang="en-GB" sz="1800" b="1" dirty="0"/>
                        <a:t>Understanding of the world</a:t>
                      </a:r>
                    </a:p>
                  </a:txBody>
                  <a:tcPr marT="45732" marB="45732">
                    <a:solidFill>
                      <a:schemeClr val="accent3"/>
                    </a:solidFill>
                  </a:tcPr>
                </a:tc>
                <a:tc hMerge="1">
                  <a:txBody>
                    <a:bodyPr/>
                    <a:lstStyle/>
                    <a:p>
                      <a:endParaRPr lang="en-GB"/>
                    </a:p>
                  </a:txBody>
                  <a:tcPr/>
                </a:tc>
                <a:tc>
                  <a:txBody>
                    <a:bodyPr/>
                    <a:lstStyle/>
                    <a:p>
                      <a:r>
                        <a:rPr lang="en-GB" sz="1800" b="1" dirty="0"/>
                        <a:t>Expressive arts and design </a:t>
                      </a:r>
                    </a:p>
                  </a:txBody>
                  <a:tcPr marT="45732" marB="45732">
                    <a:solidFill>
                      <a:schemeClr val="accent3"/>
                    </a:solidFill>
                  </a:tcPr>
                </a:tc>
                <a:extLst>
                  <a:ext uri="{0D108BD9-81ED-4DB2-BD59-A6C34878D82A}">
                    <a16:rowId xmlns:a16="http://schemas.microsoft.com/office/drawing/2014/main" val="1238196653"/>
                  </a:ext>
                </a:extLst>
              </a:tr>
              <a:tr h="1782542">
                <a:tc>
                  <a:txBody>
                    <a:bodyPr/>
                    <a:lstStyle/>
                    <a:p>
                      <a:pPr marL="285750" indent="-285750">
                        <a:buFont typeface="Arial" panose="020B0604020202020204" pitchFamily="34" charset="0"/>
                        <a:buChar char="•"/>
                      </a:pPr>
                      <a:r>
                        <a:rPr lang="en-GB" sz="1800" dirty="0"/>
                        <a:t>Comprehension</a:t>
                      </a:r>
                    </a:p>
                    <a:p>
                      <a:pPr marL="285750" indent="-285750">
                        <a:buFont typeface="Arial" panose="020B0604020202020204" pitchFamily="34" charset="0"/>
                        <a:buChar char="•"/>
                      </a:pPr>
                      <a:r>
                        <a:rPr lang="en-GB" sz="1800" dirty="0"/>
                        <a:t>Word Reading</a:t>
                      </a:r>
                    </a:p>
                    <a:p>
                      <a:pPr marL="285750" indent="-285750">
                        <a:buFont typeface="Arial" panose="020B0604020202020204" pitchFamily="34" charset="0"/>
                        <a:buChar char="•"/>
                      </a:pPr>
                      <a:r>
                        <a:rPr lang="en-GB" sz="1800" dirty="0"/>
                        <a:t>Writing</a:t>
                      </a:r>
                      <a:r>
                        <a:rPr lang="en-GB" sz="1800" baseline="0" dirty="0"/>
                        <a:t> </a:t>
                      </a:r>
                      <a:endParaRPr lang="en-GB" sz="1800" dirty="0"/>
                    </a:p>
                  </a:txBody>
                  <a:tcPr marT="45732" marB="45732"/>
                </a:tc>
                <a:tc gridSpan="2">
                  <a:txBody>
                    <a:bodyPr/>
                    <a:lstStyle/>
                    <a:p>
                      <a:pPr marL="285750" indent="-285750">
                        <a:buFont typeface="Arial" panose="020B0604020202020204" pitchFamily="34" charset="0"/>
                        <a:buChar char="•"/>
                      </a:pPr>
                      <a:r>
                        <a:rPr lang="en-GB" sz="1800" dirty="0"/>
                        <a:t>Number</a:t>
                      </a:r>
                    </a:p>
                    <a:p>
                      <a:pPr marL="285750" indent="-285750">
                        <a:buFont typeface="Arial" panose="020B0604020202020204" pitchFamily="34" charset="0"/>
                        <a:buChar char="•"/>
                      </a:pPr>
                      <a:r>
                        <a:rPr lang="en-GB" sz="1800" dirty="0"/>
                        <a:t>Numerical Patterns</a:t>
                      </a:r>
                    </a:p>
                  </a:txBody>
                  <a:tcPr marT="45732" marB="45732"/>
                </a:tc>
                <a:tc hMerge="1">
                  <a:txBody>
                    <a:bodyPr/>
                    <a:lstStyle/>
                    <a:p>
                      <a:endParaRPr lang="en-GB"/>
                    </a:p>
                  </a:txBody>
                  <a:tcPr/>
                </a:tc>
                <a:tc gridSpan="2">
                  <a:txBody>
                    <a:bodyPr/>
                    <a:lstStyle/>
                    <a:p>
                      <a:pPr marL="285750" indent="-285750">
                        <a:buFont typeface="Arial" panose="020B0604020202020204" pitchFamily="34" charset="0"/>
                        <a:buChar char="•"/>
                      </a:pPr>
                      <a:r>
                        <a:rPr lang="en-GB" sz="1800" dirty="0"/>
                        <a:t>Past and Present</a:t>
                      </a:r>
                    </a:p>
                    <a:p>
                      <a:pPr marL="285750" indent="-285750">
                        <a:buFont typeface="Arial" panose="020B0604020202020204" pitchFamily="34" charset="0"/>
                        <a:buChar char="•"/>
                      </a:pPr>
                      <a:r>
                        <a:rPr lang="en-GB" sz="1800" dirty="0"/>
                        <a:t>People, Cultures and Communities</a:t>
                      </a:r>
                    </a:p>
                    <a:p>
                      <a:pPr marL="285750" indent="-285750">
                        <a:buFont typeface="Arial" panose="020B0604020202020204" pitchFamily="34" charset="0"/>
                        <a:buChar char="•"/>
                      </a:pPr>
                      <a:r>
                        <a:rPr lang="en-GB" sz="1800" dirty="0"/>
                        <a:t>The Natural World</a:t>
                      </a:r>
                    </a:p>
                  </a:txBody>
                  <a:tcPr marT="45732" marB="45732"/>
                </a:tc>
                <a:tc hMerge="1">
                  <a:txBody>
                    <a:bodyPr/>
                    <a:lstStyle/>
                    <a:p>
                      <a:endParaRPr lang="en-GB"/>
                    </a:p>
                  </a:txBody>
                  <a:tcPr/>
                </a:tc>
                <a:tc>
                  <a:txBody>
                    <a:bodyPr/>
                    <a:lstStyle/>
                    <a:p>
                      <a:pPr marL="285750" indent="-285750">
                        <a:buFont typeface="Arial" panose="020B0604020202020204" pitchFamily="34" charset="0"/>
                        <a:buChar char="•"/>
                      </a:pPr>
                      <a:r>
                        <a:rPr lang="en-GB" sz="1800" dirty="0"/>
                        <a:t>Creating with Materials</a:t>
                      </a:r>
                    </a:p>
                    <a:p>
                      <a:pPr marL="285750" indent="-285750">
                        <a:buFont typeface="Arial" panose="020B0604020202020204" pitchFamily="34" charset="0"/>
                        <a:buChar char="•"/>
                      </a:pPr>
                      <a:r>
                        <a:rPr lang="en-GB" sz="1800" dirty="0"/>
                        <a:t>Being Imaginative and Expressive</a:t>
                      </a:r>
                    </a:p>
                    <a:p>
                      <a:endParaRPr lang="en-GB" sz="1800" dirty="0"/>
                    </a:p>
                  </a:txBody>
                  <a:tcPr marT="45732" marB="45732"/>
                </a:tc>
                <a:extLst>
                  <a:ext uri="{0D108BD9-81ED-4DB2-BD59-A6C34878D82A}">
                    <a16:rowId xmlns:a16="http://schemas.microsoft.com/office/drawing/2014/main" val="2288710728"/>
                  </a:ext>
                </a:extLst>
              </a:tr>
            </a:tbl>
          </a:graphicData>
        </a:graphic>
      </p:graphicFrame>
      <p:pic>
        <p:nvPicPr>
          <p:cNvPr id="18468" name="Picture 3">
            <a:extLst>
              <a:ext uri="{FF2B5EF4-FFF2-40B4-BE49-F238E27FC236}">
                <a16:creationId xmlns:a16="http://schemas.microsoft.com/office/drawing/2014/main" id="{8E27C92E-7653-4AB6-8A29-B06255D3E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1100" y="1590675"/>
            <a:ext cx="47863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61B66-5246-4DAB-B9AF-651ED7A04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85800" y="152400"/>
            <a:ext cx="7620000" cy="5715000"/>
          </a:xfrm>
          <a:prstGeom prst="rect">
            <a:avLst/>
          </a:prstGeom>
        </p:spPr>
      </p:pic>
      <p:sp>
        <p:nvSpPr>
          <p:cNvPr id="4" name="TextBox 3"/>
          <p:cNvSpPr txBox="1"/>
          <p:nvPr/>
        </p:nvSpPr>
        <p:spPr>
          <a:xfrm>
            <a:off x="2209800" y="6096000"/>
            <a:ext cx="4648200" cy="646331"/>
          </a:xfrm>
          <a:prstGeom prst="rect">
            <a:avLst/>
          </a:prstGeom>
          <a:noFill/>
        </p:spPr>
        <p:txBody>
          <a:bodyPr wrap="square" rtlCol="0">
            <a:spAutoFit/>
          </a:bodyPr>
          <a:lstStyle/>
          <a:p>
            <a:pPr algn="ctr"/>
            <a:r>
              <a:rPr lang="en-GB" dirty="0" smtClean="0"/>
              <a:t>My back pack ready to be filled with lots of knowledge and skills!</a:t>
            </a:r>
            <a:endParaRPr lang="en-GB" dirty="0"/>
          </a:p>
        </p:txBody>
      </p:sp>
    </p:spTree>
    <p:extLst>
      <p:ext uri="{BB962C8B-B14F-4D97-AF65-F5344CB8AC3E}">
        <p14:creationId xmlns:p14="http://schemas.microsoft.com/office/powerpoint/2010/main" val="272275786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EC325BE-1570-4956-8706-195E33C5A501}"/>
              </a:ext>
            </a:extLst>
          </p:cNvPr>
          <p:cNvSpPr>
            <a:spLocks noGrp="1"/>
          </p:cNvSpPr>
          <p:nvPr>
            <p:ph type="title"/>
          </p:nvPr>
        </p:nvSpPr>
        <p:spPr>
          <a:xfrm>
            <a:off x="457200" y="152401"/>
            <a:ext cx="8229600" cy="990600"/>
          </a:xfrm>
        </p:spPr>
        <p:txBody>
          <a:bodyPr/>
          <a:lstStyle/>
          <a:p>
            <a:pPr eaLnBrk="1" hangingPunct="1"/>
            <a:r>
              <a:rPr lang="en-US" altLang="en-US" sz="4000" dirty="0">
                <a:cs typeface="Calibri" panose="020F0502020204030204" pitchFamily="34" charset="0"/>
              </a:rPr>
              <a:t>Learning and Development</a:t>
            </a:r>
            <a:endParaRPr lang="en-GB" altLang="en-US" sz="4000" dirty="0">
              <a:cs typeface="Calibri" panose="020F0502020204030204" pitchFamily="34" charset="0"/>
            </a:endParaRPr>
          </a:p>
        </p:txBody>
      </p:sp>
      <p:sp>
        <p:nvSpPr>
          <p:cNvPr id="16387" name="Content Placeholder 2">
            <a:extLst>
              <a:ext uri="{FF2B5EF4-FFF2-40B4-BE49-F238E27FC236}">
                <a16:creationId xmlns:a16="http://schemas.microsoft.com/office/drawing/2014/main" id="{E050DCEF-E7A0-4710-92B0-BC96AAC0413D}"/>
              </a:ext>
            </a:extLst>
          </p:cNvPr>
          <p:cNvSpPr>
            <a:spLocks noGrp="1"/>
          </p:cNvSpPr>
          <p:nvPr>
            <p:ph idx="1"/>
          </p:nvPr>
        </p:nvSpPr>
        <p:spPr>
          <a:xfrm>
            <a:off x="457200" y="1600200"/>
            <a:ext cx="8229600" cy="5426075"/>
          </a:xfrm>
        </p:spPr>
        <p:txBody>
          <a:bodyPr/>
          <a:lstStyle/>
          <a:p>
            <a:pPr marL="0" indent="0" eaLnBrk="1" hangingPunct="1">
              <a:buFont typeface="Wingdings 2" panose="05020102010507070707" pitchFamily="18" charset="2"/>
              <a:buNone/>
              <a:defRPr/>
            </a:pPr>
            <a:r>
              <a:rPr lang="en-GB" altLang="en-US" sz="2400" dirty="0">
                <a:latin typeface="+mj-lt"/>
              </a:rPr>
              <a:t>‘Each area of learning and development must be implemented through planned, purposeful play and through a balance of adult-led and child-initiated activity. Play is essential for children’s development, building their confidence as they learn to explore, to think about problems and relate to others.’ (Framework EYFS)</a:t>
            </a:r>
          </a:p>
          <a:p>
            <a:pPr eaLnBrk="1" hangingPunct="1">
              <a:defRPr/>
            </a:pPr>
            <a:endParaRPr lang="en-GB" altLang="en-US" dirty="0"/>
          </a:p>
        </p:txBody>
      </p:sp>
      <p:pic>
        <p:nvPicPr>
          <p:cNvPr id="3" name="Picture 2">
            <a:extLst>
              <a:ext uri="{FF2B5EF4-FFF2-40B4-BE49-F238E27FC236}">
                <a16:creationId xmlns:a16="http://schemas.microsoft.com/office/drawing/2014/main" id="{4597AEBC-2EE1-4ADD-8A63-4CC31F4CB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419600"/>
            <a:ext cx="2743200" cy="2057400"/>
          </a:xfrm>
          <a:prstGeom prst="rect">
            <a:avLst/>
          </a:prstGeom>
        </p:spPr>
      </p:pic>
      <p:pic>
        <p:nvPicPr>
          <p:cNvPr id="5" name="Picture 4">
            <a:extLst>
              <a:ext uri="{FF2B5EF4-FFF2-40B4-BE49-F238E27FC236}">
                <a16:creationId xmlns:a16="http://schemas.microsoft.com/office/drawing/2014/main" id="{1E37BFA0-164D-443E-B476-930E0302F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599" y="4419601"/>
            <a:ext cx="2743200" cy="2057400"/>
          </a:xfrm>
          <a:prstGeom prst="rect">
            <a:avLst/>
          </a:prstGeom>
        </p:spPr>
      </p:pic>
      <p:pic>
        <p:nvPicPr>
          <p:cNvPr id="7" name="Picture 6">
            <a:extLst>
              <a:ext uri="{FF2B5EF4-FFF2-40B4-BE49-F238E27FC236}">
                <a16:creationId xmlns:a16="http://schemas.microsoft.com/office/drawing/2014/main" id="{4810E1AD-9FFF-405A-A833-13E6E9F36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181626" y="4206972"/>
            <a:ext cx="2566182" cy="1924637"/>
          </a:xfrm>
          <a:prstGeom prst="rect">
            <a:avLst/>
          </a:prstGeom>
        </p:spPr>
      </p:pic>
    </p:spTree>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2531" name="Title 1">
            <a:extLst>
              <a:ext uri="{FF2B5EF4-FFF2-40B4-BE49-F238E27FC236}">
                <a16:creationId xmlns:a16="http://schemas.microsoft.com/office/drawing/2014/main" id="{58755139-8A43-4C7E-97F2-85FA29F85549}"/>
              </a:ext>
            </a:extLst>
          </p:cNvPr>
          <p:cNvSpPr>
            <a:spLocks noGrp="1"/>
          </p:cNvSpPr>
          <p:nvPr>
            <p:ph type="title"/>
          </p:nvPr>
        </p:nvSpPr>
        <p:spPr>
          <a:xfrm>
            <a:off x="250825" y="152401"/>
            <a:ext cx="8229600" cy="838200"/>
          </a:xfrm>
        </p:spPr>
        <p:txBody>
          <a:bodyPr/>
          <a:lstStyle/>
          <a:p>
            <a:pPr algn="ctr" eaLnBrk="1" hangingPunct="1"/>
            <a:r>
              <a:rPr lang="en-GB" altLang="en-US" dirty="0"/>
              <a:t>Assessment </a:t>
            </a:r>
          </a:p>
        </p:txBody>
      </p:sp>
      <p:sp>
        <p:nvSpPr>
          <p:cNvPr id="3" name="Content Placeholder 2">
            <a:extLst>
              <a:ext uri="{FF2B5EF4-FFF2-40B4-BE49-F238E27FC236}">
                <a16:creationId xmlns:a16="http://schemas.microsoft.com/office/drawing/2014/main" id="{248F367E-7B18-4926-8B9F-F4444508B9DB}"/>
              </a:ext>
            </a:extLst>
          </p:cNvPr>
          <p:cNvSpPr>
            <a:spLocks noGrp="1"/>
          </p:cNvSpPr>
          <p:nvPr>
            <p:ph idx="1"/>
          </p:nvPr>
        </p:nvSpPr>
        <p:spPr>
          <a:xfrm>
            <a:off x="482600" y="952501"/>
            <a:ext cx="8229600" cy="4724399"/>
          </a:xfrm>
        </p:spPr>
        <p:txBody>
          <a:bodyPr rtlCol="0">
            <a:normAutofit fontScale="92500" lnSpcReduction="10000"/>
          </a:bodyPr>
          <a:lstStyle/>
          <a:p>
            <a:pPr eaLnBrk="1" fontAlgn="auto" hangingPunct="1">
              <a:spcAft>
                <a:spcPts val="0"/>
              </a:spcAft>
              <a:defRPr/>
            </a:pPr>
            <a:r>
              <a:rPr lang="en-GB" sz="3000" dirty="0">
                <a:latin typeface="+mj-lt"/>
              </a:rPr>
              <a:t>Children are formally assessed at regular intervals through the year in order for us to be able to plan their next steps. This is done in an informal way through observations and simple tasks. </a:t>
            </a:r>
          </a:p>
          <a:p>
            <a:pPr eaLnBrk="1" fontAlgn="auto" hangingPunct="1">
              <a:spcAft>
                <a:spcPts val="0"/>
              </a:spcAft>
              <a:defRPr/>
            </a:pPr>
            <a:r>
              <a:rPr lang="en-GB" sz="3000" dirty="0">
                <a:latin typeface="+mj-lt"/>
              </a:rPr>
              <a:t>We observe the children through the day whilst playing alongside them. We are then able to challenge the children further and to support them in their next steps.</a:t>
            </a:r>
          </a:p>
          <a:p>
            <a:pPr eaLnBrk="1" fontAlgn="auto" hangingPunct="1">
              <a:spcAft>
                <a:spcPts val="0"/>
              </a:spcAft>
              <a:defRPr/>
            </a:pPr>
            <a:r>
              <a:rPr lang="en-US" sz="3000" dirty="0">
                <a:latin typeface="+mj-lt"/>
              </a:rPr>
              <a:t>At the end of the year we make a final assessment where we report on how well the children have met the early learning goals. </a:t>
            </a:r>
            <a:endParaRPr lang="en-GB" sz="3000" dirty="0">
              <a:latin typeface="+mj-lt"/>
            </a:endParaRPr>
          </a:p>
          <a:p>
            <a:pPr eaLnBrk="1" fontAlgn="auto" hangingPunct="1">
              <a:spcAft>
                <a:spcPts val="0"/>
              </a:spcAft>
              <a:buClr>
                <a:schemeClr val="accent3"/>
              </a:buClr>
              <a:defRPr/>
            </a:pPr>
            <a:endParaRPr lang="en-GB" dirty="0">
              <a:latin typeface="+mj-lt"/>
            </a:endParaRPr>
          </a:p>
          <a:p>
            <a:pPr eaLnBrk="1" fontAlgn="auto" hangingPunct="1">
              <a:spcAft>
                <a:spcPts val="0"/>
              </a:spcAft>
              <a:buClr>
                <a:schemeClr val="accent3"/>
              </a:buClr>
              <a:defRPr/>
            </a:pPr>
            <a:endParaRPr lang="en-GB" dirty="0"/>
          </a:p>
        </p:txBody>
      </p:sp>
      <p:pic>
        <p:nvPicPr>
          <p:cNvPr id="6" name="Picture 5">
            <a:extLst>
              <a:ext uri="{FF2B5EF4-FFF2-40B4-BE49-F238E27FC236}">
                <a16:creationId xmlns:a16="http://schemas.microsoft.com/office/drawing/2014/main" id="{3F61E1EC-A1C1-4D9C-A2D1-CC98DDFD0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5480" y="5075464"/>
            <a:ext cx="1722120" cy="1230086"/>
          </a:xfrm>
          <a:prstGeom prst="rect">
            <a:avLst/>
          </a:prstGeom>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1C9515E-41C5-4B58-B995-3A4B1BCEC7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644269" cy="469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71600" y="5562600"/>
            <a:ext cx="6324600" cy="646331"/>
          </a:xfrm>
          <a:prstGeom prst="rect">
            <a:avLst/>
          </a:prstGeom>
          <a:noFill/>
        </p:spPr>
        <p:txBody>
          <a:bodyPr wrap="square" rtlCol="0">
            <a:spAutoFit/>
          </a:bodyPr>
          <a:lstStyle/>
          <a:p>
            <a:r>
              <a:rPr lang="en-GB" dirty="0" smtClean="0"/>
              <a:t>At the end of the EYFS we report on how well each child has met the </a:t>
            </a:r>
            <a:r>
              <a:rPr lang="en-GB" dirty="0"/>
              <a:t>e</a:t>
            </a:r>
            <a:r>
              <a:rPr lang="en-GB" dirty="0" smtClean="0"/>
              <a:t>arly </a:t>
            </a:r>
            <a:r>
              <a:rPr lang="en-GB" dirty="0"/>
              <a:t>l</a:t>
            </a:r>
            <a:r>
              <a:rPr lang="en-GB" dirty="0" smtClean="0"/>
              <a:t>earning </a:t>
            </a:r>
            <a:r>
              <a:rPr lang="en-GB" dirty="0"/>
              <a:t>g</a:t>
            </a:r>
            <a:r>
              <a:rPr lang="en-GB" dirty="0" smtClean="0"/>
              <a:t>oals.</a:t>
            </a:r>
            <a:endParaRPr lang="en-GB" dirty="0"/>
          </a:p>
        </p:txBody>
      </p:sp>
    </p:spTree>
    <p:extLst>
      <p:ext uri="{BB962C8B-B14F-4D97-AF65-F5344CB8AC3E}">
        <p14:creationId xmlns:p14="http://schemas.microsoft.com/office/powerpoint/2010/main" val="195364176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50881" name="Rectangle 1"/>
          <p:cNvSpPr>
            <a:spLocks noChangeArrowheads="1"/>
          </p:cNvSpPr>
          <p:nvPr/>
        </p:nvSpPr>
        <p:spPr bwMode="auto">
          <a:xfrm>
            <a:off x="381000" y="1193800"/>
            <a:ext cx="8001000" cy="4708981"/>
          </a:xfrm>
          <a:prstGeom prst="rect">
            <a:avLst/>
          </a:prstGeom>
          <a:noFill/>
          <a:ln w="9525">
            <a:noFill/>
            <a:miter lim="800000"/>
            <a:headEnd/>
            <a:tailEnd/>
          </a:ln>
        </p:spPr>
        <p:txBody>
          <a:bodyPr>
            <a:spAutoFit/>
          </a:bodyPr>
          <a:lstStyle/>
          <a:p>
            <a:pPr marL="342900" indent="-342900" eaLnBrk="0" hangingPunct="0">
              <a:buFont typeface="Arial" charset="0"/>
              <a:buChar char="•"/>
            </a:pPr>
            <a:r>
              <a:rPr lang="en-GB" sz="2000" dirty="0">
                <a:solidFill>
                  <a:srgbClr val="000000"/>
                </a:solidFill>
                <a:latin typeface="Comic Sans MS" panose="030F0702030302020204" pitchFamily="66" charset="0"/>
              </a:rPr>
              <a:t>We follow the                                                    scheme for phonics as well as   </a:t>
            </a:r>
          </a:p>
          <a:p>
            <a:pPr marL="342900" indent="-342900" eaLnBrk="0" hangingPunct="0">
              <a:buFont typeface="Arial" charset="0"/>
              <a:buChar char="•"/>
            </a:pPr>
            <a:endParaRPr lang="en-GB" sz="2000" dirty="0">
              <a:solidFill>
                <a:srgbClr val="000000"/>
              </a:solidFill>
              <a:latin typeface="Comic Sans MS" panose="030F0702030302020204" pitchFamily="66" charset="0"/>
            </a:endParaRPr>
          </a:p>
          <a:p>
            <a:pPr marL="342900" indent="-342900" eaLnBrk="0" hangingPunct="0">
              <a:buFont typeface="Arial" charset="0"/>
              <a:buChar char="•"/>
            </a:pPr>
            <a:r>
              <a:rPr lang="en-GB" sz="2000" dirty="0">
                <a:solidFill>
                  <a:srgbClr val="000000"/>
                </a:solidFill>
                <a:latin typeface="Comic Sans MS" panose="030F0702030302020204" pitchFamily="66" charset="0"/>
              </a:rPr>
              <a:t>Phonics sessions take place daily. There is an action and a song to go with each sound. </a:t>
            </a:r>
          </a:p>
          <a:p>
            <a:pPr marL="342900" indent="-342900" eaLnBrk="0" hangingPunct="0">
              <a:buFont typeface="Arial" charset="0"/>
              <a:buChar char="•"/>
            </a:pPr>
            <a:endParaRPr lang="en-GB" sz="2000" dirty="0">
              <a:solidFill>
                <a:srgbClr val="000000"/>
              </a:solidFill>
              <a:latin typeface="Comic Sans MS" panose="030F0702030302020204" pitchFamily="66" charset="0"/>
            </a:endParaRPr>
          </a:p>
          <a:p>
            <a:pPr marL="342900" indent="-342900" eaLnBrk="0" hangingPunct="0">
              <a:buFont typeface="Arial" charset="0"/>
              <a:buChar char="•"/>
            </a:pPr>
            <a:r>
              <a:rPr lang="en-GB" sz="2000" dirty="0">
                <a:solidFill>
                  <a:srgbClr val="000000"/>
                </a:solidFill>
                <a:latin typeface="Comic Sans MS" panose="030F0702030302020204" pitchFamily="66" charset="0"/>
              </a:rPr>
              <a:t>Once your child is familiar with a range of letters and associated sounds then we will start to send you sets of CVC words for your child to practise blending sounds together to make words.  </a:t>
            </a:r>
          </a:p>
          <a:p>
            <a:pPr eaLnBrk="0" hangingPunct="0"/>
            <a:endParaRPr lang="en-GB" sz="2000" dirty="0">
              <a:solidFill>
                <a:srgbClr val="000000"/>
              </a:solidFill>
              <a:latin typeface="Comic Sans MS" panose="030F0702030302020204" pitchFamily="66" charset="0"/>
            </a:endParaRPr>
          </a:p>
          <a:p>
            <a:pPr marL="342900" indent="-342900" eaLnBrk="0" hangingPunct="0">
              <a:buFont typeface="Arial" charset="0"/>
              <a:buChar char="•"/>
            </a:pPr>
            <a:r>
              <a:rPr lang="en-GB" sz="2000" dirty="0">
                <a:solidFill>
                  <a:srgbClr val="000000"/>
                </a:solidFill>
                <a:latin typeface="Comic Sans MS" panose="030F0702030302020204" pitchFamily="66" charset="0"/>
              </a:rPr>
              <a:t>The children are taught letter formation as they learn the letter names and sounds of the alphabet. </a:t>
            </a:r>
          </a:p>
          <a:p>
            <a:pPr eaLnBrk="0" hangingPunct="0"/>
            <a:endParaRPr lang="en-GB" sz="2000" dirty="0">
              <a:solidFill>
                <a:srgbClr val="000000"/>
              </a:solidFill>
              <a:latin typeface="Comic Sans MS" panose="030F0702030302020204" pitchFamily="66" charset="0"/>
            </a:endParaRPr>
          </a:p>
          <a:p>
            <a:pPr marL="342900" indent="-342900" eaLnBrk="0" hangingPunct="0">
              <a:buFont typeface="Arial" charset="0"/>
              <a:buChar char="•"/>
            </a:pPr>
            <a:r>
              <a:rPr lang="en-GB" sz="2000" dirty="0">
                <a:solidFill>
                  <a:srgbClr val="000000"/>
                </a:solidFill>
                <a:latin typeface="Comic Sans MS" panose="030F0702030302020204" pitchFamily="66" charset="0"/>
              </a:rPr>
              <a:t>We teach a catchy rhyme to help letter formation.               </a:t>
            </a:r>
          </a:p>
        </p:txBody>
      </p:sp>
      <p:sp>
        <p:nvSpPr>
          <p:cNvPr id="3" name="Rectangle 2"/>
          <p:cNvSpPr txBox="1">
            <a:spLocks noChangeArrowheads="1"/>
          </p:cNvSpPr>
          <p:nvPr/>
        </p:nvSpPr>
        <p:spPr bwMode="auto">
          <a:xfrm>
            <a:off x="152400" y="152400"/>
            <a:ext cx="8229600" cy="1066800"/>
          </a:xfrm>
          <a:prstGeom prst="rect">
            <a:avLst/>
          </a:prstGeom>
          <a:noFill/>
          <a:ln>
            <a:noFill/>
          </a:ln>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defRPr/>
            </a:pPr>
            <a:r>
              <a:rPr lang="en-US" altLang="en-US" kern="0" dirty="0">
                <a:solidFill>
                  <a:prstClr val="black"/>
                </a:solidFill>
                <a:latin typeface="Comic Sans MS" panose="030F0702030302020204" pitchFamily="66" charset="0"/>
              </a:rPr>
              <a:t>Phonics</a:t>
            </a:r>
          </a:p>
        </p:txBody>
      </p:sp>
      <p:pic>
        <p:nvPicPr>
          <p:cNvPr id="250883" name="Picture 2"/>
          <p:cNvPicPr>
            <a:picLocks noChangeAspect="1" noChangeArrowheads="1"/>
          </p:cNvPicPr>
          <p:nvPr/>
        </p:nvPicPr>
        <p:blipFill>
          <a:blip r:embed="rId2"/>
          <a:srcRect/>
          <a:stretch>
            <a:fillRect/>
          </a:stretch>
        </p:blipFill>
        <p:spPr bwMode="auto">
          <a:xfrm>
            <a:off x="2590800" y="1139372"/>
            <a:ext cx="3733800" cy="416128"/>
          </a:xfrm>
          <a:prstGeom prst="rect">
            <a:avLst/>
          </a:prstGeom>
          <a:noFill/>
          <a:ln w="9525">
            <a:noFill/>
            <a:miter lim="800000"/>
            <a:headEnd/>
            <a:tailEnd/>
          </a:ln>
        </p:spPr>
      </p:pic>
      <p:pic>
        <p:nvPicPr>
          <p:cNvPr id="250884" name="Picture 3"/>
          <p:cNvPicPr>
            <a:picLocks noChangeAspect="1" noChangeArrowheads="1"/>
          </p:cNvPicPr>
          <p:nvPr/>
        </p:nvPicPr>
        <p:blipFill>
          <a:blip r:embed="rId3"/>
          <a:srcRect/>
          <a:stretch>
            <a:fillRect/>
          </a:stretch>
        </p:blipFill>
        <p:spPr bwMode="auto">
          <a:xfrm>
            <a:off x="3048000" y="1555500"/>
            <a:ext cx="2667000" cy="531813"/>
          </a:xfrm>
          <a:prstGeom prst="rect">
            <a:avLst/>
          </a:prstGeom>
          <a:noFill/>
          <a:ln w="9525">
            <a:noFill/>
            <a:miter lim="800000"/>
            <a:headEnd/>
            <a:tailEnd/>
          </a:ln>
        </p:spPr>
      </p:pic>
      <p:pic>
        <p:nvPicPr>
          <p:cNvPr id="6" name="Picture 3">
            <a:extLst>
              <a:ext uri="{FF2B5EF4-FFF2-40B4-BE49-F238E27FC236}">
                <a16:creationId xmlns:a16="http://schemas.microsoft.com/office/drawing/2014/main" id="{3C0CF9D0-F63F-47D0-8CA2-837263D0B4BC}"/>
              </a:ext>
            </a:extLst>
          </p:cNvPr>
          <p:cNvPicPr>
            <a:picLocks noChangeAspect="1" noChangeArrowheads="1"/>
          </p:cNvPicPr>
          <p:nvPr/>
        </p:nvPicPr>
        <p:blipFill>
          <a:blip r:embed="rId4"/>
          <a:srcRect/>
          <a:stretch>
            <a:fillRect/>
          </a:stretch>
        </p:blipFill>
        <p:spPr bwMode="auto">
          <a:xfrm>
            <a:off x="6941787" y="5029199"/>
            <a:ext cx="2049813" cy="1409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51905" name="Rectangle 2"/>
          <p:cNvSpPr>
            <a:spLocks noGrp="1" noChangeArrowheads="1"/>
          </p:cNvSpPr>
          <p:nvPr>
            <p:ph type="title" idx="4294967295"/>
          </p:nvPr>
        </p:nvSpPr>
        <p:spPr>
          <a:xfrm>
            <a:off x="531043" y="155450"/>
            <a:ext cx="8229600" cy="911350"/>
          </a:xfrm>
        </p:spPr>
        <p:txBody>
          <a:bodyPr/>
          <a:lstStyle/>
          <a:p>
            <a:pPr eaLnBrk="1" hangingPunct="1"/>
            <a:r>
              <a:rPr lang="en-US" altLang="en-US" dirty="0">
                <a:latin typeface="Kristen ITC" pitchFamily="66" charset="0"/>
              </a:rPr>
              <a:t/>
            </a:r>
            <a:br>
              <a:rPr lang="en-US" altLang="en-US" dirty="0">
                <a:latin typeface="Kristen ITC" pitchFamily="66" charset="0"/>
              </a:rPr>
            </a:br>
            <a:r>
              <a:rPr lang="en-US" altLang="en-US" dirty="0">
                <a:latin typeface="Kristen ITC" pitchFamily="66" charset="0"/>
              </a:rPr>
              <a:t/>
            </a:r>
            <a:br>
              <a:rPr lang="en-US" altLang="en-US" dirty="0">
                <a:latin typeface="Kristen ITC" pitchFamily="66" charset="0"/>
              </a:rPr>
            </a:br>
            <a:r>
              <a:rPr lang="en-US" altLang="en-US" sz="4000" dirty="0">
                <a:latin typeface="Comic Sans MS" panose="030F0702030302020204" pitchFamily="66" charset="0"/>
              </a:rPr>
              <a:t>Reading </a:t>
            </a:r>
            <a:r>
              <a:rPr lang="en-US" altLang="en-US" dirty="0">
                <a:latin typeface="Kristen ITC" pitchFamily="66" charset="0"/>
              </a:rPr>
              <a:t/>
            </a:r>
            <a:br>
              <a:rPr lang="en-US" altLang="en-US" dirty="0">
                <a:latin typeface="Kristen ITC" pitchFamily="66" charset="0"/>
              </a:rPr>
            </a:br>
            <a:r>
              <a:rPr lang="en-US" altLang="en-US" dirty="0">
                <a:latin typeface="Kristen ITC" pitchFamily="66" charset="0"/>
              </a:rPr>
              <a:t/>
            </a:r>
            <a:br>
              <a:rPr lang="en-US" altLang="en-US" dirty="0">
                <a:latin typeface="Kristen ITC" pitchFamily="66" charset="0"/>
              </a:rPr>
            </a:br>
            <a:endParaRPr lang="en-US" altLang="en-US" dirty="0">
              <a:latin typeface="Kristen ITC" pitchFamily="66" charset="0"/>
            </a:endParaRPr>
          </a:p>
        </p:txBody>
      </p:sp>
      <p:sp>
        <p:nvSpPr>
          <p:cNvPr id="251906" name="TextBox 1"/>
          <p:cNvSpPr txBox="1">
            <a:spLocks noChangeArrowheads="1"/>
          </p:cNvSpPr>
          <p:nvPr/>
        </p:nvSpPr>
        <p:spPr bwMode="auto">
          <a:xfrm>
            <a:off x="292101" y="1725128"/>
            <a:ext cx="8455842" cy="5847755"/>
          </a:xfrm>
          <a:prstGeom prst="rect">
            <a:avLst/>
          </a:prstGeom>
          <a:noFill/>
          <a:ln w="9525">
            <a:noFill/>
            <a:miter lim="800000"/>
            <a:headEnd/>
            <a:tailEnd/>
          </a:ln>
        </p:spPr>
        <p:txBody>
          <a:bodyPr wrap="square">
            <a:spAutoFit/>
          </a:bodyPr>
          <a:lstStyle/>
          <a:p>
            <a:pPr marL="342900" indent="-342900" eaLnBrk="0" hangingPunct="0">
              <a:buFontTx/>
              <a:buChar char="•"/>
            </a:pPr>
            <a:r>
              <a:rPr lang="en-US" altLang="en-US" sz="2000" dirty="0">
                <a:solidFill>
                  <a:srgbClr val="000000"/>
                </a:solidFill>
                <a:latin typeface="Comic Sans MS" panose="030F0702030302020204" pitchFamily="66" charset="0"/>
              </a:rPr>
              <a:t>3 reading books will be issued each week. </a:t>
            </a:r>
          </a:p>
          <a:p>
            <a:pPr marL="342900" indent="-342900" eaLnBrk="0" hangingPunct="0">
              <a:buFontTx/>
              <a:buChar char="•"/>
            </a:pPr>
            <a:endParaRPr lang="en-US" altLang="en-US" sz="2000" dirty="0">
              <a:solidFill>
                <a:srgbClr val="000000"/>
              </a:solidFill>
              <a:latin typeface="Comic Sans MS" panose="030F0702030302020204" pitchFamily="66" charset="0"/>
            </a:endParaRPr>
          </a:p>
          <a:p>
            <a:pPr marL="342900" indent="-342900" eaLnBrk="0" hangingPunct="0">
              <a:buFontTx/>
              <a:buChar char="•"/>
            </a:pPr>
            <a:r>
              <a:rPr lang="en-US" altLang="en-US" sz="2000" dirty="0">
                <a:solidFill>
                  <a:srgbClr val="000000"/>
                </a:solidFill>
                <a:latin typeface="Comic Sans MS" panose="030F0702030302020204" pitchFamily="66" charset="0"/>
              </a:rPr>
              <a:t>Please read and make a comment about how your child got on in their reading record.</a:t>
            </a:r>
          </a:p>
          <a:p>
            <a:pPr marL="342900" indent="-342900" eaLnBrk="0" hangingPunct="0">
              <a:buFontTx/>
              <a:buChar char="•"/>
            </a:pPr>
            <a:endParaRPr lang="en-US" altLang="en-US" sz="2000" dirty="0">
              <a:solidFill>
                <a:srgbClr val="000000"/>
              </a:solidFill>
              <a:latin typeface="Comic Sans MS" panose="030F0702030302020204" pitchFamily="66" charset="0"/>
            </a:endParaRPr>
          </a:p>
          <a:p>
            <a:pPr marL="285750" indent="-285750" eaLnBrk="0" hangingPunct="0">
              <a:buFont typeface="Arial" panose="020B0604020202020204" pitchFamily="34" charset="0"/>
              <a:buChar char="•"/>
            </a:pPr>
            <a:r>
              <a:rPr lang="en-US" altLang="en-US" sz="2000" dirty="0">
                <a:solidFill>
                  <a:srgbClr val="000000"/>
                </a:solidFill>
                <a:latin typeface="Comic Sans MS" panose="030F0702030302020204" pitchFamily="66" charset="0"/>
              </a:rPr>
              <a:t>Children read with an adult once a week at school.</a:t>
            </a:r>
          </a:p>
          <a:p>
            <a:pPr marL="285750" indent="-285750" eaLnBrk="0" hangingPunct="0">
              <a:buFont typeface="Arial" panose="020B0604020202020204" pitchFamily="34" charset="0"/>
              <a:buChar char="•"/>
            </a:pPr>
            <a:endParaRPr lang="en-GB" altLang="en-US" sz="2000" dirty="0">
              <a:solidFill>
                <a:srgbClr val="000000"/>
              </a:solidFill>
              <a:latin typeface="Comic Sans MS" panose="030F0702030302020204" pitchFamily="66" charset="0"/>
            </a:endParaRPr>
          </a:p>
          <a:p>
            <a:pPr marL="342900" indent="-342900" eaLnBrk="0" hangingPunct="0">
              <a:buFontTx/>
              <a:buChar char="•"/>
            </a:pPr>
            <a:r>
              <a:rPr lang="en-GB" altLang="en-US" sz="2000" dirty="0">
                <a:solidFill>
                  <a:srgbClr val="000000"/>
                </a:solidFill>
                <a:latin typeface="Comic Sans MS" panose="030F0702030302020204" pitchFamily="66" charset="0"/>
              </a:rPr>
              <a:t>The you are given may not have any words in – please encourage your child to talk about what’s happening in the pictures. We will then introduce blending CVC words and then reading books when your child is ready.</a:t>
            </a:r>
          </a:p>
          <a:p>
            <a:pPr marL="342900" indent="-342900" eaLnBrk="0" hangingPunct="0">
              <a:buFontTx/>
              <a:buChar char="•"/>
            </a:pPr>
            <a:endParaRPr lang="en-US" altLang="en-US" sz="2000" dirty="0">
              <a:solidFill>
                <a:srgbClr val="000000"/>
              </a:solidFill>
              <a:latin typeface="Comic Sans MS" panose="030F0702030302020204" pitchFamily="66" charset="0"/>
            </a:endParaRPr>
          </a:p>
          <a:p>
            <a:pPr marL="342900" indent="-342900" eaLnBrk="0" hangingPunct="0">
              <a:buFontTx/>
              <a:buChar char="•"/>
            </a:pPr>
            <a:r>
              <a:rPr lang="en-US" altLang="en-US" sz="2000" dirty="0">
                <a:solidFill>
                  <a:srgbClr val="000000"/>
                </a:solidFill>
                <a:latin typeface="Comic Sans MS" panose="030F0702030302020204" pitchFamily="66" charset="0"/>
              </a:rPr>
              <a:t>Online reading programme Bug Club will be introduced and logins will be issued next term.</a:t>
            </a:r>
          </a:p>
          <a:p>
            <a:pPr eaLnBrk="0" hangingPunct="0"/>
            <a:endParaRPr lang="en-US" altLang="en-US" sz="2000" dirty="0">
              <a:solidFill>
                <a:srgbClr val="000000"/>
              </a:solidFill>
              <a:latin typeface="Comic Sans MS" panose="030F0702030302020204" pitchFamily="66" charset="0"/>
            </a:endParaRPr>
          </a:p>
          <a:p>
            <a:pPr marL="342900" indent="-342900" eaLnBrk="0" hangingPunct="0">
              <a:buFontTx/>
              <a:buChar char="•"/>
            </a:pPr>
            <a:r>
              <a:rPr lang="en-US" altLang="en-US" sz="2000" dirty="0">
                <a:solidFill>
                  <a:srgbClr val="000000"/>
                </a:solidFill>
                <a:latin typeface="Comic Sans MS" panose="030F0702030302020204" pitchFamily="66" charset="0"/>
              </a:rPr>
              <a:t>Children will also visit our lending library each week.</a:t>
            </a:r>
          </a:p>
          <a:p>
            <a:pPr eaLnBrk="0" hangingPunct="0"/>
            <a:endParaRPr lang="en-US" altLang="en-US" dirty="0">
              <a:solidFill>
                <a:srgbClr val="000000"/>
              </a:solidFill>
              <a:latin typeface="Comic Sans MS" panose="030F0702030302020204" pitchFamily="66" charset="0"/>
            </a:endParaRPr>
          </a:p>
          <a:p>
            <a:pPr eaLnBrk="0" hangingPunct="0"/>
            <a:endParaRPr lang="en-GB" altLang="en-US" dirty="0">
              <a:solidFill>
                <a:srgbClr val="000000"/>
              </a:solidFill>
              <a:latin typeface="Comic Sans MS" panose="030F0702030302020204" pitchFamily="66" charset="0"/>
            </a:endParaRPr>
          </a:p>
          <a:p>
            <a:pPr eaLnBrk="0" hangingPunct="0"/>
            <a:endParaRPr lang="en-US" altLang="en-US" dirty="0">
              <a:solidFill>
                <a:srgbClr val="000000"/>
              </a:solidFill>
              <a:latin typeface="Comic Sans MS" panose="030F0702030302020204" pitchFamily="66" charset="0"/>
            </a:endParaRPr>
          </a:p>
        </p:txBody>
      </p:sp>
      <p:pic>
        <p:nvPicPr>
          <p:cNvPr id="5" name="Picture 3">
            <a:extLst>
              <a:ext uri="{FF2B5EF4-FFF2-40B4-BE49-F238E27FC236}">
                <a16:creationId xmlns:a16="http://schemas.microsoft.com/office/drawing/2014/main" id="{99B9B543-833A-4741-8E27-BFFC93EF1321}"/>
              </a:ext>
            </a:extLst>
          </p:cNvPr>
          <p:cNvPicPr>
            <a:picLocks noChangeAspect="1" noChangeArrowheads="1"/>
          </p:cNvPicPr>
          <p:nvPr/>
        </p:nvPicPr>
        <p:blipFill>
          <a:blip r:embed="rId2"/>
          <a:srcRect/>
          <a:stretch>
            <a:fillRect/>
          </a:stretch>
        </p:blipFill>
        <p:spPr bwMode="auto">
          <a:xfrm>
            <a:off x="6248400" y="194680"/>
            <a:ext cx="2686826" cy="2015119"/>
          </a:xfrm>
          <a:prstGeom prst="rect">
            <a:avLst/>
          </a:prstGeom>
          <a:noFill/>
          <a:ln w="9525">
            <a:noFill/>
            <a:miter lim="800000"/>
            <a:headEnd/>
            <a:tailEnd/>
          </a:ln>
          <a:effectLst/>
        </p:spPr>
      </p:pic>
      <p:pic>
        <p:nvPicPr>
          <p:cNvPr id="6" name="Picture 6" descr="https://www.activelearnprimary.co.uk/images/start/bugclub.png">
            <a:extLst>
              <a:ext uri="{FF2B5EF4-FFF2-40B4-BE49-F238E27FC236}">
                <a16:creationId xmlns:a16="http://schemas.microsoft.com/office/drawing/2014/main" id="{F27F1232-FD4E-4398-89AF-907E09634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56" y="218469"/>
            <a:ext cx="1496243" cy="1360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76200" y="0"/>
            <a:ext cx="8229600" cy="1066800"/>
          </a:xfrm>
          <a:prstGeom prst="rect">
            <a:avLst/>
          </a:prstGeom>
          <a:noFill/>
          <a:ln>
            <a:noFill/>
          </a:ln>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defRPr/>
            </a:pPr>
            <a:r>
              <a:rPr lang="en-US" altLang="en-US" sz="5400" kern="0" dirty="0">
                <a:solidFill>
                  <a:prstClr val="black"/>
                </a:solidFill>
              </a:rPr>
              <a:t> </a:t>
            </a:r>
            <a:r>
              <a:rPr lang="en-US" altLang="en-US" kern="0" dirty="0">
                <a:solidFill>
                  <a:prstClr val="black"/>
                </a:solidFill>
                <a:latin typeface="Comic Sans MS" panose="030F0702030302020204" pitchFamily="66" charset="0"/>
              </a:rPr>
              <a:t>Homework</a:t>
            </a:r>
            <a:r>
              <a:rPr lang="en-US" altLang="en-US" sz="5400" kern="0" dirty="0">
                <a:solidFill>
                  <a:prstClr val="black"/>
                </a:solidFill>
                <a:latin typeface="Kristen ITC" panose="03050502040202030202" pitchFamily="66" charset="0"/>
              </a:rPr>
              <a:t> </a:t>
            </a:r>
          </a:p>
        </p:txBody>
      </p:sp>
      <p:sp>
        <p:nvSpPr>
          <p:cNvPr id="262146" name="TextBox 3"/>
          <p:cNvSpPr txBox="1">
            <a:spLocks noChangeArrowheads="1"/>
          </p:cNvSpPr>
          <p:nvPr/>
        </p:nvSpPr>
        <p:spPr bwMode="auto">
          <a:xfrm>
            <a:off x="304800" y="1752600"/>
            <a:ext cx="8686800" cy="3970318"/>
          </a:xfrm>
          <a:prstGeom prst="rect">
            <a:avLst/>
          </a:prstGeom>
          <a:noFill/>
          <a:ln w="9525">
            <a:noFill/>
            <a:miter lim="800000"/>
            <a:headEnd/>
            <a:tailEnd/>
          </a:ln>
        </p:spPr>
        <p:txBody>
          <a:bodyPr wrap="square">
            <a:spAutoFit/>
          </a:bodyPr>
          <a:lstStyle/>
          <a:p>
            <a:pPr marL="457200" indent="-457200" eaLnBrk="0" hangingPunct="0">
              <a:buFont typeface="Arial" charset="0"/>
              <a:buChar char="•"/>
            </a:pPr>
            <a:r>
              <a:rPr lang="en-GB" sz="2800" dirty="0">
                <a:solidFill>
                  <a:srgbClr val="000000"/>
                </a:solidFill>
                <a:latin typeface="Comic Sans MS" panose="030F0702030302020204" pitchFamily="66" charset="0"/>
              </a:rPr>
              <a:t>A homework task will be issued every Friday to be completed by Monday.</a:t>
            </a:r>
          </a:p>
          <a:p>
            <a:pPr marL="457200" indent="-457200" eaLnBrk="0" hangingPunct="0">
              <a:buFont typeface="Arial" charset="0"/>
              <a:buChar char="•"/>
            </a:pPr>
            <a:r>
              <a:rPr lang="en-GB" sz="2800" dirty="0">
                <a:solidFill>
                  <a:srgbClr val="000000"/>
                </a:solidFill>
                <a:latin typeface="Comic Sans MS" panose="030F0702030302020204" pitchFamily="66" charset="0"/>
              </a:rPr>
              <a:t>These could be Maths or Literacy based </a:t>
            </a:r>
            <a:r>
              <a:rPr lang="en-GB" sz="2800" b="1" dirty="0">
                <a:solidFill>
                  <a:srgbClr val="000000"/>
                </a:solidFill>
                <a:latin typeface="Comic Sans MS" panose="030F0702030302020204" pitchFamily="66" charset="0"/>
              </a:rPr>
              <a:t>or</a:t>
            </a:r>
            <a:r>
              <a:rPr lang="en-GB" sz="2800" dirty="0">
                <a:solidFill>
                  <a:srgbClr val="000000"/>
                </a:solidFill>
                <a:latin typeface="Comic Sans MS" panose="030F0702030302020204" pitchFamily="66" charset="0"/>
              </a:rPr>
              <a:t> could be a task linked to the other areas of learning or our topic.</a:t>
            </a:r>
          </a:p>
          <a:p>
            <a:pPr marL="457200" indent="-457200" eaLnBrk="0" hangingPunct="0">
              <a:buFont typeface="Arial" charset="0"/>
              <a:buChar char="•"/>
            </a:pPr>
            <a:r>
              <a:rPr lang="en-GB" sz="2800" dirty="0">
                <a:solidFill>
                  <a:srgbClr val="000000"/>
                </a:solidFill>
                <a:latin typeface="Comic Sans MS" panose="030F0702030302020204" pitchFamily="66" charset="0"/>
              </a:rPr>
              <a:t>Please encourage your child to complete any homework as independently as possible. </a:t>
            </a:r>
          </a:p>
          <a:p>
            <a:pPr marL="457200" indent="-457200" eaLnBrk="0" hangingPunct="0">
              <a:buFont typeface="Arial" charset="0"/>
              <a:buChar char="•"/>
            </a:pPr>
            <a:r>
              <a:rPr lang="en-GB" sz="2800" dirty="0">
                <a:latin typeface="Comic Sans MS" panose="030F0702030302020204" pitchFamily="66" charset="0"/>
              </a:rPr>
              <a:t>Your child’s first homework will be once we start phonics next term.</a:t>
            </a:r>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 y="195263"/>
            <a:ext cx="8763000" cy="414337"/>
          </a:xfrm>
          <a:prstGeom prst="rect">
            <a:avLst/>
          </a:prstGeom>
          <a:noFill/>
          <a:ln>
            <a:noFill/>
          </a:ln>
          <a:extLst/>
        </p:spPr>
        <p:txBody>
          <a:bodyPr anchor="ct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defRPr/>
            </a:pPr>
            <a:r>
              <a:rPr lang="en-US" altLang="en-US" kern="0" dirty="0">
                <a:solidFill>
                  <a:prstClr val="black"/>
                </a:solidFill>
                <a:latin typeface="Comic Sans MS" panose="030F0702030302020204" pitchFamily="66" charset="0"/>
              </a:rPr>
              <a:t>Forest School</a:t>
            </a:r>
          </a:p>
        </p:txBody>
      </p:sp>
      <p:sp>
        <p:nvSpPr>
          <p:cNvPr id="261122" name="TextBox 2"/>
          <p:cNvSpPr txBox="1">
            <a:spLocks noChangeArrowheads="1"/>
          </p:cNvSpPr>
          <p:nvPr/>
        </p:nvSpPr>
        <p:spPr bwMode="auto">
          <a:xfrm>
            <a:off x="304800" y="838200"/>
            <a:ext cx="8305800" cy="3170099"/>
          </a:xfrm>
          <a:prstGeom prst="rect">
            <a:avLst/>
          </a:prstGeom>
          <a:noFill/>
          <a:ln w="9525">
            <a:noFill/>
            <a:miter lim="800000"/>
            <a:headEnd/>
            <a:tailEnd/>
          </a:ln>
        </p:spPr>
        <p:txBody>
          <a:bodyPr>
            <a:spAutoFit/>
          </a:bodyPr>
          <a:lstStyle/>
          <a:p>
            <a:pPr eaLnBrk="0" hangingPunct="0"/>
            <a:r>
              <a:rPr lang="en-GB" altLang="en-US" sz="2000" dirty="0">
                <a:solidFill>
                  <a:srgbClr val="000000"/>
                </a:solidFill>
                <a:latin typeface="Comic Sans MS" panose="030F0702030302020204" pitchFamily="66" charset="0"/>
              </a:rPr>
              <a:t>Forest School will start on the Monday after half term and will take place in all  weather conditions with the possible exception of extremely high winds</a:t>
            </a:r>
            <a:r>
              <a:rPr lang="en-GB" altLang="en-US" sz="2000" b="1" i="1" dirty="0">
                <a:solidFill>
                  <a:srgbClr val="000000"/>
                </a:solidFill>
                <a:latin typeface="Comic Sans MS" panose="030F0702030302020204" pitchFamily="66" charset="0"/>
              </a:rPr>
              <a:t>. </a:t>
            </a:r>
          </a:p>
          <a:p>
            <a:pPr eaLnBrk="0" hangingPunct="0"/>
            <a:endParaRPr lang="en-GB" altLang="en-US" sz="2000" dirty="0">
              <a:solidFill>
                <a:srgbClr val="000000"/>
              </a:solidFill>
              <a:latin typeface="Comic Sans MS" panose="030F0702030302020204" pitchFamily="66" charset="0"/>
            </a:endParaRPr>
          </a:p>
          <a:p>
            <a:pPr eaLnBrk="0" hangingPunct="0"/>
            <a:r>
              <a:rPr lang="en-GB" altLang="en-US" sz="2000" dirty="0">
                <a:solidFill>
                  <a:srgbClr val="000000"/>
                </a:solidFill>
                <a:latin typeface="Comic Sans MS" panose="030F0702030302020204" pitchFamily="66" charset="0"/>
              </a:rPr>
              <a:t>Children should wear the green tracksuit on Forest School days , and will need red waterproof trousers and jacket and a pair of wellies which will all remain at school.</a:t>
            </a:r>
          </a:p>
          <a:p>
            <a:pPr eaLnBrk="0" hangingPunct="0"/>
            <a:endParaRPr lang="en-GB" altLang="en-US" sz="2000" dirty="0">
              <a:solidFill>
                <a:srgbClr val="000000"/>
              </a:solidFill>
              <a:latin typeface="Comic Sans MS" panose="030F0702030302020204" pitchFamily="66" charset="0"/>
            </a:endParaRPr>
          </a:p>
          <a:p>
            <a:pPr eaLnBrk="0" hangingPunct="0"/>
            <a:r>
              <a:rPr lang="en-GB" altLang="en-US" sz="2000" dirty="0">
                <a:solidFill>
                  <a:srgbClr val="000000"/>
                </a:solidFill>
                <a:latin typeface="Comic Sans MS" panose="030F0702030302020204" pitchFamily="66" charset="0"/>
              </a:rPr>
              <a:t>Please provide a named bag that is easy for your child to identify to hold the waterproofs. </a:t>
            </a:r>
          </a:p>
        </p:txBody>
      </p:sp>
      <p:pic>
        <p:nvPicPr>
          <p:cNvPr id="2050" name="Picture 2"/>
          <p:cNvPicPr>
            <a:picLocks noChangeAspect="1" noChangeArrowheads="1"/>
          </p:cNvPicPr>
          <p:nvPr/>
        </p:nvPicPr>
        <p:blipFill>
          <a:blip r:embed="rId2"/>
          <a:srcRect/>
          <a:stretch>
            <a:fillRect/>
          </a:stretch>
        </p:blipFill>
        <p:spPr bwMode="auto">
          <a:xfrm>
            <a:off x="3200400" y="3996515"/>
            <a:ext cx="3062287" cy="2299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Reminders </a:t>
            </a:r>
          </a:p>
        </p:txBody>
      </p:sp>
      <p:sp>
        <p:nvSpPr>
          <p:cNvPr id="3" name="Content Placeholder 2"/>
          <p:cNvSpPr>
            <a:spLocks noGrp="1"/>
          </p:cNvSpPr>
          <p:nvPr>
            <p:ph idx="1"/>
          </p:nvPr>
        </p:nvSpPr>
        <p:spPr>
          <a:xfrm>
            <a:off x="533400" y="609600"/>
            <a:ext cx="8229600" cy="5211763"/>
          </a:xfrm>
        </p:spPr>
        <p:txBody>
          <a:bodyPr/>
          <a:lstStyle/>
          <a:p>
            <a:pPr marL="0" indent="0">
              <a:buNone/>
            </a:pPr>
            <a:endParaRPr lang="en-GB" dirty="0"/>
          </a:p>
          <a:p>
            <a:r>
              <a:rPr lang="en-GB" sz="2800" dirty="0">
                <a:latin typeface="Comic Sans MS" panose="030F0702030302020204" pitchFamily="66" charset="0"/>
              </a:rPr>
              <a:t>Parents Evenings – Next half term date tbc</a:t>
            </a:r>
            <a:endParaRPr lang="en-US" sz="2800" dirty="0">
              <a:latin typeface="Comic Sans MS" panose="030F0702030302020204" pitchFamily="66" charset="0"/>
            </a:endParaRPr>
          </a:p>
          <a:p>
            <a:r>
              <a:rPr lang="en-GB" sz="2800" dirty="0">
                <a:latin typeface="Comic Sans MS" panose="030F0702030302020204" pitchFamily="66" charset="0"/>
              </a:rPr>
              <a:t>Homework issued every Friday and returned by Monday</a:t>
            </a:r>
            <a:endParaRPr lang="en-US" sz="2800" dirty="0">
              <a:latin typeface="Comic Sans MS" panose="030F0702030302020204" pitchFamily="66" charset="0"/>
            </a:endParaRPr>
          </a:p>
          <a:p>
            <a:r>
              <a:rPr lang="en-US" sz="2800" dirty="0">
                <a:latin typeface="Comic Sans MS" panose="030F0702030302020204" pitchFamily="66" charset="0"/>
              </a:rPr>
              <a:t>F</a:t>
            </a:r>
            <a:r>
              <a:rPr lang="en-GB" sz="2800" dirty="0">
                <a:latin typeface="Comic Sans MS" panose="030F0702030302020204" pitchFamily="66" charset="0"/>
              </a:rPr>
              <a:t>orest school is on Mondays</a:t>
            </a:r>
          </a:p>
          <a:p>
            <a:r>
              <a:rPr lang="en-US" sz="2800" dirty="0">
                <a:latin typeface="Comic Sans MS" panose="030F0702030302020204" pitchFamily="66" charset="0"/>
              </a:rPr>
              <a:t>P</a:t>
            </a:r>
            <a:r>
              <a:rPr lang="en-GB" sz="2800" dirty="0">
                <a:latin typeface="Comic Sans MS" panose="030F0702030302020204" pitchFamily="66" charset="0"/>
              </a:rPr>
              <a:t>E is on a Friday</a:t>
            </a:r>
          </a:p>
          <a:p>
            <a:r>
              <a:rPr lang="en-US" sz="2800" dirty="0">
                <a:latin typeface="Comic Sans MS" panose="030F0702030302020204" pitchFamily="66" charset="0"/>
              </a:rPr>
              <a:t>E</a:t>
            </a:r>
            <a:r>
              <a:rPr lang="en-GB" sz="2800" dirty="0" err="1">
                <a:latin typeface="Comic Sans MS" panose="030F0702030302020204" pitchFamily="66" charset="0"/>
              </a:rPr>
              <a:t>vidence</a:t>
            </a:r>
            <a:r>
              <a:rPr lang="en-GB" sz="2800" dirty="0">
                <a:latin typeface="Comic Sans MS" panose="030F0702030302020204" pitchFamily="66" charset="0"/>
              </a:rPr>
              <a:t> me observations will be shared every half term</a:t>
            </a:r>
          </a:p>
          <a:p>
            <a:r>
              <a:rPr lang="en-US" sz="2800" dirty="0">
                <a:latin typeface="Comic Sans MS" panose="030F0702030302020204" pitchFamily="66" charset="0"/>
              </a:rPr>
              <a:t>P</a:t>
            </a:r>
            <a:r>
              <a:rPr lang="en-GB" sz="2800" dirty="0" err="1">
                <a:latin typeface="Comic Sans MS" panose="030F0702030302020204" pitchFamily="66" charset="0"/>
              </a:rPr>
              <a:t>arent</a:t>
            </a:r>
            <a:r>
              <a:rPr lang="en-GB" sz="2800" dirty="0">
                <a:latin typeface="Comic Sans MS" panose="030F0702030302020204" pitchFamily="66" charset="0"/>
              </a:rPr>
              <a:t> voice forms by entrance</a:t>
            </a:r>
          </a:p>
          <a:p>
            <a:endParaRPr lang="en-GB" sz="2800" dirty="0">
              <a:latin typeface="Comic Sans MS" panose="030F0702030302020204" pitchFamily="66" charset="0"/>
            </a:endParaRPr>
          </a:p>
          <a:p>
            <a:pPr marL="0" indent="0">
              <a:buNone/>
            </a:pPr>
            <a:endParaRPr lang="en-GB"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319757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6546" name="TextBox 4"/>
          <p:cNvSpPr txBox="1">
            <a:spLocks noChangeArrowheads="1"/>
          </p:cNvSpPr>
          <p:nvPr/>
        </p:nvSpPr>
        <p:spPr bwMode="auto">
          <a:xfrm>
            <a:off x="914400" y="530225"/>
            <a:ext cx="7391400" cy="1077218"/>
          </a:xfrm>
          <a:prstGeom prst="rect">
            <a:avLst/>
          </a:prstGeom>
          <a:noFill/>
          <a:ln w="9525">
            <a:noFill/>
            <a:miter lim="800000"/>
            <a:headEnd/>
            <a:tailEnd/>
          </a:ln>
        </p:spPr>
        <p:txBody>
          <a:bodyPr>
            <a:spAutoFit/>
          </a:bodyPr>
          <a:lstStyle/>
          <a:p>
            <a:pPr algn="ctr"/>
            <a:r>
              <a:rPr lang="en-US" sz="3200" dirty="0">
                <a:latin typeface="Comic Sans MS" panose="030F0702030302020204" pitchFamily="66" charset="0"/>
              </a:rPr>
              <a:t>The Reception Team</a:t>
            </a:r>
          </a:p>
          <a:p>
            <a:pPr algn="ctr"/>
            <a:r>
              <a:rPr lang="en-US" sz="3200" dirty="0">
                <a:latin typeface="Comic Sans MS" panose="030F0702030302020204" pitchFamily="66" charset="0"/>
              </a:rPr>
              <a:t>September 2021  </a:t>
            </a:r>
          </a:p>
        </p:txBody>
      </p:sp>
      <p:sp>
        <p:nvSpPr>
          <p:cNvPr id="236547" name="Title 1"/>
          <p:cNvSpPr>
            <a:spLocks noGrp="1"/>
          </p:cNvSpPr>
          <p:nvPr>
            <p:ph type="title"/>
          </p:nvPr>
        </p:nvSpPr>
        <p:spPr>
          <a:xfrm>
            <a:off x="1074388" y="4019550"/>
            <a:ext cx="3327286" cy="1847850"/>
          </a:xfrm>
        </p:spPr>
        <p:txBody>
          <a:bodyPr/>
          <a:lstStyle/>
          <a:p>
            <a:r>
              <a:rPr lang="en-GB" sz="2400" dirty="0">
                <a:latin typeface="Comic Sans MS" panose="030F0702030302020204" pitchFamily="66" charset="0"/>
              </a:rPr>
              <a:t>Miss Parker </a:t>
            </a:r>
            <a:br>
              <a:rPr lang="en-GB" sz="2400" dirty="0">
                <a:latin typeface="Comic Sans MS" panose="030F0702030302020204" pitchFamily="66" charset="0"/>
              </a:rPr>
            </a:br>
            <a:r>
              <a:rPr lang="en-GB" sz="2400" dirty="0">
                <a:latin typeface="Comic Sans MS" panose="030F0702030302020204" pitchFamily="66" charset="0"/>
              </a:rPr>
              <a:t>Mrs </a:t>
            </a:r>
            <a:r>
              <a:rPr lang="en-GB" sz="2400" dirty="0" err="1">
                <a:latin typeface="Comic Sans MS" panose="030F0702030302020204" pitchFamily="66" charset="0"/>
              </a:rPr>
              <a:t>Dhar</a:t>
            </a:r>
            <a:endParaRPr lang="en-GB" sz="2400" dirty="0">
              <a:latin typeface="Comic Sans MS" panose="030F0702030302020204" pitchFamily="66" charset="0"/>
            </a:endParaRPr>
          </a:p>
        </p:txBody>
      </p:sp>
      <p:pic>
        <p:nvPicPr>
          <p:cNvPr id="10" name="Content Placeholder 9" descr="C:\Users\sholmes42.305\AppData\Local\Microsoft\Windows\INetCache\Content.Word\IMG_3852.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700395"/>
            <a:ext cx="3463122" cy="2319155"/>
          </a:xfrm>
          <a:prstGeom prst="rect">
            <a:avLst/>
          </a:prstGeom>
          <a:noFill/>
          <a:ln>
            <a:noFill/>
          </a:ln>
        </p:spPr>
      </p:pic>
      <p:sp>
        <p:nvSpPr>
          <p:cNvPr id="9" name="Title 1"/>
          <p:cNvSpPr txBox="1">
            <a:spLocks/>
          </p:cNvSpPr>
          <p:nvPr/>
        </p:nvSpPr>
        <p:spPr bwMode="auto">
          <a:xfrm>
            <a:off x="6507023" y="4343400"/>
            <a:ext cx="2590800" cy="2057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GB" sz="3200" dirty="0">
              <a:latin typeface="Comic Sans MS" panose="030F0702030302020204" pitchFamily="66" charset="0"/>
            </a:endParaRPr>
          </a:p>
        </p:txBody>
      </p:sp>
      <p:pic>
        <p:nvPicPr>
          <p:cNvPr id="11" name="Picture 10" descr="C:\Users\sholmes42.305\AppData\Local\Microsoft\Windows\INetCache\Content.Word\IMG_386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74389" y="1735728"/>
            <a:ext cx="3327285" cy="2289360"/>
          </a:xfrm>
          <a:prstGeom prst="rect">
            <a:avLst/>
          </a:prstGeom>
          <a:noFill/>
          <a:ln>
            <a:noFill/>
          </a:ln>
        </p:spPr>
      </p:pic>
      <p:sp>
        <p:nvSpPr>
          <p:cNvPr id="4" name="TextBox 3"/>
          <p:cNvSpPr txBox="1"/>
          <p:nvPr/>
        </p:nvSpPr>
        <p:spPr>
          <a:xfrm>
            <a:off x="5638800" y="4191000"/>
            <a:ext cx="2362200" cy="1200329"/>
          </a:xfrm>
          <a:prstGeom prst="rect">
            <a:avLst/>
          </a:prstGeom>
          <a:noFill/>
        </p:spPr>
        <p:txBody>
          <a:bodyPr wrap="square" rtlCol="0">
            <a:spAutoFit/>
          </a:bodyPr>
          <a:lstStyle/>
          <a:p>
            <a:pPr algn="ctr"/>
            <a:r>
              <a:rPr lang="en-GB" sz="2400" dirty="0">
                <a:latin typeface="Comic Sans MS" panose="030F0702030302020204" pitchFamily="66" charset="0"/>
              </a:rPr>
              <a:t>Miss </a:t>
            </a:r>
            <a:r>
              <a:rPr lang="en-GB" sz="2400" dirty="0" err="1">
                <a:latin typeface="Comic Sans MS" panose="030F0702030302020204" pitchFamily="66" charset="0"/>
              </a:rPr>
              <a:t>McDonell</a:t>
            </a:r>
            <a:endParaRPr lang="en-GB" sz="2400" dirty="0">
              <a:latin typeface="Comic Sans MS" panose="030F0702030302020204" pitchFamily="66" charset="0"/>
            </a:endParaRPr>
          </a:p>
          <a:p>
            <a:pPr algn="ctr"/>
            <a:r>
              <a:rPr lang="en-GB" sz="2400" dirty="0">
                <a:latin typeface="Comic Sans MS" panose="030F0702030302020204" pitchFamily="66" charset="0"/>
              </a:rPr>
              <a:t>Mrs Fairley</a:t>
            </a:r>
          </a:p>
          <a:p>
            <a:pPr algn="ctr"/>
            <a:r>
              <a:rPr lang="en-GB" sz="2400" dirty="0">
                <a:latin typeface="Comic Sans MS" panose="030F0702030302020204" pitchFamily="66" charset="0"/>
              </a:rPr>
              <a:t>(Thursday)</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GB" sz="6600" dirty="0">
                <a:latin typeface="Comic Sans MS" panose="030F0702030302020204" pitchFamily="66" charset="0"/>
              </a:rPr>
              <a:t>Thank you for listening</a:t>
            </a:r>
          </a:p>
        </p:txBody>
      </p:sp>
      <p:sp>
        <p:nvSpPr>
          <p:cNvPr id="3" name="Subtitle 2"/>
          <p:cNvSpPr>
            <a:spLocks noGrp="1"/>
          </p:cNvSpPr>
          <p:nvPr>
            <p:ph type="subTitle" idx="1"/>
          </p:nvPr>
        </p:nvSpPr>
        <p:spPr/>
        <p:txBody>
          <a:bodyPr/>
          <a:lstStyle/>
          <a:p>
            <a:r>
              <a:rPr lang="en-GB" sz="6600" dirty="0">
                <a:solidFill>
                  <a:schemeClr val="tx1"/>
                </a:solidFill>
                <a:latin typeface="Comic Sans MS" panose="030F0702030302020204" pitchFamily="66" charset="0"/>
              </a:rPr>
              <a:t>Any Questions?</a:t>
            </a:r>
          </a:p>
        </p:txBody>
      </p:sp>
    </p:spTree>
    <p:extLst>
      <p:ext uri="{BB962C8B-B14F-4D97-AF65-F5344CB8AC3E}">
        <p14:creationId xmlns:p14="http://schemas.microsoft.com/office/powerpoint/2010/main" val="375568317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11500" y="1079500"/>
            <a:ext cx="2540000" cy="1905000"/>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2895600" y="3810000"/>
            <a:ext cx="3048000" cy="1569660"/>
          </a:xfrm>
          <a:prstGeom prst="rect">
            <a:avLst/>
          </a:prstGeom>
          <a:noFill/>
        </p:spPr>
        <p:txBody>
          <a:bodyPr wrap="square" rtlCol="0">
            <a:spAutoFit/>
          </a:bodyPr>
          <a:lstStyle/>
          <a:p>
            <a:pPr algn="ctr"/>
            <a:r>
              <a:rPr lang="en-GB" sz="3200" dirty="0">
                <a:latin typeface="Comic Sans MS" panose="030F0702030302020204" pitchFamily="66" charset="0"/>
              </a:rPr>
              <a:t>Mrs Wood Lunch Time Supervisor</a:t>
            </a:r>
          </a:p>
        </p:txBody>
      </p:sp>
    </p:spTree>
    <p:extLst>
      <p:ext uri="{BB962C8B-B14F-4D97-AF65-F5344CB8AC3E}">
        <p14:creationId xmlns:p14="http://schemas.microsoft.com/office/powerpoint/2010/main" val="254385386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38595" name="Picture 2" descr="Image result for clock"/>
          <p:cNvPicPr>
            <a:picLocks noChangeAspect="1" noChangeArrowheads="1"/>
          </p:cNvPicPr>
          <p:nvPr/>
        </p:nvPicPr>
        <p:blipFill>
          <a:blip r:embed="rId2"/>
          <a:srcRect/>
          <a:stretch>
            <a:fillRect/>
          </a:stretch>
        </p:blipFill>
        <p:spPr bwMode="auto">
          <a:xfrm>
            <a:off x="6934200" y="418307"/>
            <a:ext cx="2038350" cy="2038350"/>
          </a:xfrm>
          <a:prstGeom prst="rect">
            <a:avLst/>
          </a:prstGeom>
          <a:noFill/>
          <a:ln w="9525">
            <a:noFill/>
            <a:miter lim="800000"/>
            <a:headEnd/>
            <a:tailEnd/>
          </a:ln>
        </p:spPr>
      </p:pic>
      <p:sp>
        <p:nvSpPr>
          <p:cNvPr id="238596" name="Title 8"/>
          <p:cNvSpPr>
            <a:spLocks noGrp="1"/>
          </p:cNvSpPr>
          <p:nvPr>
            <p:ph type="title"/>
          </p:nvPr>
        </p:nvSpPr>
        <p:spPr>
          <a:xfrm>
            <a:off x="457200" y="274638"/>
            <a:ext cx="6172200" cy="1249362"/>
          </a:xfrm>
        </p:spPr>
        <p:txBody>
          <a:bodyPr/>
          <a:lstStyle/>
          <a:p>
            <a:r>
              <a:rPr lang="en-US" dirty="0"/>
              <a:t>Timings of the day</a:t>
            </a:r>
            <a:endParaRPr lang="en-GB" dirty="0"/>
          </a:p>
        </p:txBody>
      </p:sp>
      <p:sp>
        <p:nvSpPr>
          <p:cNvPr id="238597" name="Content Placeholder 2"/>
          <p:cNvSpPr>
            <a:spLocks noGrp="1"/>
          </p:cNvSpPr>
          <p:nvPr>
            <p:ph idx="1"/>
          </p:nvPr>
        </p:nvSpPr>
        <p:spPr>
          <a:xfrm>
            <a:off x="990600" y="1752600"/>
            <a:ext cx="7696200" cy="4373563"/>
          </a:xfrm>
        </p:spPr>
        <p:txBody>
          <a:bodyPr/>
          <a:lstStyle/>
          <a:p>
            <a:r>
              <a:rPr lang="en-GB" dirty="0">
                <a:latin typeface="Comic Sans MS" panose="030F0702030302020204" pitchFamily="66" charset="0"/>
              </a:rPr>
              <a:t>School gate opens at 8.30am</a:t>
            </a:r>
          </a:p>
          <a:p>
            <a:r>
              <a:rPr lang="en-GB" dirty="0">
                <a:latin typeface="Comic Sans MS" panose="030F0702030302020204" pitchFamily="66" charset="0"/>
              </a:rPr>
              <a:t>Door opens at 8.40am</a:t>
            </a:r>
          </a:p>
          <a:p>
            <a:r>
              <a:rPr lang="en-GB" dirty="0">
                <a:latin typeface="Comic Sans MS" panose="030F0702030302020204" pitchFamily="66" charset="0"/>
              </a:rPr>
              <a:t>Register is taken at 8.50am</a:t>
            </a:r>
          </a:p>
          <a:p>
            <a:r>
              <a:rPr lang="en-GB" dirty="0">
                <a:latin typeface="Comic Sans MS" panose="030F0702030302020204" pitchFamily="66" charset="0"/>
              </a:rPr>
              <a:t>Pick up is 3.00pm</a:t>
            </a:r>
          </a:p>
          <a:p>
            <a:r>
              <a:rPr lang="en-GB" dirty="0">
                <a:latin typeface="Comic Sans MS" panose="030F0702030302020204" pitchFamily="66" charset="0"/>
              </a:rPr>
              <a:t>Lunchtime 11.45 am – 1.00pm</a:t>
            </a:r>
          </a:p>
          <a:p>
            <a:r>
              <a:rPr lang="en-GB" dirty="0">
                <a:latin typeface="Comic Sans MS" panose="030F0702030302020204" pitchFamily="66" charset="0"/>
              </a:rPr>
              <a:t>( menu available on-line )</a:t>
            </a:r>
          </a:p>
          <a:p>
            <a:endParaRPr lang="en-GB" dirty="0"/>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6007-2705-4BE4-B90C-EDCF1F65130E}"/>
              </a:ext>
            </a:extLst>
          </p:cNvPr>
          <p:cNvSpPr>
            <a:spLocks noGrp="1"/>
          </p:cNvSpPr>
          <p:nvPr>
            <p:ph type="title"/>
          </p:nvPr>
        </p:nvSpPr>
        <p:spPr>
          <a:xfrm>
            <a:off x="457200" y="0"/>
            <a:ext cx="8229600" cy="838200"/>
          </a:xfrm>
        </p:spPr>
        <p:txBody>
          <a:bodyPr/>
          <a:lstStyle/>
          <a:p>
            <a:r>
              <a:rPr lang="en-US" dirty="0">
                <a:latin typeface="Comic Sans MS" panose="030F0702030302020204" pitchFamily="66" charset="0"/>
              </a:rPr>
              <a:t>Typical day in Reception</a:t>
            </a:r>
            <a:endParaRPr lang="en-GB"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0EFF04F3-B80C-447F-9ED7-A4561E3DB58C}"/>
              </a:ext>
            </a:extLst>
          </p:cNvPr>
          <p:cNvSpPr>
            <a:spLocks noGrp="1"/>
          </p:cNvSpPr>
          <p:nvPr>
            <p:ph idx="1"/>
          </p:nvPr>
        </p:nvSpPr>
        <p:spPr>
          <a:xfrm>
            <a:off x="457200" y="838200"/>
            <a:ext cx="8229600" cy="5287963"/>
          </a:xfrm>
        </p:spPr>
        <p:txBody>
          <a:bodyPr/>
          <a:lstStyle/>
          <a:p>
            <a:pPr marL="0" indent="0">
              <a:buNone/>
            </a:pPr>
            <a:r>
              <a:rPr lang="en-US" sz="2000" dirty="0">
                <a:latin typeface="Comic Sans MS" panose="030F0702030302020204" pitchFamily="66" charset="0"/>
              </a:rPr>
              <a:t>8.40-8.50 self registration </a:t>
            </a:r>
          </a:p>
          <a:p>
            <a:pPr marL="0" indent="0">
              <a:buNone/>
            </a:pPr>
            <a:r>
              <a:rPr lang="en-US" sz="2000" dirty="0">
                <a:latin typeface="Comic Sans MS" panose="030F0702030302020204" pitchFamily="66" charset="0"/>
              </a:rPr>
              <a:t>9.00-five a day and sheriffs of the day</a:t>
            </a:r>
          </a:p>
          <a:p>
            <a:pPr marL="0" indent="0">
              <a:buNone/>
            </a:pPr>
            <a:r>
              <a:rPr lang="en-US" sz="2000" dirty="0">
                <a:latin typeface="Comic Sans MS" panose="030F0702030302020204" pitchFamily="66" charset="0"/>
              </a:rPr>
              <a:t>9.05-phonics</a:t>
            </a:r>
          </a:p>
          <a:p>
            <a:pPr marL="0" indent="0">
              <a:buNone/>
            </a:pPr>
            <a:r>
              <a:rPr lang="en-US" sz="2000" dirty="0">
                <a:latin typeface="Comic Sans MS" panose="030F0702030302020204" pitchFamily="66" charset="0"/>
              </a:rPr>
              <a:t>9.25-activities and adult led challenges</a:t>
            </a:r>
          </a:p>
          <a:p>
            <a:pPr marL="0" indent="0">
              <a:buNone/>
            </a:pPr>
            <a:r>
              <a:rPr lang="en-US" sz="2000" dirty="0">
                <a:latin typeface="Comic Sans MS" panose="030F0702030302020204" pitchFamily="66" charset="0"/>
              </a:rPr>
              <a:t>10.15-snack time and story</a:t>
            </a:r>
          </a:p>
          <a:p>
            <a:pPr marL="0" indent="0">
              <a:buNone/>
            </a:pPr>
            <a:r>
              <a:rPr lang="en-US" sz="2000" dirty="0">
                <a:latin typeface="Comic Sans MS" panose="030F0702030302020204" pitchFamily="66" charset="0"/>
              </a:rPr>
              <a:t>10.30-outdoor learning and 1:1 reading</a:t>
            </a:r>
          </a:p>
          <a:p>
            <a:pPr marL="0" indent="0">
              <a:buNone/>
            </a:pPr>
            <a:r>
              <a:rPr lang="en-US" sz="2000" dirty="0">
                <a:latin typeface="Comic Sans MS" panose="030F0702030302020204" pitchFamily="66" charset="0"/>
              </a:rPr>
              <a:t>11.20-tidy up and get ready for lunch</a:t>
            </a:r>
          </a:p>
          <a:p>
            <a:pPr marL="0" indent="0">
              <a:buNone/>
            </a:pPr>
            <a:r>
              <a:rPr lang="en-US" sz="2000" dirty="0">
                <a:latin typeface="Comic Sans MS" panose="030F0702030302020204" pitchFamily="66" charset="0"/>
              </a:rPr>
              <a:t>11.45-lunch</a:t>
            </a:r>
          </a:p>
          <a:p>
            <a:pPr marL="0" indent="0">
              <a:buNone/>
            </a:pPr>
            <a:r>
              <a:rPr lang="en-US" sz="2000" dirty="0">
                <a:latin typeface="Comic Sans MS" panose="030F0702030302020204" pitchFamily="66" charset="0"/>
              </a:rPr>
              <a:t>1.00-register and maths meeting</a:t>
            </a:r>
          </a:p>
          <a:p>
            <a:pPr marL="0" indent="0">
              <a:buNone/>
            </a:pPr>
            <a:r>
              <a:rPr lang="en-US" sz="2000" dirty="0">
                <a:latin typeface="Comic Sans MS" panose="030F0702030302020204" pitchFamily="66" charset="0"/>
              </a:rPr>
              <a:t>1.20-independent learning and 1:1 reading</a:t>
            </a:r>
          </a:p>
          <a:p>
            <a:pPr marL="0" indent="0">
              <a:buNone/>
            </a:pPr>
            <a:r>
              <a:rPr lang="en-US" sz="2000" dirty="0">
                <a:latin typeface="Comic Sans MS" panose="030F0702030302020204" pitchFamily="66" charset="0"/>
              </a:rPr>
              <a:t>2.20-tidy up</a:t>
            </a:r>
          </a:p>
          <a:p>
            <a:pPr marL="0" indent="0">
              <a:buNone/>
            </a:pPr>
            <a:r>
              <a:rPr lang="en-US" sz="2000" dirty="0">
                <a:latin typeface="Comic Sans MS" panose="030F0702030302020204" pitchFamily="66" charset="0"/>
              </a:rPr>
              <a:t>2.30-playtime or visit to the trim trail</a:t>
            </a:r>
          </a:p>
          <a:p>
            <a:pPr marL="0" indent="0">
              <a:buNone/>
            </a:pPr>
            <a:r>
              <a:rPr lang="en-US" sz="2000" dirty="0">
                <a:latin typeface="Comic Sans MS" panose="030F0702030302020204" pitchFamily="66" charset="0"/>
              </a:rPr>
              <a:t>2.45-story time and good bye song</a:t>
            </a:r>
          </a:p>
          <a:p>
            <a:pPr marL="0" indent="0">
              <a:buNone/>
            </a:pPr>
            <a:r>
              <a:rPr lang="en-US" sz="2000" dirty="0">
                <a:latin typeface="Comic Sans MS" panose="030F0702030302020204" pitchFamily="66" charset="0"/>
              </a:rPr>
              <a:t>3.00-home time</a:t>
            </a:r>
          </a:p>
          <a:p>
            <a:endParaRPr lang="en-GB" sz="2000" dirty="0"/>
          </a:p>
        </p:txBody>
      </p:sp>
      <p:pic>
        <p:nvPicPr>
          <p:cNvPr id="5" name="Picture 4">
            <a:extLst>
              <a:ext uri="{FF2B5EF4-FFF2-40B4-BE49-F238E27FC236}">
                <a16:creationId xmlns:a16="http://schemas.microsoft.com/office/drawing/2014/main" id="{CB4F1068-7967-4CC3-A84B-4D98F82D66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6477000" y="867508"/>
            <a:ext cx="1295400" cy="1295400"/>
          </a:xfrm>
          <a:prstGeom prst="rect">
            <a:avLst/>
          </a:prstGeom>
        </p:spPr>
      </p:pic>
      <p:pic>
        <p:nvPicPr>
          <p:cNvPr id="7" name="Picture 6">
            <a:extLst>
              <a:ext uri="{FF2B5EF4-FFF2-40B4-BE49-F238E27FC236}">
                <a16:creationId xmlns:a16="http://schemas.microsoft.com/office/drawing/2014/main" id="{1449A3DD-11D5-41F8-9EA7-7966ECF32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991664" y="2666999"/>
            <a:ext cx="2695135" cy="2695135"/>
          </a:xfrm>
          <a:prstGeom prst="rect">
            <a:avLst/>
          </a:prstGeom>
        </p:spPr>
      </p:pic>
    </p:spTree>
    <p:extLst>
      <p:ext uri="{BB962C8B-B14F-4D97-AF65-F5344CB8AC3E}">
        <p14:creationId xmlns:p14="http://schemas.microsoft.com/office/powerpoint/2010/main" val="289087347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9619" name="Title 1"/>
          <p:cNvSpPr>
            <a:spLocks noGrp="1"/>
          </p:cNvSpPr>
          <p:nvPr>
            <p:ph type="title"/>
          </p:nvPr>
        </p:nvSpPr>
        <p:spPr>
          <a:xfrm>
            <a:off x="762000" y="688974"/>
            <a:ext cx="7924800" cy="454026"/>
          </a:xfrm>
        </p:spPr>
        <p:txBody>
          <a:bodyPr/>
          <a:lstStyle/>
          <a:p>
            <a:r>
              <a:rPr lang="en-US" dirty="0"/>
              <a:t>Uniform</a:t>
            </a:r>
            <a:endParaRPr lang="en-GB" dirty="0"/>
          </a:p>
        </p:txBody>
      </p:sp>
      <p:sp>
        <p:nvSpPr>
          <p:cNvPr id="3" name="Content Placeholder 2"/>
          <p:cNvSpPr>
            <a:spLocks noGrp="1"/>
          </p:cNvSpPr>
          <p:nvPr>
            <p:ph idx="1"/>
          </p:nvPr>
        </p:nvSpPr>
        <p:spPr>
          <a:xfrm>
            <a:off x="609600" y="1371600"/>
            <a:ext cx="8077200" cy="4754563"/>
          </a:xfrm>
        </p:spPr>
        <p:txBody>
          <a:bodyPr rtlCol="0">
            <a:normAutofit/>
          </a:bodyPr>
          <a:lstStyle/>
          <a:p>
            <a:pPr fontAlgn="auto">
              <a:spcAft>
                <a:spcPts val="0"/>
              </a:spcAft>
              <a:buFont typeface="Arial" panose="020B0604020202020204" pitchFamily="34" charset="0"/>
              <a:buChar char="•"/>
              <a:defRPr/>
            </a:pPr>
            <a:r>
              <a:rPr lang="en-GB" dirty="0">
                <a:latin typeface="Comic Sans MS" panose="030F0702030302020204" pitchFamily="66" charset="0"/>
              </a:rPr>
              <a:t>Polo shirt</a:t>
            </a:r>
          </a:p>
          <a:p>
            <a:pPr fontAlgn="auto">
              <a:spcAft>
                <a:spcPts val="0"/>
              </a:spcAft>
              <a:buFont typeface="Arial" panose="020B0604020202020204" pitchFamily="34" charset="0"/>
              <a:buChar char="•"/>
              <a:defRPr/>
            </a:pPr>
            <a:r>
              <a:rPr lang="en-GB" dirty="0">
                <a:latin typeface="Comic Sans MS" panose="030F0702030302020204" pitchFamily="66" charset="0"/>
              </a:rPr>
              <a:t>Sweatshirt</a:t>
            </a:r>
          </a:p>
          <a:p>
            <a:pPr fontAlgn="auto">
              <a:spcAft>
                <a:spcPts val="0"/>
              </a:spcAft>
              <a:buFont typeface="Arial" panose="020B0604020202020204" pitchFamily="34" charset="0"/>
              <a:buChar char="•"/>
              <a:defRPr/>
            </a:pPr>
            <a:r>
              <a:rPr lang="en-GB" dirty="0">
                <a:latin typeface="Comic Sans MS" panose="030F0702030302020204" pitchFamily="66" charset="0"/>
              </a:rPr>
              <a:t>Shorts, skirt or pinafore dress</a:t>
            </a:r>
          </a:p>
          <a:p>
            <a:pPr fontAlgn="auto">
              <a:spcAft>
                <a:spcPts val="0"/>
              </a:spcAft>
              <a:buFont typeface="Arial" panose="020B0604020202020204" pitchFamily="34" charset="0"/>
              <a:buChar char="•"/>
              <a:defRPr/>
            </a:pPr>
            <a:r>
              <a:rPr lang="en-GB" dirty="0">
                <a:latin typeface="Comic Sans MS" panose="030F0702030302020204" pitchFamily="66" charset="0"/>
              </a:rPr>
              <a:t>Grey socks</a:t>
            </a:r>
          </a:p>
          <a:p>
            <a:pPr fontAlgn="auto">
              <a:spcAft>
                <a:spcPts val="0"/>
              </a:spcAft>
              <a:buFont typeface="Arial" panose="020B0604020202020204" pitchFamily="34" charset="0"/>
              <a:buChar char="•"/>
              <a:defRPr/>
            </a:pPr>
            <a:r>
              <a:rPr lang="en-GB" dirty="0">
                <a:latin typeface="Comic Sans MS" panose="030F0702030302020204" pitchFamily="66" charset="0"/>
              </a:rPr>
              <a:t>White or grey tights</a:t>
            </a:r>
          </a:p>
          <a:p>
            <a:pPr fontAlgn="auto">
              <a:spcAft>
                <a:spcPts val="0"/>
              </a:spcAft>
              <a:buFont typeface="Arial" panose="020B0604020202020204" pitchFamily="34" charset="0"/>
              <a:buChar char="•"/>
              <a:defRPr/>
            </a:pPr>
            <a:r>
              <a:rPr lang="en-GB" dirty="0">
                <a:latin typeface="Comic Sans MS" panose="030F0702030302020204" pitchFamily="66" charset="0"/>
              </a:rPr>
              <a:t>Black shoes</a:t>
            </a:r>
          </a:p>
          <a:p>
            <a:pPr fontAlgn="auto">
              <a:spcAft>
                <a:spcPts val="0"/>
              </a:spcAft>
              <a:buFont typeface="Arial" panose="020B0604020202020204" pitchFamily="34" charset="0"/>
              <a:buChar char="•"/>
              <a:defRPr/>
            </a:pPr>
            <a:r>
              <a:rPr lang="en-GB" dirty="0">
                <a:latin typeface="Comic Sans MS" panose="030F0702030302020204" pitchFamily="66" charset="0"/>
              </a:rPr>
              <a:t>Tracksuit on P.E / Forest School days</a:t>
            </a:r>
          </a:p>
          <a:p>
            <a:pPr fontAlgn="auto">
              <a:spcAft>
                <a:spcPts val="0"/>
              </a:spcAft>
              <a:buFont typeface="Arial" panose="020B0604020202020204" pitchFamily="34" charset="0"/>
              <a:buChar char="•"/>
              <a:defRPr/>
            </a:pPr>
            <a:r>
              <a:rPr lang="en-GB" dirty="0">
                <a:latin typeface="Comic Sans MS" panose="030F0702030302020204" pitchFamily="66" charset="0"/>
              </a:rPr>
              <a:t>Small green / red bows in hair</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0641" name="Title 1"/>
          <p:cNvSpPr>
            <a:spLocks noGrp="1"/>
          </p:cNvSpPr>
          <p:nvPr>
            <p:ph type="title"/>
          </p:nvPr>
        </p:nvSpPr>
        <p:spPr>
          <a:xfrm>
            <a:off x="457200" y="457200"/>
            <a:ext cx="8229600" cy="1143000"/>
          </a:xfrm>
        </p:spPr>
        <p:txBody>
          <a:bodyPr/>
          <a:lstStyle/>
          <a:p>
            <a:pPr eaLnBrk="1" hangingPunct="1"/>
            <a:r>
              <a:rPr lang="en-US" sz="4000" dirty="0">
                <a:latin typeface="Comic Sans MS" panose="030F0702030302020204" pitchFamily="66" charset="0"/>
              </a:rPr>
              <a:t>How you can help us</a:t>
            </a:r>
            <a:endParaRPr lang="en-GB" sz="4000" dirty="0">
              <a:latin typeface="Comic Sans MS" panose="030F0702030302020204" pitchFamily="66" charset="0"/>
            </a:endParaRPr>
          </a:p>
        </p:txBody>
      </p:sp>
      <p:sp>
        <p:nvSpPr>
          <p:cNvPr id="17410" name="Content Placeholder 2"/>
          <p:cNvSpPr>
            <a:spLocks noGrp="1"/>
          </p:cNvSpPr>
          <p:nvPr>
            <p:ph idx="1"/>
          </p:nvPr>
        </p:nvSpPr>
        <p:spPr>
          <a:xfrm>
            <a:off x="457200" y="1905000"/>
            <a:ext cx="8229600" cy="4505325"/>
          </a:xfrm>
        </p:spPr>
        <p:txBody>
          <a:bodyPr/>
          <a:lstStyle/>
          <a:p>
            <a:pPr eaLnBrk="1" hangingPunct="1">
              <a:defRPr/>
            </a:pPr>
            <a:r>
              <a:rPr lang="en-GB" sz="2800" dirty="0">
                <a:latin typeface="Comic Sans MS" panose="030F0702030302020204" pitchFamily="66" charset="0"/>
              </a:rPr>
              <a:t>Please name </a:t>
            </a:r>
            <a:r>
              <a:rPr lang="en-GB" sz="2800" b="1" i="1" dirty="0">
                <a:solidFill>
                  <a:srgbClr val="FF0000"/>
                </a:solidFill>
                <a:latin typeface="Comic Sans MS" panose="030F0702030302020204" pitchFamily="66" charset="0"/>
              </a:rPr>
              <a:t>all</a:t>
            </a:r>
            <a:r>
              <a:rPr lang="en-GB" sz="2800" dirty="0">
                <a:solidFill>
                  <a:srgbClr val="FF0000"/>
                </a:solidFill>
                <a:latin typeface="Comic Sans MS" panose="030F0702030302020204" pitchFamily="66" charset="0"/>
              </a:rPr>
              <a:t> </a:t>
            </a:r>
            <a:r>
              <a:rPr lang="en-GB" sz="2800" dirty="0">
                <a:latin typeface="Comic Sans MS" panose="030F0702030302020204" pitchFamily="66" charset="0"/>
              </a:rPr>
              <a:t>school uniform, P.E kits, plimsolls, packed lunch boxes and school bags. </a:t>
            </a:r>
          </a:p>
          <a:p>
            <a:pPr eaLnBrk="1" hangingPunct="1">
              <a:defRPr/>
            </a:pPr>
            <a:r>
              <a:rPr lang="en-GB" sz="2800" dirty="0">
                <a:latin typeface="Comic Sans MS" panose="030F0702030302020204" pitchFamily="66" charset="0"/>
              </a:rPr>
              <a:t>Name, name, name everything!</a:t>
            </a:r>
          </a:p>
          <a:p>
            <a:pPr eaLnBrk="1" hangingPunct="1">
              <a:defRPr/>
            </a:pPr>
            <a:r>
              <a:rPr lang="en-GB" sz="2800" dirty="0">
                <a:latin typeface="Comic Sans MS" panose="030F0702030302020204" pitchFamily="66" charset="0"/>
              </a:rPr>
              <a:t>We do try to encourage children to take responsibility for their belongings and it is much easier when everything is named.</a:t>
            </a:r>
          </a:p>
          <a:p>
            <a:pPr marL="0" indent="0" eaLnBrk="1" hangingPunct="1">
              <a:buNone/>
              <a:defRPr/>
            </a:pPr>
            <a:endParaRPr lang="en-GB" dirty="0">
              <a:latin typeface="Comic Sans MS" panose="030F0702030302020204" pitchFamily="66" charset="0"/>
            </a:endParaRPr>
          </a:p>
          <a:p>
            <a:pPr marL="0" indent="0" eaLnBrk="1" hangingPunct="1">
              <a:buFont typeface="Arial" charset="0"/>
              <a:buNone/>
              <a:defRPr/>
            </a:pPr>
            <a:endParaRPr lang="en-GB" sz="3600" dirty="0"/>
          </a:p>
          <a:p>
            <a:pPr eaLnBrk="1" hangingPunct="1">
              <a:defRPr/>
            </a:pPr>
            <a:endParaRPr lang="en-GB"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634672-D1F2-4EBE-832A-2108A6F6A721}"/>
              </a:ext>
            </a:extLst>
          </p:cNvPr>
          <p:cNvSpPr/>
          <p:nvPr/>
        </p:nvSpPr>
        <p:spPr>
          <a:xfrm>
            <a:off x="457200" y="304800"/>
            <a:ext cx="8305800" cy="5604611"/>
          </a:xfrm>
          <a:prstGeom prst="rect">
            <a:avLst/>
          </a:prstGeom>
        </p:spPr>
        <p:txBody>
          <a:bodyPr wrap="square">
            <a:spAutoFit/>
          </a:bodyPr>
          <a:lstStyle/>
          <a:p>
            <a:pPr algn="ctr" eaLnBrk="1" hangingPunct="1">
              <a:buClr>
                <a:srgbClr val="000000"/>
              </a:buClr>
            </a:pPr>
            <a:r>
              <a:rPr lang="en-US" altLang="en-US" sz="3600" dirty="0">
                <a:solidFill>
                  <a:prstClr val="black"/>
                </a:solidFill>
                <a:latin typeface="Comic Sans MS" panose="030F0702030302020204" pitchFamily="66" charset="0"/>
                <a:ea typeface="+mj-ea"/>
                <a:cs typeface="+mj-cs"/>
              </a:rPr>
              <a:t>What is the EYFS?</a:t>
            </a:r>
            <a:r>
              <a:rPr lang="en-US" altLang="en-US" sz="4000" dirty="0">
                <a:solidFill>
                  <a:prstClr val="black"/>
                </a:solidFill>
                <a:latin typeface="Comic Sans MS" panose="030F0702030302020204" pitchFamily="66" charset="0"/>
                <a:ea typeface="+mj-ea"/>
                <a:cs typeface="+mj-cs"/>
              </a:rPr>
              <a:t/>
            </a:r>
            <a:br>
              <a:rPr lang="en-US" altLang="en-US" sz="4000" dirty="0">
                <a:solidFill>
                  <a:prstClr val="black"/>
                </a:solidFill>
                <a:latin typeface="Comic Sans MS" panose="030F0702030302020204" pitchFamily="66" charset="0"/>
                <a:ea typeface="+mj-ea"/>
                <a:cs typeface="+mj-cs"/>
              </a:rPr>
            </a:br>
            <a:r>
              <a:rPr lang="en-US" altLang="en-US" sz="2000" dirty="0">
                <a:solidFill>
                  <a:prstClr val="black"/>
                </a:solidFill>
                <a:latin typeface="Comic Sans MS" panose="030F0702030302020204" pitchFamily="66" charset="0"/>
                <a:ea typeface="+mj-ea"/>
                <a:cs typeface="+mj-cs"/>
              </a:rPr>
              <a:t>Early Years Foundation Stage</a:t>
            </a:r>
          </a:p>
          <a:p>
            <a:pPr algn="ctr" eaLnBrk="1" hangingPunct="1">
              <a:lnSpc>
                <a:spcPct val="90000"/>
              </a:lnSpc>
            </a:pPr>
            <a:endParaRPr lang="en-GB" dirty="0">
              <a:latin typeface="Comic Sans MS" panose="030F0702030302020204" pitchFamily="66" charset="0"/>
            </a:endParaRPr>
          </a:p>
          <a:p>
            <a:pPr eaLnBrk="1" fontAlgn="auto" hangingPunct="1">
              <a:spcAft>
                <a:spcPts val="0"/>
              </a:spcAft>
              <a:buClr>
                <a:schemeClr val="accent3"/>
              </a:buClr>
              <a:defRPr/>
            </a:pPr>
            <a:r>
              <a:rPr lang="en-GB" dirty="0">
                <a:latin typeface="Comic Sans MS" panose="030F0702030302020204" pitchFamily="66" charset="0"/>
              </a:rPr>
              <a:t>The EYFS curriculum is from 0-5. From September 2021 there is a new statutory curriculum in place and this is the same for all nurseries and schools.</a:t>
            </a:r>
          </a:p>
          <a:p>
            <a:pPr marL="285750" indent="-285750" eaLnBrk="1" fontAlgn="auto" hangingPunct="1">
              <a:spcAft>
                <a:spcPts val="0"/>
              </a:spcAft>
              <a:buFont typeface="Arial" panose="020B0604020202020204" pitchFamily="34" charset="0"/>
              <a:buChar char="•"/>
              <a:defRPr/>
            </a:pPr>
            <a:r>
              <a:rPr lang="en-GB" dirty="0">
                <a:latin typeface="Comic Sans MS" panose="030F0702030302020204" pitchFamily="66" charset="0"/>
              </a:rPr>
              <a:t>There will be more time for adults to be in play, developing and extending children’s learning and following their interests</a:t>
            </a:r>
          </a:p>
          <a:p>
            <a:pPr marL="285750" indent="-285750" eaLnBrk="1" fontAlgn="auto" hangingPunct="1">
              <a:spcAft>
                <a:spcPts val="0"/>
              </a:spcAft>
              <a:buFont typeface="Arial" panose="020B0604020202020204" pitchFamily="34" charset="0"/>
              <a:buChar char="•"/>
              <a:defRPr/>
            </a:pPr>
            <a:r>
              <a:rPr lang="en-GB" dirty="0">
                <a:latin typeface="Comic Sans MS" panose="030F0702030302020204" pitchFamily="66" charset="0"/>
              </a:rPr>
              <a:t>It is a play based curriculum with lots of opportunities to learn through exploration although some aspects such as phonics are taught directly.</a:t>
            </a:r>
          </a:p>
          <a:p>
            <a:pPr marL="285750" indent="-285750" eaLnBrk="1" fontAlgn="auto" hangingPunct="1">
              <a:spcAft>
                <a:spcPts val="0"/>
              </a:spcAft>
              <a:buFont typeface="Arial" panose="020B0604020202020204" pitchFamily="34" charset="0"/>
              <a:buChar char="•"/>
              <a:defRPr/>
            </a:pPr>
            <a:r>
              <a:rPr lang="en-GB" dirty="0">
                <a:latin typeface="Comic Sans MS" panose="030F0702030302020204" pitchFamily="66" charset="0"/>
              </a:rPr>
              <a:t>Children have the opportunities to lead their own learning by selecting the resources that they would like and topics that interest them while the adults ensure they are gaining coverage across all areas and challenged in their play. </a:t>
            </a:r>
          </a:p>
          <a:p>
            <a:pPr marL="285750" indent="-285750" eaLnBrk="1" fontAlgn="auto" hangingPunct="1">
              <a:spcAft>
                <a:spcPts val="0"/>
              </a:spcAft>
              <a:buFont typeface="Arial" panose="020B0604020202020204" pitchFamily="34" charset="0"/>
              <a:buChar char="•"/>
              <a:defRPr/>
            </a:pPr>
            <a:r>
              <a:rPr lang="en-GB" dirty="0">
                <a:latin typeface="Comic Sans MS" panose="030F0702030302020204" pitchFamily="66" charset="0"/>
              </a:rPr>
              <a:t>Baseline statutory – you may have heard of this in news. We piloted it a few years ago and it is nothing to worry about. The baseline is made up of simple tasks which the children enjoy and ask to do as they love the 1:1 time with adults. </a:t>
            </a:r>
          </a:p>
          <a:p>
            <a:pPr eaLnBrk="1" fontAlgn="auto" hangingPunct="1">
              <a:spcAft>
                <a:spcPts val="0"/>
              </a:spcAft>
              <a:buClr>
                <a:schemeClr val="accent3"/>
              </a:buClr>
              <a:defRPr/>
            </a:pPr>
            <a:endParaRPr lang="en-US" sz="1600" dirty="0"/>
          </a:p>
        </p:txBody>
      </p:sp>
    </p:spTree>
    <p:extLst>
      <p:ext uri="{BB962C8B-B14F-4D97-AF65-F5344CB8AC3E}">
        <p14:creationId xmlns:p14="http://schemas.microsoft.com/office/powerpoint/2010/main" val="154141958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A26AF-4668-47FF-A294-D4B099C17041}"/>
              </a:ext>
            </a:extLst>
          </p:cNvPr>
          <p:cNvSpPr/>
          <p:nvPr/>
        </p:nvSpPr>
        <p:spPr>
          <a:xfrm>
            <a:off x="509047" y="381001"/>
            <a:ext cx="8253953" cy="3785652"/>
          </a:xfrm>
          <a:prstGeom prst="rect">
            <a:avLst/>
          </a:prstGeom>
        </p:spPr>
        <p:txBody>
          <a:bodyPr wrap="square">
            <a:spAutoFit/>
          </a:bodyPr>
          <a:lstStyle/>
          <a:p>
            <a:pPr marL="0" indent="0" algn="ctr">
              <a:buFont typeface="Wingdings 2" panose="05020102010507070707" pitchFamily="18" charset="2"/>
              <a:buNone/>
              <a:defRPr/>
            </a:pPr>
            <a:r>
              <a:rPr lang="en-GB" sz="2000" b="1" dirty="0">
                <a:latin typeface="Comic Sans MS" panose="030F0702030302020204" pitchFamily="66" charset="0"/>
              </a:rPr>
              <a:t>Main changes from curriculum previously</a:t>
            </a:r>
          </a:p>
          <a:p>
            <a:pPr marL="0" indent="0" algn="ctr">
              <a:buFont typeface="Wingdings 2" panose="05020102010507070707" pitchFamily="18" charset="2"/>
              <a:buNone/>
              <a:defRPr/>
            </a:pPr>
            <a:endParaRPr lang="en-GB" sz="2000" dirty="0">
              <a:latin typeface="Comic Sans MS" panose="030F0702030302020204" pitchFamily="66" charset="0"/>
            </a:endParaRPr>
          </a:p>
          <a:p>
            <a:pPr marL="285750" indent="-285750">
              <a:buFont typeface="Arial" panose="020B0604020202020204" pitchFamily="34" charset="0"/>
              <a:buChar char="•"/>
              <a:defRPr/>
            </a:pPr>
            <a:r>
              <a:rPr lang="en-GB" sz="2000" dirty="0">
                <a:latin typeface="Comic Sans MS" panose="030F0702030302020204" pitchFamily="66" charset="0"/>
              </a:rPr>
              <a:t> Maths is focused on a deeper understanding of numbers to 10 and how they are comprised, including number bonds. </a:t>
            </a:r>
          </a:p>
          <a:p>
            <a:pPr marL="285750" indent="-285750">
              <a:buFont typeface="Arial" panose="020B0604020202020204" pitchFamily="34" charset="0"/>
              <a:buChar char="•"/>
              <a:defRPr/>
            </a:pPr>
            <a:r>
              <a:rPr lang="en-GB" sz="2000" dirty="0">
                <a:latin typeface="Comic Sans MS" panose="030F0702030302020204" pitchFamily="66" charset="0"/>
              </a:rPr>
              <a:t>There is no longer any shape and Measure in the end of year assessment, however, we will still be teaching this as it is a vital skill which is built upon in their following school years.</a:t>
            </a:r>
          </a:p>
          <a:p>
            <a:pPr marL="285750" indent="-285750">
              <a:buFont typeface="Arial" panose="020B0604020202020204" pitchFamily="34" charset="0"/>
              <a:buChar char="•"/>
              <a:defRPr/>
            </a:pPr>
            <a:r>
              <a:rPr lang="en-GB" sz="2000" dirty="0">
                <a:latin typeface="Comic Sans MS" panose="030F0702030302020204" pitchFamily="66" charset="0"/>
              </a:rPr>
              <a:t>Technology is no longer a separate area but is intertwined in all subjects.</a:t>
            </a:r>
          </a:p>
          <a:p>
            <a:pPr marL="285750" indent="-285750">
              <a:buFont typeface="Arial" panose="020B0604020202020204" pitchFamily="34" charset="0"/>
              <a:buChar char="•"/>
              <a:defRPr/>
            </a:pPr>
            <a:r>
              <a:rPr lang="en-GB" sz="2000" dirty="0">
                <a:latin typeface="Comic Sans MS" panose="030F0702030302020204" pitchFamily="66" charset="0"/>
              </a:rPr>
              <a:t>Lots of language and learning through stories.</a:t>
            </a:r>
          </a:p>
          <a:p>
            <a:pPr marL="285750" indent="-285750">
              <a:buFont typeface="Arial" panose="020B0604020202020204" pitchFamily="34" charset="0"/>
              <a:buChar char="•"/>
              <a:defRPr/>
            </a:pPr>
            <a:r>
              <a:rPr lang="en-GB" sz="2000" dirty="0">
                <a:latin typeface="Comic Sans MS" panose="030F0702030302020204" pitchFamily="66" charset="0"/>
              </a:rPr>
              <a:t>A greater focus on self regulation.</a:t>
            </a:r>
          </a:p>
          <a:p>
            <a:pPr>
              <a:defRPr/>
            </a:pPr>
            <a:endParaRPr lang="en-GB" sz="2000" dirty="0">
              <a:latin typeface="Comic Sans MS" panose="030F0702030302020204" pitchFamily="66" charset="0"/>
            </a:endParaRPr>
          </a:p>
        </p:txBody>
      </p:sp>
      <p:pic>
        <p:nvPicPr>
          <p:cNvPr id="3" name="Picture 2">
            <a:extLst>
              <a:ext uri="{FF2B5EF4-FFF2-40B4-BE49-F238E27FC236}">
                <a16:creationId xmlns:a16="http://schemas.microsoft.com/office/drawing/2014/main" id="{C6B228A9-C79E-47D3-B196-1C7F325CA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633" y="4038600"/>
            <a:ext cx="4410113" cy="2243645"/>
          </a:xfrm>
          <a:prstGeom prst="rect">
            <a:avLst/>
          </a:prstGeom>
        </p:spPr>
      </p:pic>
      <p:pic>
        <p:nvPicPr>
          <p:cNvPr id="4" name="Picture 3">
            <a:extLst>
              <a:ext uri="{FF2B5EF4-FFF2-40B4-BE49-F238E27FC236}">
                <a16:creationId xmlns:a16="http://schemas.microsoft.com/office/drawing/2014/main" id="{78074AD8-0ED9-4E61-9CCC-42575A6A6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622891"/>
            <a:ext cx="1877801" cy="2659354"/>
          </a:xfrm>
          <a:prstGeom prst="rect">
            <a:avLst/>
          </a:prstGeom>
        </p:spPr>
      </p:pic>
    </p:spTree>
    <p:extLst>
      <p:ext uri="{BB962C8B-B14F-4D97-AF65-F5344CB8AC3E}">
        <p14:creationId xmlns:p14="http://schemas.microsoft.com/office/powerpoint/2010/main" val="3304865203"/>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965</Words>
  <Application>Microsoft Office PowerPoint</Application>
  <PresentationFormat>On-screen Show (4:3)</PresentationFormat>
  <Paragraphs>150</Paragraphs>
  <Slides>20</Slides>
  <Notes>4</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20</vt:i4>
      </vt:variant>
    </vt:vector>
  </HeadingPairs>
  <TitlesOfParts>
    <vt:vector size="33" baseType="lpstr">
      <vt:lpstr>Arial</vt:lpstr>
      <vt:lpstr>Calibri</vt:lpstr>
      <vt:lpstr>Comic Sans MS</vt:lpstr>
      <vt:lpstr>Kristen ITC</vt:lpstr>
      <vt:lpstr>Wingdings 2</vt:lpstr>
      <vt:lpstr>Office Theme</vt:lpstr>
      <vt:lpstr>1_Office Theme</vt:lpstr>
      <vt:lpstr>2_Office Theme</vt:lpstr>
      <vt:lpstr>3_Office Theme</vt:lpstr>
      <vt:lpstr>9_Office Theme</vt:lpstr>
      <vt:lpstr>10_Office Theme</vt:lpstr>
      <vt:lpstr>15_Office Theme</vt:lpstr>
      <vt:lpstr>16_Office Theme</vt:lpstr>
      <vt:lpstr>  Welcome to                                   Meet the Teacher</vt:lpstr>
      <vt:lpstr>Miss Parker  Mrs Dhar</vt:lpstr>
      <vt:lpstr>PowerPoint Presentation</vt:lpstr>
      <vt:lpstr>Timings of the day</vt:lpstr>
      <vt:lpstr>Typical day in Reception</vt:lpstr>
      <vt:lpstr>Uniform</vt:lpstr>
      <vt:lpstr>How you can help us</vt:lpstr>
      <vt:lpstr>PowerPoint Presentation</vt:lpstr>
      <vt:lpstr>PowerPoint Presentation</vt:lpstr>
      <vt:lpstr>The Early Years Foundation Stage Curriculum 2021 </vt:lpstr>
      <vt:lpstr>PowerPoint Presentation</vt:lpstr>
      <vt:lpstr>Learning and Development</vt:lpstr>
      <vt:lpstr>Assessment </vt:lpstr>
      <vt:lpstr>PowerPoint Presentation</vt:lpstr>
      <vt:lpstr>PowerPoint Presentation</vt:lpstr>
      <vt:lpstr>  Reading   </vt:lpstr>
      <vt:lpstr>PowerPoint Presentation</vt:lpstr>
      <vt:lpstr>PowerPoint Presentation</vt:lpstr>
      <vt:lpstr>Reminders </vt:lpstr>
      <vt:lpstr>Thank you for listening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james</dc:creator>
  <cp:lastModifiedBy>Louisa Parker</cp:lastModifiedBy>
  <cp:revision>78</cp:revision>
  <cp:lastPrinted>2020-09-24T16:09:55Z</cp:lastPrinted>
  <dcterms:created xsi:type="dcterms:W3CDTF">2018-07-05T09:41:05Z</dcterms:created>
  <dcterms:modified xsi:type="dcterms:W3CDTF">2021-10-11T14:44:54Z</dcterms:modified>
</cp:coreProperties>
</file>