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6" r:id="rId2"/>
    <p:sldMasterId id="2147483694" r:id="rId3"/>
  </p:sldMasterIdLst>
  <p:notesMasterIdLst>
    <p:notesMasterId r:id="rId20"/>
  </p:notesMasterIdLst>
  <p:handoutMasterIdLst>
    <p:handoutMasterId r:id="rId21"/>
  </p:handoutMasterIdLst>
  <p:sldIdLst>
    <p:sldId id="294" r:id="rId4"/>
    <p:sldId id="325" r:id="rId5"/>
    <p:sldId id="326" r:id="rId6"/>
    <p:sldId id="327" r:id="rId7"/>
    <p:sldId id="328" r:id="rId8"/>
    <p:sldId id="310" r:id="rId9"/>
    <p:sldId id="307" r:id="rId10"/>
    <p:sldId id="318" r:id="rId11"/>
    <p:sldId id="319" r:id="rId12"/>
    <p:sldId id="320" r:id="rId13"/>
    <p:sldId id="321" r:id="rId14"/>
    <p:sldId id="322" r:id="rId15"/>
    <p:sldId id="309" r:id="rId16"/>
    <p:sldId id="324" r:id="rId17"/>
    <p:sldId id="329" r:id="rId18"/>
    <p:sldId id="308" r:id="rId19"/>
  </p:sldIdLst>
  <p:sldSz cx="9144000" cy="6858000" type="screen4x3"/>
  <p:notesSz cx="6858000" cy="9144000"/>
  <p:embeddedFontLst>
    <p:embeddedFont>
      <p:font typeface="Twinkl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uffy-TTF" panose="020B0603060100000000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</p:embeddedFont>
    <p:embeddedFont>
      <p:font typeface="Twinkl SemiBold" charset="0"/>
      <p:bold r:id="rId3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D82233"/>
    <a:srgbClr val="AEE9EC"/>
    <a:srgbClr val="D83A5E"/>
    <a:srgbClr val="2DB6BC"/>
    <a:srgbClr val="F5CFD8"/>
    <a:srgbClr val="FAB001"/>
    <a:srgbClr val="8D358B"/>
    <a:srgbClr val="F08115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7" d="100"/>
          <a:sy n="77" d="100"/>
        </p:scale>
        <p:origin x="-111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15/10/2020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15/10/2020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48283-2588-4AA5-AB63-C726861FDEB3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90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48283-2588-4AA5-AB63-C726861FDEB3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63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48283-2588-4AA5-AB63-C726861FDEB3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827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48283-2588-4AA5-AB63-C726861FDEB3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42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48283-2588-4AA5-AB63-C726861FDEB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51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13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99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728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6D06F119-5F63-434F-8EE2-32F91C248E0E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5ED6E1F7-5631-49F3-9DC1-027EAD213D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271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2C1D360A-C31E-40BE-AE5D-A7BA642577EC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6D8F4E10-C568-43C3-9B36-E9E14DBB4B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9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A22021DE-4EE6-4DF5-B5EE-06106BC4DA77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DD431A66-815D-4100-BD64-6E80BA51BC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633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3F19AA64-5782-44A5-916A-09606E2C7FE8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4DD14BB7-ABFD-47A0-882C-9B5A00AA70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616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9459933F-F084-4B38-A122-43951B8E7E07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38F3F9D3-D047-4E33-8FD6-09996EA4A1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3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E827B77F-8EFC-4DD7-B4C4-16826E460EC6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7281757E-6813-4002-BA31-79304C91AB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562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144CE189-4C2F-4222-A081-AD0608593623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F89605F7-8A00-40A9-9B36-97D5CCE910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6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BCD6C80B-E9F1-429E-9164-F8B3417CFAD4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EB6C1DB0-13C8-4B1C-9D5A-5AD28E4CEA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36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D60BD80C-8901-4BAD-9BCC-6940E6760B78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FFD1D412-FFCF-4CFA-9AF2-F34BD4C3C7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596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8F1CFC53-4597-45C3-9CE8-8AFF1B756FA7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E022EE61-7613-4A7D-B566-047B8B345F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894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7BAA80E2-6A73-4421-86E8-14450E344D3E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1F62C70E-7F16-437B-907A-8D959EE09A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71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/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593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122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535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066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05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8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88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25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723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9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79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8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C8F7E5-1645-47AF-8533-34C460E4B43F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3B773EE-38B1-4A56-B6DB-B93D94BB0E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62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png"/><Relationship Id="rId10" Type="http://schemas.openxmlformats.org/officeDocument/2006/relationships/image" Target="../media/image19.tiff"/><Relationship Id="rId4" Type="http://schemas.openxmlformats.org/officeDocument/2006/relationships/image" Target="../media/image13.png"/><Relationship Id="rId9" Type="http://schemas.openxmlformats.org/officeDocument/2006/relationships/image" Target="../media/image1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vimeo.com/106231366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1.png"/><Relationship Id="rId5" Type="http://schemas.microsoft.com/office/2007/relationships/media" Target="../media/media3.wav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2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="" xmlns:a16="http://schemas.microsoft.com/office/drawing/2014/main" id="{37262872-619D-449A-99EB-CDF04464ECCC}"/>
              </a:ext>
            </a:extLst>
          </p:cNvPr>
          <p:cNvSpPr/>
          <p:nvPr/>
        </p:nvSpPr>
        <p:spPr>
          <a:xfrm>
            <a:off x="2530066" y="836219"/>
            <a:ext cx="5112568" cy="753331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Let’s practise Sam’s Sounds!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0022B1-52ED-4125-A570-400147369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31" y="1772816"/>
            <a:ext cx="1296144" cy="4034117"/>
          </a:xfrm>
          <a:prstGeom prst="rect">
            <a:avLst/>
          </a:prstGeom>
        </p:spPr>
      </p:pic>
      <p:sp>
        <p:nvSpPr>
          <p:cNvPr id="9" name="background">
            <a:extLst>
              <a:ext uri="{FF2B5EF4-FFF2-40B4-BE49-F238E27FC236}">
                <a16:creationId xmlns="" xmlns:a16="http://schemas.microsoft.com/office/drawing/2014/main" id="{8F7A5A60-DD5E-49DA-919B-73FA1A7C8FA8}"/>
              </a:ext>
            </a:extLst>
          </p:cNvPr>
          <p:cNvSpPr/>
          <p:nvPr/>
        </p:nvSpPr>
        <p:spPr>
          <a:xfrm>
            <a:off x="4396486" y="2164701"/>
            <a:ext cx="2238846" cy="342453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0" name="PLAY 1">
            <a:extLst>
              <a:ext uri="{FF2B5EF4-FFF2-40B4-BE49-F238E27FC236}">
                <a16:creationId xmlns="" xmlns:a16="http://schemas.microsoft.com/office/drawing/2014/main" id="{0BF99E91-A54C-4F78-B452-89888D668D19}"/>
              </a:ext>
            </a:extLst>
          </p:cNvPr>
          <p:cNvGrpSpPr/>
          <p:nvPr/>
        </p:nvGrpSpPr>
        <p:grpSpPr>
          <a:xfrm>
            <a:off x="5140580" y="5357927"/>
            <a:ext cx="735369" cy="735369"/>
            <a:chOff x="6300192" y="2204864"/>
            <a:chExt cx="900100" cy="900100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C55028C-342B-4765-B2C2-0D00BE6D5501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08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="" xmlns:a16="http://schemas.microsoft.com/office/drawing/2014/main" id="{00E90F98-83AA-4CB1-9F81-5FCDF8076847}"/>
                </a:ext>
              </a:extLst>
            </p:cNvPr>
            <p:cNvSpPr/>
            <p:nvPr/>
          </p:nvSpPr>
          <p:spPr>
            <a:xfrm rot="5400000">
              <a:off x="6559621" y="2417784"/>
              <a:ext cx="550141" cy="474260"/>
            </a:xfrm>
            <a:prstGeom prst="triangle">
              <a:avLst/>
            </a:prstGeom>
            <a:solidFill>
              <a:srgbClr val="F08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S">
            <a:extLst>
              <a:ext uri="{FF2B5EF4-FFF2-40B4-BE49-F238E27FC236}">
                <a16:creationId xmlns="" xmlns:a16="http://schemas.microsoft.com/office/drawing/2014/main" id="{AE109C1E-EE3C-4F9A-97AF-A7A89284D1CD}"/>
              </a:ext>
            </a:extLst>
          </p:cNvPr>
          <p:cNvGrpSpPr/>
          <p:nvPr/>
        </p:nvGrpSpPr>
        <p:grpSpPr>
          <a:xfrm>
            <a:off x="4396486" y="1845246"/>
            <a:ext cx="2194700" cy="3394415"/>
            <a:chOff x="3020529" y="1845246"/>
            <a:chExt cx="2194700" cy="3394415"/>
          </a:xfrm>
        </p:grpSpPr>
        <p:pic>
          <p:nvPicPr>
            <p:cNvPr id="14" name="snake">
              <a:extLst>
                <a:ext uri="{FF2B5EF4-FFF2-40B4-BE49-F238E27FC236}">
                  <a16:creationId xmlns="" xmlns:a16="http://schemas.microsoft.com/office/drawing/2014/main" id="{49F97851-6567-45DC-A07F-C6B545E49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86"/>
            <a:stretch/>
          </p:blipFill>
          <p:spPr>
            <a:xfrm>
              <a:off x="3020529" y="2923860"/>
              <a:ext cx="2194700" cy="2315801"/>
            </a:xfrm>
            <a:prstGeom prst="rect">
              <a:avLst/>
            </a:prstGeom>
          </p:spPr>
        </p:pic>
        <p:sp>
          <p:nvSpPr>
            <p:cNvPr id="15" name="s">
              <a:extLst>
                <a:ext uri="{FF2B5EF4-FFF2-40B4-BE49-F238E27FC236}">
                  <a16:creationId xmlns="" xmlns:a16="http://schemas.microsoft.com/office/drawing/2014/main" id="{C4F3DB7C-ADD2-40F9-A568-8AD164F1D8E2}"/>
                </a:ext>
              </a:extLst>
            </p:cNvPr>
            <p:cNvSpPr txBox="1"/>
            <p:nvPr/>
          </p:nvSpPr>
          <p:spPr>
            <a:xfrm>
              <a:off x="3635896" y="1845246"/>
              <a:ext cx="91403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s</a:t>
              </a:r>
            </a:p>
          </p:txBody>
        </p:sp>
      </p:grpSp>
      <p:grpSp>
        <p:nvGrpSpPr>
          <p:cNvPr id="16" name="A">
            <a:extLst>
              <a:ext uri="{FF2B5EF4-FFF2-40B4-BE49-F238E27FC236}">
                <a16:creationId xmlns="" xmlns:a16="http://schemas.microsoft.com/office/drawing/2014/main" id="{1EB7AB8F-8270-4E00-BEAD-5B0F858C935D}"/>
              </a:ext>
            </a:extLst>
          </p:cNvPr>
          <p:cNvGrpSpPr/>
          <p:nvPr/>
        </p:nvGrpSpPr>
        <p:grpSpPr>
          <a:xfrm>
            <a:off x="4962834" y="1845246"/>
            <a:ext cx="1172618" cy="3394415"/>
            <a:chOff x="3586877" y="1845246"/>
            <a:chExt cx="1172618" cy="3394415"/>
          </a:xfrm>
        </p:grpSpPr>
        <p:pic>
          <p:nvPicPr>
            <p:cNvPr id="17" name="apple">
              <a:extLst>
                <a:ext uri="{FF2B5EF4-FFF2-40B4-BE49-F238E27FC236}">
                  <a16:creationId xmlns="" xmlns:a16="http://schemas.microsoft.com/office/drawing/2014/main" id="{7D95064F-BB52-40CF-8F3E-108E2D9D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416" y="4152486"/>
              <a:ext cx="1059079" cy="1087175"/>
            </a:xfrm>
            <a:prstGeom prst="rect">
              <a:avLst/>
            </a:prstGeom>
          </p:spPr>
        </p:pic>
        <p:sp>
          <p:nvSpPr>
            <p:cNvPr id="18" name="a">
              <a:extLst>
                <a:ext uri="{FF2B5EF4-FFF2-40B4-BE49-F238E27FC236}">
                  <a16:creationId xmlns="" xmlns:a16="http://schemas.microsoft.com/office/drawing/2014/main" id="{BDAC5512-7690-4A0F-B6AF-6CF66168693C}"/>
                </a:ext>
              </a:extLst>
            </p:cNvPr>
            <p:cNvSpPr txBox="1"/>
            <p:nvPr/>
          </p:nvSpPr>
          <p:spPr>
            <a:xfrm>
              <a:off x="3586877" y="1845246"/>
              <a:ext cx="1156086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a</a:t>
              </a:r>
            </a:p>
          </p:txBody>
        </p:sp>
      </p:grpSp>
      <p:grpSp>
        <p:nvGrpSpPr>
          <p:cNvPr id="19" name="T">
            <a:extLst>
              <a:ext uri="{FF2B5EF4-FFF2-40B4-BE49-F238E27FC236}">
                <a16:creationId xmlns="" xmlns:a16="http://schemas.microsoft.com/office/drawing/2014/main" id="{E1E98F6F-9A90-43A8-B2FF-C2B838AE2D07}"/>
              </a:ext>
            </a:extLst>
          </p:cNvPr>
          <p:cNvGrpSpPr/>
          <p:nvPr/>
        </p:nvGrpSpPr>
        <p:grpSpPr>
          <a:xfrm>
            <a:off x="4641476" y="1853791"/>
            <a:ext cx="1928872" cy="4127455"/>
            <a:chOff x="3265519" y="1853791"/>
            <a:chExt cx="1928872" cy="4127455"/>
          </a:xfrm>
        </p:grpSpPr>
        <p:sp>
          <p:nvSpPr>
            <p:cNvPr id="20" name="t">
              <a:extLst>
                <a:ext uri="{FF2B5EF4-FFF2-40B4-BE49-F238E27FC236}">
                  <a16:creationId xmlns="" xmlns:a16="http://schemas.microsoft.com/office/drawing/2014/main" id="{1135FDAF-CA42-4EE7-8AD1-9605C5414044}"/>
                </a:ext>
              </a:extLst>
            </p:cNvPr>
            <p:cNvSpPr txBox="1"/>
            <p:nvPr/>
          </p:nvSpPr>
          <p:spPr>
            <a:xfrm>
              <a:off x="3764772" y="1853791"/>
              <a:ext cx="82426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5547773-E7C5-4B0C-87B7-CAB1A0D8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519" y="3253441"/>
              <a:ext cx="1928872" cy="2727805"/>
            </a:xfrm>
            <a:prstGeom prst="rect">
              <a:avLst/>
            </a:prstGeom>
          </p:spPr>
        </p:pic>
      </p:grpSp>
      <p:grpSp>
        <p:nvGrpSpPr>
          <p:cNvPr id="23" name="P">
            <a:extLst>
              <a:ext uri="{FF2B5EF4-FFF2-40B4-BE49-F238E27FC236}">
                <a16:creationId xmlns="" xmlns:a16="http://schemas.microsoft.com/office/drawing/2014/main" id="{E1E98F6F-9A90-43A8-B2FF-C2B838AE2D07}"/>
              </a:ext>
            </a:extLst>
          </p:cNvPr>
          <p:cNvGrpSpPr/>
          <p:nvPr/>
        </p:nvGrpSpPr>
        <p:grpSpPr>
          <a:xfrm>
            <a:off x="5069185" y="1634113"/>
            <a:ext cx="1146252" cy="3589193"/>
            <a:chOff x="3753767" y="1853791"/>
            <a:chExt cx="1146252" cy="3589193"/>
          </a:xfrm>
        </p:grpSpPr>
        <p:sp>
          <p:nvSpPr>
            <p:cNvPr id="24" name="p">
              <a:extLst>
                <a:ext uri="{FF2B5EF4-FFF2-40B4-BE49-F238E27FC236}">
                  <a16:creationId xmlns="" xmlns:a16="http://schemas.microsoft.com/office/drawing/2014/main" id="{1135FDAF-CA42-4EE7-8AD1-9605C5414044}"/>
                </a:ext>
              </a:extLst>
            </p:cNvPr>
            <p:cNvSpPr txBox="1"/>
            <p:nvPr/>
          </p:nvSpPr>
          <p:spPr>
            <a:xfrm>
              <a:off x="3764772" y="1853791"/>
              <a:ext cx="1135247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p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45547773-E7C5-4B0C-87B7-CAB1A0D8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767" y="4245334"/>
              <a:ext cx="991035" cy="1197650"/>
            </a:xfrm>
            <a:prstGeom prst="rect">
              <a:avLst/>
            </a:prstGeom>
          </p:spPr>
        </p:pic>
      </p:grpSp>
      <p:grpSp>
        <p:nvGrpSpPr>
          <p:cNvPr id="26" name="I">
            <a:extLst>
              <a:ext uri="{FF2B5EF4-FFF2-40B4-BE49-F238E27FC236}">
                <a16:creationId xmlns="" xmlns:a16="http://schemas.microsoft.com/office/drawing/2014/main" id="{E1E98F6F-9A90-43A8-B2FF-C2B838AE2D07}"/>
              </a:ext>
            </a:extLst>
          </p:cNvPr>
          <p:cNvGrpSpPr/>
          <p:nvPr/>
        </p:nvGrpSpPr>
        <p:grpSpPr>
          <a:xfrm>
            <a:off x="5225044" y="1926081"/>
            <a:ext cx="707245" cy="3313580"/>
            <a:chOff x="3764772" y="1853791"/>
            <a:chExt cx="707245" cy="3313580"/>
          </a:xfrm>
        </p:grpSpPr>
        <p:sp>
          <p:nvSpPr>
            <p:cNvPr id="27" name="i">
              <a:extLst>
                <a:ext uri="{FF2B5EF4-FFF2-40B4-BE49-F238E27FC236}">
                  <a16:creationId xmlns="" xmlns:a16="http://schemas.microsoft.com/office/drawing/2014/main" id="{1135FDAF-CA42-4EE7-8AD1-9605C5414044}"/>
                </a:ext>
              </a:extLst>
            </p:cNvPr>
            <p:cNvSpPr txBox="1"/>
            <p:nvPr/>
          </p:nvSpPr>
          <p:spPr>
            <a:xfrm>
              <a:off x="3764772" y="1853791"/>
              <a:ext cx="70724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 err="1"/>
                <a:t>i</a:t>
              </a:r>
              <a:endParaRPr lang="en-GB" sz="13800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45547773-E7C5-4B0C-87B7-CAB1A0D8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659" y="3920118"/>
              <a:ext cx="379676" cy="1247253"/>
            </a:xfrm>
            <a:prstGeom prst="rect">
              <a:avLst/>
            </a:prstGeom>
          </p:spPr>
        </p:pic>
      </p:grpSp>
      <p:grpSp>
        <p:nvGrpSpPr>
          <p:cNvPr id="29" name="N">
            <a:extLst>
              <a:ext uri="{FF2B5EF4-FFF2-40B4-BE49-F238E27FC236}">
                <a16:creationId xmlns="" xmlns:a16="http://schemas.microsoft.com/office/drawing/2014/main" id="{E1E98F6F-9A90-43A8-B2FF-C2B838AE2D07}"/>
              </a:ext>
            </a:extLst>
          </p:cNvPr>
          <p:cNvGrpSpPr/>
          <p:nvPr/>
        </p:nvGrpSpPr>
        <p:grpSpPr>
          <a:xfrm>
            <a:off x="5018957" y="1772765"/>
            <a:ext cx="1202573" cy="3390769"/>
            <a:chOff x="3764772" y="1853791"/>
            <a:chExt cx="1202573" cy="3390769"/>
          </a:xfrm>
        </p:grpSpPr>
        <p:sp>
          <p:nvSpPr>
            <p:cNvPr id="30" name="n">
              <a:extLst>
                <a:ext uri="{FF2B5EF4-FFF2-40B4-BE49-F238E27FC236}">
                  <a16:creationId xmlns="" xmlns:a16="http://schemas.microsoft.com/office/drawing/2014/main" id="{1135FDAF-CA42-4EE7-8AD1-9605C5414044}"/>
                </a:ext>
              </a:extLst>
            </p:cNvPr>
            <p:cNvSpPr txBox="1"/>
            <p:nvPr/>
          </p:nvSpPr>
          <p:spPr>
            <a:xfrm>
              <a:off x="3764772" y="1853791"/>
              <a:ext cx="120257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n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5547773-E7C5-4B0C-87B7-CAB1A0D8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009" y="4142072"/>
              <a:ext cx="1098836" cy="1102488"/>
            </a:xfrm>
            <a:prstGeom prst="rect">
              <a:avLst/>
            </a:prstGeom>
          </p:spPr>
        </p:pic>
      </p:grpSp>
      <p:grpSp>
        <p:nvGrpSpPr>
          <p:cNvPr id="32" name="M">
            <a:extLst>
              <a:ext uri="{FF2B5EF4-FFF2-40B4-BE49-F238E27FC236}">
                <a16:creationId xmlns="" xmlns:a16="http://schemas.microsoft.com/office/drawing/2014/main" id="{E1E98F6F-9A90-43A8-B2FF-C2B838AE2D07}"/>
              </a:ext>
            </a:extLst>
          </p:cNvPr>
          <p:cNvGrpSpPr/>
          <p:nvPr/>
        </p:nvGrpSpPr>
        <p:grpSpPr>
          <a:xfrm>
            <a:off x="4803671" y="1900460"/>
            <a:ext cx="1688283" cy="3235526"/>
            <a:chOff x="3764772" y="1853791"/>
            <a:chExt cx="1688283" cy="3235526"/>
          </a:xfrm>
        </p:grpSpPr>
        <p:sp>
          <p:nvSpPr>
            <p:cNvPr id="33" name="m">
              <a:extLst>
                <a:ext uri="{FF2B5EF4-FFF2-40B4-BE49-F238E27FC236}">
                  <a16:creationId xmlns="" xmlns:a16="http://schemas.microsoft.com/office/drawing/2014/main" id="{1135FDAF-CA42-4EE7-8AD1-9605C5414044}"/>
                </a:ext>
              </a:extLst>
            </p:cNvPr>
            <p:cNvSpPr txBox="1"/>
            <p:nvPr/>
          </p:nvSpPr>
          <p:spPr>
            <a:xfrm>
              <a:off x="3764772" y="1853791"/>
              <a:ext cx="168828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m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45547773-E7C5-4B0C-87B7-CAB1A0D8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008" y="3965257"/>
              <a:ext cx="1559541" cy="1124060"/>
            </a:xfrm>
            <a:prstGeom prst="rect">
              <a:avLst/>
            </a:prstGeom>
          </p:spPr>
        </p:pic>
      </p:grpSp>
      <p:grpSp>
        <p:nvGrpSpPr>
          <p:cNvPr id="35" name="D">
            <a:extLst>
              <a:ext uri="{FF2B5EF4-FFF2-40B4-BE49-F238E27FC236}">
                <a16:creationId xmlns="" xmlns:a16="http://schemas.microsoft.com/office/drawing/2014/main" id="{E1E98F6F-9A90-43A8-B2FF-C2B838AE2D07}"/>
              </a:ext>
            </a:extLst>
          </p:cNvPr>
          <p:cNvGrpSpPr/>
          <p:nvPr/>
        </p:nvGrpSpPr>
        <p:grpSpPr>
          <a:xfrm>
            <a:off x="5016369" y="1916302"/>
            <a:ext cx="1157689" cy="3370147"/>
            <a:chOff x="3764772" y="1853791"/>
            <a:chExt cx="1157689" cy="3370147"/>
          </a:xfrm>
        </p:grpSpPr>
        <p:sp>
          <p:nvSpPr>
            <p:cNvPr id="36" name="d">
              <a:extLst>
                <a:ext uri="{FF2B5EF4-FFF2-40B4-BE49-F238E27FC236}">
                  <a16:creationId xmlns="" xmlns:a16="http://schemas.microsoft.com/office/drawing/2014/main" id="{1135FDAF-CA42-4EE7-8AD1-9605C5414044}"/>
                </a:ext>
              </a:extLst>
            </p:cNvPr>
            <p:cNvSpPr txBox="1"/>
            <p:nvPr/>
          </p:nvSpPr>
          <p:spPr>
            <a:xfrm>
              <a:off x="3764772" y="1853791"/>
              <a:ext cx="115768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d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45547773-E7C5-4B0C-87B7-CAB1A0D8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223" y="3804805"/>
              <a:ext cx="714830" cy="1419133"/>
            </a:xfrm>
            <a:prstGeom prst="rect">
              <a:avLst/>
            </a:prstGeom>
          </p:spPr>
        </p:pic>
      </p:grpSp>
      <p:grpSp>
        <p:nvGrpSpPr>
          <p:cNvPr id="38" name="G">
            <a:extLst>
              <a:ext uri="{FF2B5EF4-FFF2-40B4-BE49-F238E27FC236}">
                <a16:creationId xmlns="" xmlns:a16="http://schemas.microsoft.com/office/drawing/2014/main" id="{E1E98F6F-9A90-43A8-B2FF-C2B838AE2D07}"/>
              </a:ext>
            </a:extLst>
          </p:cNvPr>
          <p:cNvGrpSpPr/>
          <p:nvPr/>
        </p:nvGrpSpPr>
        <p:grpSpPr>
          <a:xfrm>
            <a:off x="4995531" y="1606762"/>
            <a:ext cx="1157689" cy="3590749"/>
            <a:chOff x="3764772" y="1853791"/>
            <a:chExt cx="1157689" cy="3590749"/>
          </a:xfrm>
        </p:grpSpPr>
        <p:sp>
          <p:nvSpPr>
            <p:cNvPr id="39" name="g">
              <a:extLst>
                <a:ext uri="{FF2B5EF4-FFF2-40B4-BE49-F238E27FC236}">
                  <a16:creationId xmlns="" xmlns:a16="http://schemas.microsoft.com/office/drawing/2014/main" id="{1135FDAF-CA42-4EE7-8AD1-9605C5414044}"/>
                </a:ext>
              </a:extLst>
            </p:cNvPr>
            <p:cNvSpPr txBox="1"/>
            <p:nvPr/>
          </p:nvSpPr>
          <p:spPr>
            <a:xfrm>
              <a:off x="3764772" y="1853791"/>
              <a:ext cx="115768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g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45547773-E7C5-4B0C-87B7-CAB1A0D8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658" y="4181251"/>
              <a:ext cx="714830" cy="126328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7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34" y="938782"/>
            <a:ext cx="7174478" cy="45594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2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25" y="3997102"/>
            <a:ext cx="426147" cy="245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980">
            <a:off x="3709157" y="4008832"/>
            <a:ext cx="426147" cy="245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560">
            <a:off x="2831741" y="4008832"/>
            <a:ext cx="426147" cy="24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525" y="1920000"/>
            <a:ext cx="28575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/>
              <a:t>top</a:t>
            </a:r>
          </a:p>
        </p:txBody>
      </p:sp>
      <p:grpSp>
        <p:nvGrpSpPr>
          <p:cNvPr id="19" name="Show button">
            <a:extLst>
              <a:ext uri="{FF2B5EF4-FFF2-40B4-BE49-F238E27FC236}">
                <a16:creationId xmlns=""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841066" y="5534675"/>
            <a:ext cx="1572841" cy="666848"/>
            <a:chOff x="6841066" y="5534675"/>
            <a:chExt cx="1572841" cy="666848"/>
          </a:xfrm>
        </p:grpSpPr>
        <p:sp>
          <p:nvSpPr>
            <p:cNvPr id="20" name="Rectangle: Rounded Corners 17">
              <a:extLst>
                <a:ext uri="{FF2B5EF4-FFF2-40B4-BE49-F238E27FC236}">
                  <a16:creationId xmlns=""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41066" y="5650938"/>
              <a:ext cx="1173333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54" y="2080228"/>
            <a:ext cx="2551382" cy="22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7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34" y="938782"/>
            <a:ext cx="7174478" cy="45594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2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25" y="3997102"/>
            <a:ext cx="426147" cy="245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980">
            <a:off x="3709157" y="4008832"/>
            <a:ext cx="426147" cy="245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560">
            <a:off x="2831741" y="4008832"/>
            <a:ext cx="426147" cy="24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525" y="1920000"/>
            <a:ext cx="28575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/>
              <a:t>pop</a:t>
            </a:r>
          </a:p>
        </p:txBody>
      </p:sp>
      <p:grpSp>
        <p:nvGrpSpPr>
          <p:cNvPr id="19" name="Show button">
            <a:extLst>
              <a:ext uri="{FF2B5EF4-FFF2-40B4-BE49-F238E27FC236}">
                <a16:creationId xmlns=""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841066" y="5534675"/>
            <a:ext cx="1572841" cy="666848"/>
            <a:chOff x="6841066" y="5534675"/>
            <a:chExt cx="1572841" cy="666848"/>
          </a:xfrm>
        </p:grpSpPr>
        <p:sp>
          <p:nvSpPr>
            <p:cNvPr id="20" name="Rectangle: Rounded Corners 17">
              <a:extLst>
                <a:ext uri="{FF2B5EF4-FFF2-40B4-BE49-F238E27FC236}">
                  <a16:creationId xmlns=""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41066" y="5650938"/>
              <a:ext cx="1173333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64" y="2056191"/>
            <a:ext cx="1449903" cy="25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7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34" y="938782"/>
            <a:ext cx="7174478" cy="45594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2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25" y="3997102"/>
            <a:ext cx="426147" cy="245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980">
            <a:off x="3709157" y="4008832"/>
            <a:ext cx="426147" cy="245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560">
            <a:off x="2831741" y="4008832"/>
            <a:ext cx="426147" cy="24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5601" y="1973069"/>
            <a:ext cx="31472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 err="1"/>
              <a:t>mog</a:t>
            </a:r>
            <a:endParaRPr lang="en-GB" sz="11500" b="1" dirty="0"/>
          </a:p>
        </p:txBody>
      </p:sp>
      <p:grpSp>
        <p:nvGrpSpPr>
          <p:cNvPr id="19" name="Show button">
            <a:extLst>
              <a:ext uri="{FF2B5EF4-FFF2-40B4-BE49-F238E27FC236}">
                <a16:creationId xmlns=""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841066" y="5534675"/>
            <a:ext cx="1572841" cy="666848"/>
            <a:chOff x="6841066" y="5534675"/>
            <a:chExt cx="1572841" cy="666848"/>
          </a:xfrm>
        </p:grpSpPr>
        <p:sp>
          <p:nvSpPr>
            <p:cNvPr id="20" name="Rectangle: Rounded Corners 17">
              <a:extLst>
                <a:ext uri="{FF2B5EF4-FFF2-40B4-BE49-F238E27FC236}">
                  <a16:creationId xmlns=""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41066" y="5650938"/>
              <a:ext cx="1173333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21" y="2482870"/>
            <a:ext cx="2290291" cy="16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0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79" y="3364575"/>
            <a:ext cx="873149" cy="2690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47" y="2412999"/>
            <a:ext cx="1245004" cy="364171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2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7" name="Kit's teachings">
            <a:extLst>
              <a:ext uri="{FF2B5EF4-FFF2-40B4-BE49-F238E27FC236}">
                <a16:creationId xmlns=""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8" name="Rectangle: Rounded Corners 9">
              <a:extLst>
                <a:ext uri="{FF2B5EF4-FFF2-40B4-BE49-F238E27FC236}">
                  <a16:creationId xmlns=""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sp>
        <p:nvSpPr>
          <p:cNvPr id="10" name="Kit's teaching bubble">
            <a:extLst>
              <a:ext uri="{FF2B5EF4-FFF2-40B4-BE49-F238E27FC236}">
                <a16:creationId xmlns=""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065488"/>
            <a:ext cx="3829472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‘Sound Buttons On/Off’ to select whether you want to show sound buttons under the caption.</a:t>
            </a:r>
          </a:p>
        </p:txBody>
      </p:sp>
      <p:sp>
        <p:nvSpPr>
          <p:cNvPr id="11" name="Close bubble">
            <a:extLst>
              <a:ext uri="{FF2B5EF4-FFF2-40B4-BE49-F238E27FC236}">
                <a16:creationId xmlns=""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75684" y="3981896"/>
            <a:ext cx="284162" cy="284163"/>
          </a:xfrm>
          <a:prstGeom prst="ellipse">
            <a:avLst/>
          </a:prstGeom>
          <a:solidFill>
            <a:srgbClr val="F08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sp>
        <p:nvSpPr>
          <p:cNvPr id="12" name="Rectangle: Rounded Corners 1">
            <a:extLst>
              <a:ext uri="{FF2B5EF4-FFF2-40B4-BE49-F238E27FC236}">
                <a16:creationId xmlns=""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809000" y="1473201"/>
            <a:ext cx="7516474" cy="87568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Dad and Kit are having lots of fun making orange juice. Read the caption then click ‘Show’ to reveal what they are using in the kitchen!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dirty="0"/>
              <a:t>Caption Time</a:t>
            </a:r>
          </a:p>
        </p:txBody>
      </p:sp>
    </p:spTree>
    <p:extLst>
      <p:ext uri="{BB962C8B-B14F-4D97-AF65-F5344CB8AC3E}">
        <p14:creationId xmlns:p14="http://schemas.microsoft.com/office/powerpoint/2010/main" val="94953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2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6" name="Show button">
            <a:extLst>
              <a:ext uri="{FF2B5EF4-FFF2-40B4-BE49-F238E27FC236}">
                <a16:creationId xmlns=""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=""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sp>
        <p:nvSpPr>
          <p:cNvPr id="20" name="Speech Bubble">
            <a:extLst>
              <a:ext uri="{FF2B5EF4-FFF2-40B4-BE49-F238E27FC236}">
                <a16:creationId xmlns=""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2400234" y="4547469"/>
            <a:ext cx="4617570" cy="1009406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pots and pans</a:t>
            </a:r>
          </a:p>
        </p:txBody>
      </p:sp>
      <p:sp>
        <p:nvSpPr>
          <p:cNvPr id="31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39237" y="5265810"/>
            <a:ext cx="2404005" cy="82318"/>
            <a:chOff x="3539237" y="5265810"/>
            <a:chExt cx="2404005" cy="82318"/>
          </a:xfrm>
        </p:grpSpPr>
        <p:sp>
          <p:nvSpPr>
            <p:cNvPr id="22" name="Oval 21"/>
            <p:cNvSpPr/>
            <p:nvPr/>
          </p:nvSpPr>
          <p:spPr>
            <a:xfrm>
              <a:off x="3539237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3735935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919063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4072844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4382991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4612888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4837382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5204569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397964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5652555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5860924" y="5265810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20" y="1572079"/>
            <a:ext cx="4158523" cy="251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404813"/>
            <a:ext cx="8424863" cy="17287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anose="030F0702030302020204" pitchFamily="66" charset="0"/>
              </a:rPr>
              <a:t>Can you try to write the sound </a:t>
            </a:r>
            <a:r>
              <a:rPr lang="en-GB" dirty="0" smtClean="0">
                <a:latin typeface="Comic Sans MS" panose="030F0702030302020204" pitchFamily="66" charset="0"/>
              </a:rPr>
              <a:t>o?</a:t>
            </a: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026" name="Picture 2" descr="F:\Removable Disk\USB\Reception 2020\Phonics\Photos\P16003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5509" y="1831286"/>
            <a:ext cx="5264665" cy="39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1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3015C4B-4D49-4CDB-BF1B-82022CB2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Today, we have learnt…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387FAB-2940-4988-8E65-FF419658FDD6}"/>
              </a:ext>
            </a:extLst>
          </p:cNvPr>
          <p:cNvSpPr txBox="1"/>
          <p:nvPr/>
        </p:nvSpPr>
        <p:spPr>
          <a:xfrm>
            <a:off x="3641409" y="2060848"/>
            <a:ext cx="163008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ln w="57150">
                  <a:noFill/>
                </a:ln>
                <a:latin typeface="Twinkl SemiBold" pitchFamily="2" charset="0"/>
              </a:rPr>
              <a:t>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F604EA4-63F8-4F5F-BE2F-AB78F63DD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35212"/>
            <a:ext cx="1866166" cy="4718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422C1E1-6000-401C-9572-E3D816A08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73200"/>
            <a:ext cx="1480325" cy="460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xplosion 1 11"/>
          <p:cNvSpPr/>
          <p:nvPr/>
        </p:nvSpPr>
        <p:spPr>
          <a:xfrm>
            <a:off x="-2562225" y="706438"/>
            <a:ext cx="6624638" cy="6624637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325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73138"/>
            <a:ext cx="314801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mtClean="0">
                <a:latin typeface="Comic Sans MS" pitchFamily="66" charset="0"/>
              </a:rPr>
              <a:t>Today, we are learning…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32138" y="1270000"/>
            <a:ext cx="4240212" cy="932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0" b="1" dirty="0" err="1" smtClean="0">
                <a:latin typeface="Comic Sans MS" pitchFamily="66" charset="0"/>
              </a:rPr>
              <a:t>oa</a:t>
            </a:r>
            <a:endParaRPr lang="en-GB" altLang="en-US" sz="30000" b="1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4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Comic Sans MS" pitchFamily="66" charset="0"/>
              </a:rPr>
              <a:t>Jolly Phonics Song and 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600200"/>
            <a:ext cx="8435975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anose="030F0702030302020204" pitchFamily="66" charset="0"/>
              </a:rPr>
              <a:t>Website link for all the songs – a-z order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vimeo.com/106231366</a:t>
            </a:r>
            <a:endParaRPr lang="en-GB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anose="030F0702030302020204" pitchFamily="66" charset="0"/>
              </a:rPr>
              <a:t>Action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050" name="Picture 2" descr="F:\Removable Disk\USB\Reception 2020\Phonics\Photos\P16003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r="12187"/>
          <a:stretch/>
        </p:blipFill>
        <p:spPr bwMode="auto">
          <a:xfrm rot="16200000">
            <a:off x="747583" y="3593757"/>
            <a:ext cx="2434281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65" y="2971092"/>
            <a:ext cx="4464221" cy="3348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2087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anose="030F0702030302020204" pitchFamily="66" charset="0"/>
              </a:rPr>
              <a:t>Let’s watch Geraldine the Giraffe 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tell us all about the sound </a:t>
            </a:r>
            <a:r>
              <a:rPr lang="en-GB" dirty="0" smtClean="0">
                <a:latin typeface="Comic Sans MS" panose="030F0702030302020204" pitchFamily="66" charset="0"/>
              </a:rPr>
              <a:t>o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37062"/>
            <a:ext cx="8229600" cy="2285014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800" dirty="0" smtClean="0">
                <a:latin typeface="Comic Sans MS" panose="030F0702030302020204" pitchFamily="66" charset="0"/>
              </a:rPr>
              <a:t>Copy and paste the link </a:t>
            </a:r>
            <a:r>
              <a:rPr lang="en-GB" sz="2800" dirty="0" smtClean="0">
                <a:latin typeface="Comic Sans MS" panose="030F0702030302020204" pitchFamily="66" charset="0"/>
              </a:rPr>
              <a:t>below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2800" dirty="0">
                <a:latin typeface="Comic Sans MS" panose="030F0702030302020204" pitchFamily="66" charset="0"/>
              </a:rPr>
              <a:t>https://www.youtube.com/watch?v=YIQQo9eYVqk</a:t>
            </a:r>
            <a:endParaRPr lang="en-GB" sz="2800" dirty="0" smtClean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AutoShape 2" descr="Geraldine the Giraffe learns the /o/ soun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85" y="2307367"/>
            <a:ext cx="3782260" cy="2833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3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ctrTitle"/>
          </p:nvPr>
        </p:nvSpPr>
        <p:spPr>
          <a:xfrm>
            <a:off x="776288" y="333375"/>
            <a:ext cx="7972425" cy="424815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Comic Sans MS" pitchFamily="66" charset="0"/>
              </a:rPr>
              <a:t>Can you think of anything that begins with the sound </a:t>
            </a:r>
            <a:r>
              <a:rPr lang="en-GB" altLang="en-US" dirty="0" smtClean="0">
                <a:latin typeface="Comic Sans MS" pitchFamily="66" charset="0"/>
              </a:rPr>
              <a:t>o?</a:t>
            </a:r>
            <a:r>
              <a:rPr lang="en-GB" altLang="en-US" dirty="0" smtClean="0">
                <a:latin typeface="Comic Sans MS" pitchFamily="66" charset="0"/>
              </a:rPr>
              <a:t/>
            </a:r>
            <a:br>
              <a:rPr lang="en-GB" altLang="en-US" dirty="0" smtClean="0">
                <a:latin typeface="Comic Sans MS" pitchFamily="66" charset="0"/>
              </a:rPr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81" y="2341605"/>
            <a:ext cx="6344164" cy="4228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2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2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4B8373A3-7816-425E-880E-224E8276FC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 t="25555" r="28787" b="27917"/>
          <a:stretch/>
        </p:blipFill>
        <p:spPr>
          <a:xfrm>
            <a:off x="971600" y="2440214"/>
            <a:ext cx="2952328" cy="3803962"/>
          </a:xfrm>
          <a:prstGeom prst="rect">
            <a:avLst/>
          </a:prstGeom>
        </p:spPr>
      </p:pic>
      <p:sp>
        <p:nvSpPr>
          <p:cNvPr id="42" name="Rectangle: Rounded Corners 12">
            <a:extLst>
              <a:ext uri="{FF2B5EF4-FFF2-40B4-BE49-F238E27FC236}">
                <a16:creationId xmlns="" xmlns:a16="http://schemas.microsoft.com/office/drawing/2014/main" id="{EDBDDA15-47E6-4E29-8D9D-616D84B87195}"/>
              </a:ext>
            </a:extLst>
          </p:cNvPr>
          <p:cNvSpPr/>
          <p:nvPr/>
        </p:nvSpPr>
        <p:spPr>
          <a:xfrm>
            <a:off x="1203400" y="1473199"/>
            <a:ext cx="6737201" cy="84137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Which picture matches the word that Sam’s robot is saying?</a:t>
            </a:r>
          </a:p>
        </p:txBody>
      </p:sp>
      <p:sp>
        <p:nvSpPr>
          <p:cNvPr id="43" name="Title 1">
            <a:extLst>
              <a:ext uri="{FF2B5EF4-FFF2-40B4-BE49-F238E27FC236}">
                <a16:creationId xmlns="" xmlns:a16="http://schemas.microsoft.com/office/drawing/2014/main" id="{2854E676-4D47-454C-8E13-BBFFB8AF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Which Picture?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CE0022B1-52ED-4125-A570-400147369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0"/>
          <a:stretch/>
        </p:blipFill>
        <p:spPr>
          <a:xfrm>
            <a:off x="6477830" y="4370594"/>
            <a:ext cx="1444923" cy="160547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28" y="3192007"/>
            <a:ext cx="1742928" cy="1359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892">
            <a:off x="6404980" y="2970867"/>
            <a:ext cx="1557403" cy="921414"/>
          </a:xfrm>
          <a:prstGeom prst="rect">
            <a:avLst/>
          </a:prstGeom>
        </p:spPr>
      </p:pic>
      <p:pic>
        <p:nvPicPr>
          <p:cNvPr id="45" name="s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0608" y="1704974"/>
            <a:ext cx="609600" cy="609600"/>
          </a:xfrm>
          <a:prstGeom prst="rect">
            <a:avLst/>
          </a:prstGeom>
        </p:spPr>
      </p:pic>
      <p:pic>
        <p:nvPicPr>
          <p:cNvPr id="46" name="sa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3342" y="2632163"/>
            <a:ext cx="609600" cy="609600"/>
          </a:xfrm>
          <a:prstGeom prst="rect">
            <a:avLst/>
          </a:prstGeom>
        </p:spPr>
      </p:pic>
      <p:pic>
        <p:nvPicPr>
          <p:cNvPr id="47" name="ma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0608" y="3597946"/>
            <a:ext cx="609601" cy="609600"/>
          </a:xfrm>
          <a:prstGeom prst="rect">
            <a:avLst/>
          </a:prstGeom>
        </p:spPr>
      </p:pic>
      <p:pic>
        <p:nvPicPr>
          <p:cNvPr id="7" name="pip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3342" y="456372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980">
            <a:off x="4667149" y="5013307"/>
            <a:ext cx="1038773" cy="5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442934"/>
            <a:ext cx="5075684" cy="32256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2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dirty="0"/>
              <a:t>Orange Pips</a:t>
            </a:r>
          </a:p>
        </p:txBody>
      </p:sp>
      <p:grpSp>
        <p:nvGrpSpPr>
          <p:cNvPr id="11" name="Kit's teachings">
            <a:extLst>
              <a:ext uri="{FF2B5EF4-FFF2-40B4-BE49-F238E27FC236}">
                <a16:creationId xmlns=""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=""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sp>
        <p:nvSpPr>
          <p:cNvPr id="14" name="Kit's teaching bubble">
            <a:extLst>
              <a:ext uri="{FF2B5EF4-FFF2-40B4-BE49-F238E27FC236}">
                <a16:creationId xmlns=""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065488"/>
            <a:ext cx="3829472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Today, we are using pips as sound buttons to help the children blend words!</a:t>
            </a:r>
          </a:p>
        </p:txBody>
      </p:sp>
      <p:sp>
        <p:nvSpPr>
          <p:cNvPr id="15" name="Close bubble">
            <a:extLst>
              <a:ext uri="{FF2B5EF4-FFF2-40B4-BE49-F238E27FC236}">
                <a16:creationId xmlns=""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75684" y="3981896"/>
            <a:ext cx="284162" cy="284163"/>
          </a:xfrm>
          <a:prstGeom prst="ellipse">
            <a:avLst/>
          </a:prstGeom>
          <a:solidFill>
            <a:srgbClr val="F08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sp>
        <p:nvSpPr>
          <p:cNvPr id="16" name="Rectangle: Rounded Corners 1">
            <a:extLst>
              <a:ext uri="{FF2B5EF4-FFF2-40B4-BE49-F238E27FC236}">
                <a16:creationId xmlns=""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726234" y="1473201"/>
            <a:ext cx="7691533" cy="846984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Kit and Dad are squeezing oranges. Oops, the pips have fallen on to Kit’s book. Can you use the orange pips to help you sound out the words?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66" y="2973005"/>
            <a:ext cx="426147" cy="245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980">
            <a:off x="5718991" y="4143310"/>
            <a:ext cx="426147" cy="245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560">
            <a:off x="5224299" y="3342803"/>
            <a:ext cx="426147" cy="2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34" y="938782"/>
            <a:ext cx="7174478" cy="45594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2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25" y="3997102"/>
            <a:ext cx="426147" cy="245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980">
            <a:off x="3709157" y="4008832"/>
            <a:ext cx="426147" cy="245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560">
            <a:off x="2831741" y="4008832"/>
            <a:ext cx="426147" cy="24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72" y="1955800"/>
            <a:ext cx="28575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/>
              <a:t>dog</a:t>
            </a:r>
          </a:p>
        </p:txBody>
      </p:sp>
      <p:grpSp>
        <p:nvGrpSpPr>
          <p:cNvPr id="19" name="Show button">
            <a:extLst>
              <a:ext uri="{FF2B5EF4-FFF2-40B4-BE49-F238E27FC236}">
                <a16:creationId xmlns=""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841066" y="5534675"/>
            <a:ext cx="1572841" cy="666848"/>
            <a:chOff x="6841066" y="5534675"/>
            <a:chExt cx="1572841" cy="666848"/>
          </a:xfrm>
        </p:grpSpPr>
        <p:sp>
          <p:nvSpPr>
            <p:cNvPr id="20" name="Rectangle: Rounded Corners 17">
              <a:extLst>
                <a:ext uri="{FF2B5EF4-FFF2-40B4-BE49-F238E27FC236}">
                  <a16:creationId xmlns=""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41066" y="5650938"/>
              <a:ext cx="1173333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08" y="1473200"/>
            <a:ext cx="1785755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34" y="938782"/>
            <a:ext cx="7174478" cy="45594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chemeClr val="accent2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25" y="3997102"/>
            <a:ext cx="426147" cy="245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980">
            <a:off x="3709157" y="4008832"/>
            <a:ext cx="426147" cy="245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560">
            <a:off x="2831741" y="4008832"/>
            <a:ext cx="426147" cy="24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72" y="1955800"/>
            <a:ext cx="28575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/>
              <a:t>pot</a:t>
            </a:r>
          </a:p>
        </p:txBody>
      </p:sp>
      <p:grpSp>
        <p:nvGrpSpPr>
          <p:cNvPr id="19" name="Show button">
            <a:extLst>
              <a:ext uri="{FF2B5EF4-FFF2-40B4-BE49-F238E27FC236}">
                <a16:creationId xmlns=""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841066" y="5534675"/>
            <a:ext cx="1572841" cy="666848"/>
            <a:chOff x="6841066" y="5534675"/>
            <a:chExt cx="1572841" cy="666848"/>
          </a:xfrm>
        </p:grpSpPr>
        <p:sp>
          <p:nvSpPr>
            <p:cNvPr id="20" name="Rectangle: Rounded Corners 17">
              <a:extLst>
                <a:ext uri="{FF2B5EF4-FFF2-40B4-BE49-F238E27FC236}">
                  <a16:creationId xmlns=""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41066" y="5650938"/>
              <a:ext cx="1173333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05" y="2382473"/>
            <a:ext cx="2264481" cy="19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25AB2986-5574-45A2-BF7E-681B7DC8C31E}" vid="{9AE52945-30AF-4BF8-9DC2-03422E2D271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250</Words>
  <Application>Microsoft Office PowerPoint</Application>
  <PresentationFormat>On-screen Show (4:3)</PresentationFormat>
  <Paragraphs>65</Paragraphs>
  <Slides>16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Twinkl</vt:lpstr>
      <vt:lpstr>Calibri</vt:lpstr>
      <vt:lpstr>Tuffy-TTF</vt:lpstr>
      <vt:lpstr>Comic Sans MS</vt:lpstr>
      <vt:lpstr>Twinkl SemiBold</vt:lpstr>
      <vt:lpstr>Office Theme</vt:lpstr>
      <vt:lpstr>1_Office Theme</vt:lpstr>
      <vt:lpstr>2_Office Theme</vt:lpstr>
      <vt:lpstr>PowerPoint Presentation</vt:lpstr>
      <vt:lpstr>Today, we are learning…</vt:lpstr>
      <vt:lpstr>Jolly Phonics Song and action </vt:lpstr>
      <vt:lpstr>Let’s watch Geraldine the Giraffe  tell us all about the sound o</vt:lpstr>
      <vt:lpstr>Can you think of anything that begins with the sound o?   </vt:lpstr>
      <vt:lpstr>Which Picture?</vt:lpstr>
      <vt:lpstr>Orange Pips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Caption Time</vt:lpstr>
      <vt:lpstr>PowerPoint Presentation</vt:lpstr>
      <vt:lpstr>Can you try to write the sound o?  </vt:lpstr>
      <vt:lpstr>Today, we have learnt…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Charlotte Walker</dc:creator>
  <cp:lastModifiedBy>teacher</cp:lastModifiedBy>
  <cp:revision>16</cp:revision>
  <dcterms:created xsi:type="dcterms:W3CDTF">2018-08-28T15:43:54Z</dcterms:created>
  <dcterms:modified xsi:type="dcterms:W3CDTF">2020-10-15T19:51:29Z</dcterms:modified>
</cp:coreProperties>
</file>