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86" r:id="rId2"/>
    <p:sldMasterId id="2147483694" r:id="rId3"/>
  </p:sldMasterIdLst>
  <p:notesMasterIdLst>
    <p:notesMasterId r:id="rId19"/>
  </p:notesMasterIdLst>
  <p:handoutMasterIdLst>
    <p:handoutMasterId r:id="rId20"/>
  </p:handoutMasterIdLst>
  <p:sldIdLst>
    <p:sldId id="294" r:id="rId4"/>
    <p:sldId id="326" r:id="rId5"/>
    <p:sldId id="327" r:id="rId6"/>
    <p:sldId id="328" r:id="rId7"/>
    <p:sldId id="329" r:id="rId8"/>
    <p:sldId id="317" r:id="rId9"/>
    <p:sldId id="318" r:id="rId10"/>
    <p:sldId id="319" r:id="rId11"/>
    <p:sldId id="320" r:id="rId12"/>
    <p:sldId id="321" r:id="rId13"/>
    <p:sldId id="322" r:id="rId14"/>
    <p:sldId id="324" r:id="rId15"/>
    <p:sldId id="325" r:id="rId16"/>
    <p:sldId id="330" r:id="rId17"/>
    <p:sldId id="308" r:id="rId18"/>
  </p:sldIdLst>
  <p:sldSz cx="9144000" cy="6858000" type="screen4x3"/>
  <p:notesSz cx="6858000" cy="9144000"/>
  <p:embeddedFontLst>
    <p:embeddedFont>
      <p:font typeface="Tuffy-TTF" panose="020B0603060100000000" charset="0"/>
      <p:regular r:id="rId21"/>
      <p:bold r:id="rId22"/>
      <p:italic r:id="rId23"/>
      <p:boldItalic r:id="rId24"/>
    </p:embeddedFont>
    <p:embeddedFont>
      <p:font typeface="Twinkl SemiBold" charset="0"/>
      <p:bold r:id="rId25"/>
    </p:embeddedFont>
    <p:embeddedFont>
      <p:font typeface="Twinkl" panose="020B0604020202020204" charset="0"/>
      <p:regular r:id="rId26"/>
      <p:bold r:id="rId27"/>
    </p:embeddedFont>
    <p:embeddedFont>
      <p:font typeface="Comic Sans MS" panose="030F0702030302020204" pitchFamily="66" charset="0"/>
      <p:regular r:id="rId28"/>
      <p:bold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E5A"/>
    <a:srgbClr val="D82233"/>
    <a:srgbClr val="AEE9EC"/>
    <a:srgbClr val="D83A5E"/>
    <a:srgbClr val="2DB6BC"/>
    <a:srgbClr val="F5CFD8"/>
    <a:srgbClr val="FAB001"/>
    <a:srgbClr val="8D358B"/>
    <a:srgbClr val="F08115"/>
    <a:srgbClr val="FFFB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howGuides="1">
      <p:cViewPr>
        <p:scale>
          <a:sx n="77" d="100"/>
          <a:sy n="77" d="100"/>
        </p:scale>
        <p:origin x="-1116" y="-4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EBCAB23E-5E8D-4EE2-83B5-ED1C61A16838}" type="datetimeFigureOut">
              <a:rPr lang="en-GB"/>
              <a:pPr>
                <a:defRPr/>
              </a:pPr>
              <a:t>10/10/2020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8FA9FD05-3BB6-41CC-853D-2075B3AECAB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1656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928FEF98-7973-4A8C-8B7D-76BB1CDE8734}" type="datetimeFigureOut">
              <a:rPr lang="en-GB"/>
              <a:pPr>
                <a:defRPr/>
              </a:pPr>
              <a:t>10/10/2020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72C48283-2588-4AA5-AB63-C726861FDEB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33543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670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6249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0135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8904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BBF760BE-E706-46FC-9B05-DE0FEC9D003C}" type="datetimeFigureOut">
              <a:rPr lang="en-GB"/>
              <a:pPr>
                <a:defRPr/>
              </a:pPr>
              <a:t>10/10/2020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C9E76435-56DA-466B-8B70-624F2DE0E4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710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C0DD2509-AFDD-4FD6-B45F-F2AFF511F9F7}" type="datetimeFigureOut">
              <a:rPr lang="en-GB"/>
              <a:pPr>
                <a:defRPr/>
              </a:pPr>
              <a:t>10/10/2020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30F40170-0C65-4D2A-A15D-53FE4A5432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682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684007C7-E56E-42AF-8C25-2249D13F9269}" type="datetimeFigureOut">
              <a:rPr lang="en-GB"/>
              <a:pPr>
                <a:defRPr/>
              </a:pPr>
              <a:t>10/10/2020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5D65CE93-7F2B-41A5-A702-ADF8CD7C4A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432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A9E2C2BA-98EC-4AEC-B44D-9F0B6EEF1FDC}" type="datetimeFigureOut">
              <a:rPr lang="en-GB"/>
              <a:pPr>
                <a:defRPr/>
              </a:pPr>
              <a:t>10/10/2020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27977BF6-0B80-460C-B874-D73521E439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690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AE8B32CE-A608-4914-875B-1A1EF7A23449}" type="datetimeFigureOut">
              <a:rPr lang="en-GB"/>
              <a:pPr>
                <a:defRPr/>
              </a:pPr>
              <a:t>10/10/2020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C15648ED-741E-4CDC-AEAE-5E206CC862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959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A3304CB5-38F9-419C-BF00-0E88975E85ED}" type="datetimeFigureOut">
              <a:rPr lang="en-GB"/>
              <a:pPr>
                <a:defRPr/>
              </a:pPr>
              <a:t>10/10/2020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F95A9B6B-573B-4E44-8BAE-C8A650F156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776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D115F28D-0C4A-4BC3-A2D7-A2623B4BE955}" type="datetimeFigureOut">
              <a:rPr lang="en-GB"/>
              <a:pPr>
                <a:defRPr/>
              </a:pPr>
              <a:t>10/10/2020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D45EF54C-794E-4AFF-98FB-F01EB6E779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965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11415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94400D1D-0D72-4010-B7CD-3436724B5540}" type="datetimeFigureOut">
              <a:rPr lang="en-GB"/>
              <a:pPr>
                <a:defRPr/>
              </a:pPr>
              <a:t>10/10/2020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DAE2F571-B318-4BDB-B7E2-91DAE0785E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414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B7F50480-D6BE-4C17-BF2C-83349B3D452A}" type="datetimeFigureOut">
              <a:rPr lang="en-GB"/>
              <a:pPr>
                <a:defRPr/>
              </a:pPr>
              <a:t>10/10/2020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852FBA64-4743-42FF-A454-C7A6758081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0079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DCA56BE5-820D-49A7-A459-92A50BBB022A}" type="datetimeFigureOut">
              <a:rPr lang="en-GB"/>
              <a:pPr>
                <a:defRPr/>
              </a:pPr>
              <a:t>10/10/2020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AE221249-28E1-4883-A6D5-736E7E1D22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7150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5AD29ACD-7360-4EC5-AA92-CC689CD8A82D}" type="datetimeFigureOut">
              <a:rPr lang="en-GB"/>
              <a:pPr>
                <a:defRPr/>
              </a:pPr>
              <a:t>10/10/2020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02479EC5-4BDD-4137-A5DD-E4BC425CC5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4740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/>
            </a:extLst>
          </p:cNvPr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96398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27502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88142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60445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0427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7833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633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7388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5149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3398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FBB8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55532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0188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84" r:id="rId3"/>
    <p:sldLayoutId id="2147483685" r:id="rId4"/>
    <p:sldLayoutId id="2147483679" r:id="rId5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8002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2430BC65-E577-45B3-B8C3-F54A75F4CA51}" type="datetimeFigureOut">
              <a:rPr lang="en-GB"/>
              <a:pPr>
                <a:defRPr/>
              </a:pPr>
              <a:t>10/10/2020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8CA385CF-05BF-4F8C-9340-24B7650DA1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319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4.wav"/><Relationship Id="rId7" Type="http://schemas.openxmlformats.org/officeDocument/2006/relationships/image" Target="../media/image2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media" Target="../media/media2.wav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5" Type="http://schemas.microsoft.com/office/2007/relationships/media" Target="../media/media3.wav"/><Relationship Id="rId4" Type="http://schemas.openxmlformats.org/officeDocument/2006/relationships/audio" Target="../media/media2.wav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vimeo.com/106231366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media" Target="../media/media2.wav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5" Type="http://schemas.microsoft.com/office/2007/relationships/media" Target="../media/media3.wav"/><Relationship Id="rId10" Type="http://schemas.openxmlformats.org/officeDocument/2006/relationships/image" Target="../media/image24.png"/><Relationship Id="rId4" Type="http://schemas.openxmlformats.org/officeDocument/2006/relationships/audio" Target="../media/media2.wav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media" Target="../media/media3.wav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4.wav"/><Relationship Id="rId5" Type="http://schemas.microsoft.com/office/2007/relationships/media" Target="../media/media4.wav"/><Relationship Id="rId4" Type="http://schemas.openxmlformats.org/officeDocument/2006/relationships/audio" Target="../media/media3.wav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7" Type="http://schemas.openxmlformats.org/officeDocument/2006/relationships/image" Target="../media/image2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media" Target="../media/media3.wav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4.wav"/><Relationship Id="rId5" Type="http://schemas.microsoft.com/office/2007/relationships/media" Target="../media/media4.wav"/><Relationship Id="rId4" Type="http://schemas.openxmlformats.org/officeDocument/2006/relationships/audio" Target="../media/media3.wav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696236" y="227397"/>
            <a:ext cx="2447764" cy="504056"/>
            <a:chOff x="6696236" y="1700808"/>
            <a:chExt cx="2447764" cy="504056"/>
          </a:xfrm>
          <a:solidFill>
            <a:schemeClr val="accent1"/>
          </a:solidFill>
        </p:grpSpPr>
        <p:sp>
          <p:nvSpPr>
            <p:cNvPr id="5" name="Oval 4"/>
            <p:cNvSpPr/>
            <p:nvPr/>
          </p:nvSpPr>
          <p:spPr>
            <a:xfrm>
              <a:off x="6696236" y="1700808"/>
              <a:ext cx="504056" cy="5040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948264" y="1700808"/>
              <a:ext cx="2195736" cy="5040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Revisit and Review</a:t>
              </a:r>
            </a:p>
          </p:txBody>
        </p:sp>
      </p:grpSp>
      <p:sp>
        <p:nvSpPr>
          <p:cNvPr id="11" name="background">
            <a:extLst>
              <a:ext uri="{FF2B5EF4-FFF2-40B4-BE49-F238E27FC236}">
                <a16:creationId xmlns:a16="http://schemas.microsoft.com/office/drawing/2014/main" xmlns="" id="{0000AA8E-0BE9-4C26-AA9F-7D325B8D9C0F}"/>
              </a:ext>
            </a:extLst>
          </p:cNvPr>
          <p:cNvSpPr/>
          <p:nvPr/>
        </p:nvSpPr>
        <p:spPr>
          <a:xfrm>
            <a:off x="3614910" y="1948939"/>
            <a:ext cx="2238846" cy="3424539"/>
          </a:xfrm>
          <a:prstGeom prst="roundRect">
            <a:avLst>
              <a:gd name="adj" fmla="val 9850"/>
            </a:avLst>
          </a:prstGeom>
          <a:solidFill>
            <a:schemeClr val="bg1"/>
          </a:solidFill>
          <a:ln w="38100">
            <a:solidFill>
              <a:srgbClr val="F082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GB" sz="1050" dirty="0">
              <a:solidFill>
                <a:schemeClr val="tx1"/>
              </a:solidFill>
            </a:endParaRPr>
          </a:p>
        </p:txBody>
      </p:sp>
      <p:grpSp>
        <p:nvGrpSpPr>
          <p:cNvPr id="12" name="PLAY 1">
            <a:extLst>
              <a:ext uri="{FF2B5EF4-FFF2-40B4-BE49-F238E27FC236}">
                <a16:creationId xmlns:a16="http://schemas.microsoft.com/office/drawing/2014/main" xmlns="" id="{2F3E8DA5-D28C-42BA-A1A4-90411EA881B1}"/>
              </a:ext>
            </a:extLst>
          </p:cNvPr>
          <p:cNvGrpSpPr/>
          <p:nvPr/>
        </p:nvGrpSpPr>
        <p:grpSpPr>
          <a:xfrm>
            <a:off x="4359004" y="5142165"/>
            <a:ext cx="735369" cy="735369"/>
            <a:chOff x="6300192" y="2204864"/>
            <a:chExt cx="900100" cy="9001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1338862C-DFAE-4B41-8C82-D91CA2C67E9A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xmlns="" id="{58619AE1-3F5E-43FE-B31E-A9B9BD7719C2}"/>
                </a:ext>
              </a:extLst>
            </p:cNvPr>
            <p:cNvSpPr/>
            <p:nvPr/>
          </p:nvSpPr>
          <p:spPr>
            <a:xfrm rot="5400000">
              <a:off x="6559621" y="2417784"/>
              <a:ext cx="550141" cy="474260"/>
            </a:xfrm>
            <a:prstGeom prst="triangle">
              <a:avLst/>
            </a:prstGeom>
            <a:solidFill>
              <a:srgbClr val="F082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" name="S">
            <a:extLst>
              <a:ext uri="{FF2B5EF4-FFF2-40B4-BE49-F238E27FC236}">
                <a16:creationId xmlns:a16="http://schemas.microsoft.com/office/drawing/2014/main" xmlns="" id="{89AA3596-EA78-4B9A-AE7A-4EDF38EBCF52}"/>
              </a:ext>
            </a:extLst>
          </p:cNvPr>
          <p:cNvGrpSpPr/>
          <p:nvPr/>
        </p:nvGrpSpPr>
        <p:grpSpPr>
          <a:xfrm>
            <a:off x="3602086" y="1569566"/>
            <a:ext cx="2194700" cy="3394415"/>
            <a:chOff x="3020529" y="1845246"/>
            <a:chExt cx="2194700" cy="3394415"/>
          </a:xfrm>
        </p:grpSpPr>
        <p:pic>
          <p:nvPicPr>
            <p:cNvPr id="16" name="snake">
              <a:extLst>
                <a:ext uri="{FF2B5EF4-FFF2-40B4-BE49-F238E27FC236}">
                  <a16:creationId xmlns:a16="http://schemas.microsoft.com/office/drawing/2014/main" xmlns="" id="{D66688E4-BA1F-4198-8F33-538D00D75D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386"/>
            <a:stretch/>
          </p:blipFill>
          <p:spPr>
            <a:xfrm>
              <a:off x="3020529" y="2923860"/>
              <a:ext cx="2194700" cy="2315801"/>
            </a:xfrm>
            <a:prstGeom prst="rect">
              <a:avLst/>
            </a:prstGeom>
          </p:spPr>
        </p:pic>
        <p:sp>
          <p:nvSpPr>
            <p:cNvPr id="17" name="s">
              <a:extLst>
                <a:ext uri="{FF2B5EF4-FFF2-40B4-BE49-F238E27FC236}">
                  <a16:creationId xmlns:a16="http://schemas.microsoft.com/office/drawing/2014/main" xmlns="" id="{02126BDE-39FF-4FCF-9A21-1702973833CF}"/>
                </a:ext>
              </a:extLst>
            </p:cNvPr>
            <p:cNvSpPr txBox="1"/>
            <p:nvPr/>
          </p:nvSpPr>
          <p:spPr>
            <a:xfrm>
              <a:off x="3635896" y="1845246"/>
              <a:ext cx="914033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800" dirty="0"/>
                <a:t>s</a:t>
              </a:r>
            </a:p>
          </p:txBody>
        </p:sp>
      </p:grpSp>
      <p:grpSp>
        <p:nvGrpSpPr>
          <p:cNvPr id="18" name="A">
            <a:extLst>
              <a:ext uri="{FF2B5EF4-FFF2-40B4-BE49-F238E27FC236}">
                <a16:creationId xmlns:a16="http://schemas.microsoft.com/office/drawing/2014/main" xmlns="" id="{8DFCE749-666F-4449-9B23-5CFFC9565AB9}"/>
              </a:ext>
            </a:extLst>
          </p:cNvPr>
          <p:cNvGrpSpPr/>
          <p:nvPr/>
        </p:nvGrpSpPr>
        <p:grpSpPr>
          <a:xfrm>
            <a:off x="4168434" y="1569566"/>
            <a:ext cx="1172618" cy="3394415"/>
            <a:chOff x="3586877" y="1845246"/>
            <a:chExt cx="1172618" cy="3394415"/>
          </a:xfrm>
        </p:grpSpPr>
        <p:pic>
          <p:nvPicPr>
            <p:cNvPr id="19" name="apple">
              <a:extLst>
                <a:ext uri="{FF2B5EF4-FFF2-40B4-BE49-F238E27FC236}">
                  <a16:creationId xmlns:a16="http://schemas.microsoft.com/office/drawing/2014/main" xmlns="" id="{CFB29D56-B42C-4132-86A8-AA90AFD7D1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0416" y="4152486"/>
              <a:ext cx="1059079" cy="1087175"/>
            </a:xfrm>
            <a:prstGeom prst="rect">
              <a:avLst/>
            </a:prstGeom>
          </p:spPr>
        </p:pic>
        <p:sp>
          <p:nvSpPr>
            <p:cNvPr id="20" name="a">
              <a:extLst>
                <a:ext uri="{FF2B5EF4-FFF2-40B4-BE49-F238E27FC236}">
                  <a16:creationId xmlns:a16="http://schemas.microsoft.com/office/drawing/2014/main" xmlns="" id="{A52051BE-E19D-4F42-8174-93F104AD06A5}"/>
                </a:ext>
              </a:extLst>
            </p:cNvPr>
            <p:cNvSpPr txBox="1"/>
            <p:nvPr/>
          </p:nvSpPr>
          <p:spPr>
            <a:xfrm>
              <a:off x="3586877" y="1845246"/>
              <a:ext cx="1156086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800" dirty="0"/>
                <a:t>a</a:t>
              </a:r>
            </a:p>
          </p:txBody>
        </p:sp>
      </p:grpSp>
      <p:grpSp>
        <p:nvGrpSpPr>
          <p:cNvPr id="21" name="T">
            <a:extLst>
              <a:ext uri="{FF2B5EF4-FFF2-40B4-BE49-F238E27FC236}">
                <a16:creationId xmlns:a16="http://schemas.microsoft.com/office/drawing/2014/main" xmlns="" id="{D53B1B12-F3DE-4034-9E52-D809B6F8F7C5}"/>
              </a:ext>
            </a:extLst>
          </p:cNvPr>
          <p:cNvGrpSpPr/>
          <p:nvPr/>
        </p:nvGrpSpPr>
        <p:grpSpPr>
          <a:xfrm>
            <a:off x="3847076" y="1578111"/>
            <a:ext cx="1928872" cy="4127455"/>
            <a:chOff x="3265519" y="1853791"/>
            <a:chExt cx="1928872" cy="4127455"/>
          </a:xfrm>
        </p:grpSpPr>
        <p:sp>
          <p:nvSpPr>
            <p:cNvPr id="22" name="t">
              <a:extLst>
                <a:ext uri="{FF2B5EF4-FFF2-40B4-BE49-F238E27FC236}">
                  <a16:creationId xmlns:a16="http://schemas.microsoft.com/office/drawing/2014/main" xmlns="" id="{95ADE970-15C3-4DC0-A880-CF2243EDA4C9}"/>
                </a:ext>
              </a:extLst>
            </p:cNvPr>
            <p:cNvSpPr txBox="1"/>
            <p:nvPr/>
          </p:nvSpPr>
          <p:spPr>
            <a:xfrm>
              <a:off x="3764772" y="1853791"/>
              <a:ext cx="824265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800" dirty="0"/>
                <a:t>t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77D570EF-3FE9-4EB3-8BF8-3B8BDC5527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5519" y="3253441"/>
              <a:ext cx="1928872" cy="2727805"/>
            </a:xfrm>
            <a:prstGeom prst="rect">
              <a:avLst/>
            </a:prstGeom>
          </p:spPr>
        </p:pic>
      </p:grpSp>
      <p:grpSp>
        <p:nvGrpSpPr>
          <p:cNvPr id="24" name="P">
            <a:extLst>
              <a:ext uri="{FF2B5EF4-FFF2-40B4-BE49-F238E27FC236}">
                <a16:creationId xmlns:a16="http://schemas.microsoft.com/office/drawing/2014/main" xmlns="" id="{4773EEF4-9272-4DD5-B6B5-9F7C73D59556}"/>
              </a:ext>
            </a:extLst>
          </p:cNvPr>
          <p:cNvGrpSpPr/>
          <p:nvPr/>
        </p:nvGrpSpPr>
        <p:grpSpPr>
          <a:xfrm>
            <a:off x="4090358" y="1428022"/>
            <a:ext cx="1701061" cy="3760457"/>
            <a:chOff x="3508801" y="1703702"/>
            <a:chExt cx="1701061" cy="3760457"/>
          </a:xfrm>
        </p:grpSpPr>
        <p:sp>
          <p:nvSpPr>
            <p:cNvPr id="25" name="p">
              <a:extLst>
                <a:ext uri="{FF2B5EF4-FFF2-40B4-BE49-F238E27FC236}">
                  <a16:creationId xmlns:a16="http://schemas.microsoft.com/office/drawing/2014/main" xmlns="" id="{7EFAFB5B-E303-447B-8195-0E9499CB2622}"/>
                </a:ext>
              </a:extLst>
            </p:cNvPr>
            <p:cNvSpPr txBox="1"/>
            <p:nvPr/>
          </p:nvSpPr>
          <p:spPr>
            <a:xfrm>
              <a:off x="3586877" y="1703702"/>
              <a:ext cx="1135247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800" dirty="0"/>
                <a:t>p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BFAB12F2-32FB-461A-A659-064EA70B2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8801" y="3058523"/>
              <a:ext cx="1701061" cy="2405636"/>
            </a:xfrm>
            <a:prstGeom prst="rect">
              <a:avLst/>
            </a:prstGeom>
          </p:spPr>
        </p:pic>
      </p:grpSp>
      <p:grpSp>
        <p:nvGrpSpPr>
          <p:cNvPr id="27" name="I">
            <a:extLst>
              <a:ext uri="{FF2B5EF4-FFF2-40B4-BE49-F238E27FC236}">
                <a16:creationId xmlns:a16="http://schemas.microsoft.com/office/drawing/2014/main" xmlns="" id="{2DEB3A2C-1509-4C78-838F-908B00DCB25C}"/>
              </a:ext>
            </a:extLst>
          </p:cNvPr>
          <p:cNvGrpSpPr/>
          <p:nvPr/>
        </p:nvGrpSpPr>
        <p:grpSpPr>
          <a:xfrm>
            <a:off x="3946683" y="1647902"/>
            <a:ext cx="1549650" cy="3950582"/>
            <a:chOff x="3365126" y="1923582"/>
            <a:chExt cx="1549650" cy="3950582"/>
          </a:xfrm>
        </p:grpSpPr>
        <p:sp>
          <p:nvSpPr>
            <p:cNvPr id="28" name="i">
              <a:extLst>
                <a:ext uri="{FF2B5EF4-FFF2-40B4-BE49-F238E27FC236}">
                  <a16:creationId xmlns:a16="http://schemas.microsoft.com/office/drawing/2014/main" xmlns="" id="{13D68676-E7A5-4237-B0EA-B4935BDFAEFD}"/>
                </a:ext>
              </a:extLst>
            </p:cNvPr>
            <p:cNvSpPr txBox="1"/>
            <p:nvPr/>
          </p:nvSpPr>
          <p:spPr>
            <a:xfrm>
              <a:off x="3800877" y="1923582"/>
              <a:ext cx="707245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800" dirty="0" err="1"/>
                <a:t>i</a:t>
              </a:r>
              <a:endParaRPr lang="en-GB" sz="13800" dirty="0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10EAB614-9FF3-47C6-9801-E06D60A55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5126" y="3682656"/>
              <a:ext cx="1549650" cy="2191508"/>
            </a:xfrm>
            <a:prstGeom prst="rect">
              <a:avLst/>
            </a:prstGeom>
          </p:spPr>
        </p:pic>
      </p:grpSp>
      <p:sp>
        <p:nvSpPr>
          <p:cNvPr id="36" name="Speech Bubble">
            <a:extLst>
              <a:ext uri="{FF2B5EF4-FFF2-40B4-BE49-F238E27FC236}">
                <a16:creationId xmlns:a16="http://schemas.microsoft.com/office/drawing/2014/main" xmlns="" id="{656ACA77-DD06-4B76-A9F3-FA692455DBA6}"/>
              </a:ext>
            </a:extLst>
          </p:cNvPr>
          <p:cNvSpPr/>
          <p:nvPr/>
        </p:nvSpPr>
        <p:spPr>
          <a:xfrm>
            <a:off x="2015716" y="836219"/>
            <a:ext cx="5112568" cy="753331"/>
          </a:xfrm>
          <a:prstGeom prst="wedgeRoundRectCallout">
            <a:avLst>
              <a:gd name="adj1" fmla="val -47129"/>
              <a:gd name="adj2" fmla="val 125202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Let’s practise Sam’s Sounds!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A3089792-BBE2-4261-A08E-396FE6DC6F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60" y="1772816"/>
            <a:ext cx="1296144" cy="40341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xmlns="" id="{79EB8714-B516-4FF3-8BCC-07BCF205A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dirty="0"/>
              <a:t>Nut Sound Buttons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046467" y="2171606"/>
            <a:ext cx="1877008" cy="2893100"/>
            <a:chOff x="1623427" y="1806386"/>
            <a:chExt cx="1877008" cy="2893100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16356">
              <a:off x="1623427" y="2568090"/>
              <a:ext cx="1877008" cy="1847876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FFF21931-038E-4846-96B4-054DB145BBBF}"/>
                </a:ext>
              </a:extLst>
            </p:cNvPr>
            <p:cNvSpPr txBox="1"/>
            <p:nvPr/>
          </p:nvSpPr>
          <p:spPr>
            <a:xfrm>
              <a:off x="1757087" y="1806386"/>
              <a:ext cx="1512168" cy="2893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200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 SemiBold" pitchFamily="2" charset="0"/>
                </a:rPr>
                <a:t>n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670247" y="2354775"/>
            <a:ext cx="1995607" cy="2893100"/>
            <a:chOff x="3799368" y="1962865"/>
            <a:chExt cx="1995607" cy="2893100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56099">
              <a:off x="3799368" y="2539303"/>
              <a:ext cx="1913550" cy="1883851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FFF21931-038E-4846-96B4-054DB145BBBF}"/>
                </a:ext>
              </a:extLst>
            </p:cNvPr>
            <p:cNvSpPr txBox="1"/>
            <p:nvPr/>
          </p:nvSpPr>
          <p:spPr>
            <a:xfrm>
              <a:off x="4282807" y="1962865"/>
              <a:ext cx="1512168" cy="2893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200" dirty="0" err="1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 SemiBold" pitchFamily="2" charset="0"/>
                </a:rPr>
                <a:t>i</a:t>
              </a:r>
              <a:endParaRPr lang="en-GB" sz="1820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 SemiBold" pitchFamily="2" charset="0"/>
              </a:endParaRPr>
            </a:p>
          </p:txBody>
        </p:sp>
      </p:grpSp>
      <p:sp>
        <p:nvSpPr>
          <p:cNvPr id="2" name="N button"/>
          <p:cNvSpPr/>
          <p:nvPr/>
        </p:nvSpPr>
        <p:spPr>
          <a:xfrm>
            <a:off x="5823165" y="4875117"/>
            <a:ext cx="216862" cy="2168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232402" y="1839714"/>
            <a:ext cx="609600" cy="609600"/>
          </a:xfrm>
          <a:prstGeom prst="rect">
            <a:avLst/>
          </a:prstGeom>
        </p:spPr>
      </p:pic>
      <p:pic>
        <p:nvPicPr>
          <p:cNvPr id="12" name="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237698" y="2948136"/>
            <a:ext cx="609600" cy="609600"/>
          </a:xfrm>
          <a:prstGeom prst="rect">
            <a:avLst/>
          </a:prstGeom>
        </p:spPr>
      </p:pic>
      <p:sp>
        <p:nvSpPr>
          <p:cNvPr id="29" name="I button"/>
          <p:cNvSpPr/>
          <p:nvPr/>
        </p:nvSpPr>
        <p:spPr>
          <a:xfrm>
            <a:off x="3516638" y="4910548"/>
            <a:ext cx="216862" cy="2168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2" name="Group 21"/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chemeClr val="accent1"/>
          </a:solidFill>
        </p:grpSpPr>
        <p:sp>
          <p:nvSpPr>
            <p:cNvPr id="23" name="Oval 22"/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sp>
        <p:nvSpPr>
          <p:cNvPr id="16" name="Rectangle: Rounded Corners 1">
            <a:extLst>
              <a:ext uri="{FF2B5EF4-FFF2-40B4-BE49-F238E27FC236}">
                <a16:creationId xmlns:a16="http://schemas.microsoft.com/office/drawing/2014/main" xmlns="" id="{98180F46-9B8E-4B29-A297-FEBFA2547EA8}"/>
              </a:ext>
            </a:extLst>
          </p:cNvPr>
          <p:cNvSpPr/>
          <p:nvPr/>
        </p:nvSpPr>
        <p:spPr>
          <a:xfrm>
            <a:off x="809000" y="1473200"/>
            <a:ext cx="7516474" cy="599495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Click on the sound buttons to read the </a:t>
            </a:r>
            <a:r>
              <a:rPr lang="en-GB" b="1" dirty="0">
                <a:solidFill>
                  <a:schemeClr val="tx1"/>
                </a:solidFill>
                <a:latin typeface="Twinkl" pitchFamily="50" charset="0"/>
              </a:rPr>
              <a:t>n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 words.</a:t>
            </a:r>
          </a:p>
        </p:txBody>
      </p:sp>
    </p:spTree>
    <p:extLst>
      <p:ext uri="{BB962C8B-B14F-4D97-AF65-F5344CB8AC3E}">
        <p14:creationId xmlns:p14="http://schemas.microsoft.com/office/powerpoint/2010/main" val="315321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50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xmlns="" id="{79EB8714-B516-4FF3-8BCC-07BCF205A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dirty="0"/>
              <a:t>Nut Sound Buttons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045565" y="2092803"/>
            <a:ext cx="1877008" cy="2893100"/>
            <a:chOff x="1623427" y="1806386"/>
            <a:chExt cx="1877008" cy="2893100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16356">
              <a:off x="1623427" y="2568090"/>
              <a:ext cx="1877008" cy="1847876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FFF21931-038E-4846-96B4-054DB145BBBF}"/>
                </a:ext>
              </a:extLst>
            </p:cNvPr>
            <p:cNvSpPr txBox="1"/>
            <p:nvPr/>
          </p:nvSpPr>
          <p:spPr>
            <a:xfrm>
              <a:off x="1808861" y="1806386"/>
              <a:ext cx="1512168" cy="2893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200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 SemiBold" pitchFamily="2" charset="0"/>
                </a:rPr>
                <a:t>n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791143" y="2119657"/>
            <a:ext cx="1913550" cy="2893100"/>
            <a:chOff x="3799368" y="1806550"/>
            <a:chExt cx="1913550" cy="2893100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56099">
              <a:off x="3799368" y="2539303"/>
              <a:ext cx="1913550" cy="1883851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FFF21931-038E-4846-96B4-054DB145BBBF}"/>
                </a:ext>
              </a:extLst>
            </p:cNvPr>
            <p:cNvSpPr txBox="1"/>
            <p:nvPr/>
          </p:nvSpPr>
          <p:spPr>
            <a:xfrm>
              <a:off x="4048307" y="1806550"/>
              <a:ext cx="1512168" cy="2893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200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 SemiBold" pitchFamily="2" charset="0"/>
                </a:rPr>
                <a:t>a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582894" y="2011645"/>
            <a:ext cx="1847057" cy="2893100"/>
            <a:chOff x="5965302" y="1725228"/>
            <a:chExt cx="1847057" cy="2893100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950743" y="2539850"/>
              <a:ext cx="1876176" cy="1847057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FFF21931-038E-4846-96B4-054DB145BBBF}"/>
                </a:ext>
              </a:extLst>
            </p:cNvPr>
            <p:cNvSpPr txBox="1"/>
            <p:nvPr/>
          </p:nvSpPr>
          <p:spPr>
            <a:xfrm>
              <a:off x="6131895" y="1725228"/>
              <a:ext cx="1512168" cy="2893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200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 SemiBold" pitchFamily="2" charset="0"/>
                </a:rPr>
                <a:t>p</a:t>
              </a:r>
            </a:p>
          </p:txBody>
        </p:sp>
      </p:grpSp>
      <p:sp>
        <p:nvSpPr>
          <p:cNvPr id="2" name="N button"/>
          <p:cNvSpPr/>
          <p:nvPr/>
        </p:nvSpPr>
        <p:spPr>
          <a:xfrm>
            <a:off x="6822263" y="4796314"/>
            <a:ext cx="216862" cy="2168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A button"/>
          <p:cNvSpPr/>
          <p:nvPr/>
        </p:nvSpPr>
        <p:spPr>
          <a:xfrm>
            <a:off x="4592144" y="4796314"/>
            <a:ext cx="216862" cy="2168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P button"/>
          <p:cNvSpPr/>
          <p:nvPr/>
        </p:nvSpPr>
        <p:spPr>
          <a:xfrm>
            <a:off x="2468785" y="4769041"/>
            <a:ext cx="216862" cy="2168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232402" y="1839714"/>
            <a:ext cx="609600" cy="609600"/>
          </a:xfrm>
          <a:prstGeom prst="rect">
            <a:avLst/>
          </a:prstGeom>
        </p:spPr>
      </p:pic>
      <p:pic>
        <p:nvPicPr>
          <p:cNvPr id="7" name="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209160" y="2896864"/>
            <a:ext cx="609600" cy="609600"/>
          </a:xfrm>
          <a:prstGeom prst="rect">
            <a:avLst/>
          </a:prstGeom>
        </p:spPr>
      </p:pic>
      <p:pic>
        <p:nvPicPr>
          <p:cNvPr id="8" name="P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201533" y="3981455"/>
            <a:ext cx="609600" cy="60960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chemeClr val="accent1"/>
          </a:solidFill>
        </p:grpSpPr>
        <p:sp>
          <p:nvSpPr>
            <p:cNvPr id="28" name="Oval 27"/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sp>
        <p:nvSpPr>
          <p:cNvPr id="21" name="Rectangle: Rounded Corners 1">
            <a:extLst>
              <a:ext uri="{FF2B5EF4-FFF2-40B4-BE49-F238E27FC236}">
                <a16:creationId xmlns:a16="http://schemas.microsoft.com/office/drawing/2014/main" xmlns="" id="{98180F46-9B8E-4B29-A297-FEBFA2547EA8}"/>
              </a:ext>
            </a:extLst>
          </p:cNvPr>
          <p:cNvSpPr/>
          <p:nvPr/>
        </p:nvSpPr>
        <p:spPr>
          <a:xfrm>
            <a:off x="809000" y="1473200"/>
            <a:ext cx="7516474" cy="599495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Click on the sound buttons to read the </a:t>
            </a:r>
            <a:r>
              <a:rPr lang="en-GB" b="1">
                <a:solidFill>
                  <a:schemeClr val="tx1"/>
                </a:solidFill>
                <a:latin typeface="Twinkl" pitchFamily="50" charset="0"/>
              </a:rPr>
              <a:t>n</a:t>
            </a:r>
            <a:r>
              <a:rPr lang="en-GB">
                <a:solidFill>
                  <a:schemeClr val="tx1"/>
                </a:solidFill>
                <a:latin typeface="Twinkl" pitchFamily="50" charset="0"/>
              </a:rPr>
              <a:t> words.</a:t>
            </a:r>
            <a:endParaRPr lang="en-GB" dirty="0">
              <a:solidFill>
                <a:schemeClr val="tx1"/>
              </a:solidFill>
              <a:latin typeface="Twinkl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59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6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5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5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2" grpId="0" animBg="1"/>
      <p:bldP spid="40" grpId="0" animBg="1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chemeClr val="accent1"/>
          </a:solidFill>
        </p:grpSpPr>
        <p:sp>
          <p:nvSpPr>
            <p:cNvPr id="13" name="Oval 12"/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sp>
        <p:nvSpPr>
          <p:cNvPr id="2" name="Oval Callout 1"/>
          <p:cNvSpPr/>
          <p:nvPr/>
        </p:nvSpPr>
        <p:spPr>
          <a:xfrm>
            <a:off x="3419656" y="1052736"/>
            <a:ext cx="3744632" cy="3287970"/>
          </a:xfrm>
          <a:prstGeom prst="wedgeEllipseCallout">
            <a:avLst>
              <a:gd name="adj1" fmla="val -47934"/>
              <a:gd name="adj2" fmla="val 52946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/>
              <a:t>I am collecting nuts too!</a:t>
            </a:r>
          </a:p>
        </p:txBody>
      </p:sp>
      <p:sp>
        <p:nvSpPr>
          <p:cNvPr id="20" name="Oval Callout 19"/>
          <p:cNvSpPr/>
          <p:nvPr/>
        </p:nvSpPr>
        <p:spPr>
          <a:xfrm>
            <a:off x="3419656" y="1052736"/>
            <a:ext cx="3744632" cy="3287970"/>
          </a:xfrm>
          <a:prstGeom prst="wedgeEllipseCallout">
            <a:avLst>
              <a:gd name="adj1" fmla="val -47934"/>
              <a:gd name="adj2" fmla="val 53314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I put the real word nuts in the nest and throw the others away!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501008"/>
            <a:ext cx="2262864" cy="244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19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708920"/>
            <a:ext cx="2827768" cy="3052024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209" y="2924944"/>
            <a:ext cx="3079877" cy="3119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2803472" y="4556976"/>
            <a:ext cx="1952747" cy="1273583"/>
            <a:chOff x="1615439" y="1162503"/>
            <a:chExt cx="1952747" cy="1273583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56099">
              <a:off x="1900764" y="1162503"/>
              <a:ext cx="1293661" cy="1273583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FFF21931-038E-4846-96B4-054DB145BBBF}"/>
                </a:ext>
              </a:extLst>
            </p:cNvPr>
            <p:cNvSpPr txBox="1"/>
            <p:nvPr/>
          </p:nvSpPr>
          <p:spPr>
            <a:xfrm>
              <a:off x="1615439" y="1190656"/>
              <a:ext cx="195274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6600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 SemiBold" pitchFamily="2" charset="0"/>
                </a:rPr>
                <a:t>san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880794" y="4584748"/>
            <a:ext cx="1838440" cy="1273583"/>
            <a:chOff x="1666874" y="1162503"/>
            <a:chExt cx="1838440" cy="127358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56099">
              <a:off x="1900764" y="1162503"/>
              <a:ext cx="1293661" cy="1273583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FFF21931-038E-4846-96B4-054DB145BBBF}"/>
                </a:ext>
              </a:extLst>
            </p:cNvPr>
            <p:cNvSpPr txBox="1"/>
            <p:nvPr/>
          </p:nvSpPr>
          <p:spPr>
            <a:xfrm>
              <a:off x="1666874" y="1175740"/>
              <a:ext cx="183844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6600" dirty="0" err="1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 SemiBold" pitchFamily="2" charset="0"/>
                </a:rPr>
                <a:t>ip</a:t>
              </a:r>
              <a:endParaRPr lang="en-GB" sz="660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 SemiBold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830615" y="4535490"/>
            <a:ext cx="1838440" cy="1297792"/>
            <a:chOff x="1645935" y="1138294"/>
            <a:chExt cx="1838440" cy="129779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56099">
              <a:off x="1900764" y="1162503"/>
              <a:ext cx="1293661" cy="1273583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FFF21931-038E-4846-96B4-054DB145BBBF}"/>
                </a:ext>
              </a:extLst>
            </p:cNvPr>
            <p:cNvSpPr txBox="1"/>
            <p:nvPr/>
          </p:nvSpPr>
          <p:spPr>
            <a:xfrm>
              <a:off x="1645935" y="1138294"/>
              <a:ext cx="183844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6600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 SemiBold" pitchFamily="2" charset="0"/>
                </a:rPr>
                <a:t>pin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744014" y="4546940"/>
            <a:ext cx="1995641" cy="1273583"/>
            <a:chOff x="1559333" y="1162503"/>
            <a:chExt cx="1995641" cy="1273583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56099">
              <a:off x="1900764" y="1162503"/>
              <a:ext cx="1293661" cy="1273583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FFF21931-038E-4846-96B4-054DB145BBBF}"/>
                </a:ext>
              </a:extLst>
            </p:cNvPr>
            <p:cNvSpPr txBox="1"/>
            <p:nvPr/>
          </p:nvSpPr>
          <p:spPr>
            <a:xfrm>
              <a:off x="1559333" y="1194967"/>
              <a:ext cx="199564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6600" dirty="0" err="1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 SemiBold" pitchFamily="2" charset="0"/>
                </a:rPr>
                <a:t>nas</a:t>
              </a:r>
              <a:endParaRPr lang="en-GB" sz="660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 SemiBold" pitchFamily="2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827513" y="4556168"/>
            <a:ext cx="1838440" cy="1273583"/>
            <a:chOff x="1639481" y="1162503"/>
            <a:chExt cx="1838440" cy="1273583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56099">
              <a:off x="1900764" y="1162503"/>
              <a:ext cx="1293661" cy="1273583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FFF21931-038E-4846-96B4-054DB145BBBF}"/>
                </a:ext>
              </a:extLst>
            </p:cNvPr>
            <p:cNvSpPr txBox="1"/>
            <p:nvPr/>
          </p:nvSpPr>
          <p:spPr>
            <a:xfrm>
              <a:off x="1639481" y="1176006"/>
              <a:ext cx="183844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6600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 SemiBold" pitchFamily="2" charset="0"/>
                </a:rPr>
                <a:t>an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787473" y="4554277"/>
            <a:ext cx="1992284" cy="1273583"/>
            <a:chOff x="1599436" y="1162503"/>
            <a:chExt cx="1992284" cy="1273583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56099">
              <a:off x="1900764" y="1162503"/>
              <a:ext cx="1293661" cy="1273583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FFF21931-038E-4846-96B4-054DB145BBBF}"/>
                </a:ext>
              </a:extLst>
            </p:cNvPr>
            <p:cNvSpPr txBox="1"/>
            <p:nvPr/>
          </p:nvSpPr>
          <p:spPr>
            <a:xfrm>
              <a:off x="1599436" y="1200692"/>
              <a:ext cx="199228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6600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 SemiBold" pitchFamily="2" charset="0"/>
                </a:rPr>
                <a:t>tan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116198" y="4541518"/>
            <a:ext cx="1860232" cy="1273583"/>
            <a:chOff x="1900764" y="1162503"/>
            <a:chExt cx="1860232" cy="127358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56099">
              <a:off x="1900764" y="1162503"/>
              <a:ext cx="1293661" cy="127358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FFF21931-038E-4846-96B4-054DB145BBBF}"/>
                </a:ext>
              </a:extLst>
            </p:cNvPr>
            <p:cNvSpPr txBox="1"/>
            <p:nvPr/>
          </p:nvSpPr>
          <p:spPr>
            <a:xfrm>
              <a:off x="1922556" y="1212643"/>
              <a:ext cx="183844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600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 SemiBold" pitchFamily="2" charset="0"/>
                </a:rPr>
                <a:t>nip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710842" y="4517309"/>
            <a:ext cx="2163873" cy="1288564"/>
            <a:chOff x="1516601" y="1147522"/>
            <a:chExt cx="2163873" cy="1288564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56099">
              <a:off x="1900764" y="1162503"/>
              <a:ext cx="1293661" cy="1273583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FFF21931-038E-4846-96B4-054DB145BBBF}"/>
                </a:ext>
              </a:extLst>
            </p:cNvPr>
            <p:cNvSpPr txBox="1"/>
            <p:nvPr/>
          </p:nvSpPr>
          <p:spPr>
            <a:xfrm>
              <a:off x="1516601" y="1147522"/>
              <a:ext cx="216387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6600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 SemiBold" pitchFamily="2" charset="0"/>
                </a:rPr>
                <a:t>nap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chemeClr val="accent1"/>
          </a:solidFill>
        </p:grpSpPr>
        <p:sp>
          <p:nvSpPr>
            <p:cNvPr id="13" name="Oval 12"/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sp>
        <p:nvSpPr>
          <p:cNvPr id="39" name="Oval Callout 38"/>
          <p:cNvSpPr/>
          <p:nvPr/>
        </p:nvSpPr>
        <p:spPr>
          <a:xfrm flipH="1">
            <a:off x="2661906" y="880729"/>
            <a:ext cx="2946400" cy="2309812"/>
          </a:xfrm>
          <a:prstGeom prst="wedgeEllipseCallout">
            <a:avLst>
              <a:gd name="adj1" fmla="val 26365"/>
              <a:gd name="adj2" fmla="val 65387"/>
            </a:avLst>
          </a:prstGeom>
          <a:solidFill>
            <a:schemeClr val="bg1"/>
          </a:solidFill>
          <a:ln w="28575">
            <a:solidFill>
              <a:srgbClr val="F081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rgbClr val="242424"/>
                </a:solidFill>
              </a:rPr>
              <a:t>Thank you for helping me to collect the right acorns!</a:t>
            </a:r>
          </a:p>
        </p:txBody>
      </p:sp>
    </p:spTree>
    <p:extLst>
      <p:ext uri="{BB962C8B-B14F-4D97-AF65-F5344CB8AC3E}">
        <p14:creationId xmlns:p14="http://schemas.microsoft.com/office/powerpoint/2010/main" val="413009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59259E-6 L 0.26771 -0.0613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-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23 L 5E-6 0.00023 C -0.01094 -0.02754 -0.00087 -0.00324 -0.00729 -0.01666 C -0.00903 -0.02014 -0.01042 -0.02407 -0.01198 -0.02731 C -0.0132 -0.02963 -0.01459 -0.03125 -0.01563 -0.03333 C -0.0165 -0.03472 -0.01718 -0.03657 -0.01789 -0.03773 C -0.0191 -0.03958 -0.02049 -0.04074 -0.02153 -0.04236 C -0.0243 -0.04653 -0.02482 -0.05023 -0.02744 -0.0544 C -0.02881 -0.05671 -0.03108 -0.0581 -0.03211 -0.06041 C -0.03334 -0.0625 -0.03386 -0.06481 -0.03454 -0.06643 C -0.03924 -0.07546 -0.03959 -0.07315 -0.04531 -0.08148 C -0.04896 -0.08703 -0.05174 -0.09352 -0.05591 -0.09815 L -0.07378 -0.11782 C -0.07795 -0.12222 -0.08889 -0.13426 -0.09289 -0.13727 C -0.1283 -0.16458 -0.10487 -0.14745 -0.1415 -0.17199 C -0.14619 -0.175 -0.15 -0.1787 -0.15487 -0.18102 C -0.15869 -0.1831 -0.16268 -0.18518 -0.1665 -0.18703 C -0.17032 -0.18912 -0.17362 -0.19166 -0.17726 -0.19305 C -0.18125 -0.19514 -0.18507 -0.19606 -0.18907 -0.19768 C -0.1981 -0.20463 -0.19948 -0.20671 -0.20938 -0.21111 C -0.2132 -0.21319 -0.21737 -0.21389 -0.22119 -0.21574 C -0.22848 -0.21898 -0.23525 -0.22384 -0.24254 -0.22639 C -0.24532 -0.22731 -0.24827 -0.22824 -0.25087 -0.2294 C -0.25435 -0.23078 -0.2573 -0.23264 -0.26042 -0.23379 C -0.26355 -0.23518 -0.26702 -0.23588 -0.26997 -0.2368 C -0.2757 -0.23889 -0.28108 -0.24097 -0.28664 -0.24282 L -0.29497 -0.24583 C -0.30712 -0.25069 -0.30504 -0.25023 -0.31632 -0.25347 C -0.3198 -0.25463 -0.32344 -0.25602 -0.32709 -0.25648 C -0.33334 -0.25787 -0.33976 -0.25856 -0.34601 -0.25949 L -0.36511 -0.2625 C -0.37066 -0.26342 -0.37622 -0.26504 -0.38195 -0.26551 C -0.40903 -0.26898 -0.39862 -0.2669 -0.41355 -0.2699 L -0.51823 -0.26852 C -0.5283 -0.26828 -0.52657 -0.2699 -0.53021 -0.26551 " pathEditMode="relative" rAng="0" ptsTypes="AAAAAAAAAAAAAAAAAAAAAAAAAAAAAAAAAAA">
                                      <p:cBhvr>
                                        <p:cTn id="1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10" y="-1347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1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L 0.39115 -0.212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49" y="-1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4 0.00092 L 0.00434 0.00115 C 0.00347 -0.02037 0.00313 -0.0419 0.00208 -0.06297 C 0.00191 -0.06551 0.00122 -0.0676 0.00122 -0.06991 C 0.00018 -0.07639 -0.00035 -0.0831 -0.00104 -0.08935 C -0.00139 -0.09213 -0.00156 -0.09514 -0.00191 -0.09769 C -0.0026 -0.10023 -0.00347 -0.10232 -0.00399 -0.10463 C -0.00798 -0.13565 -0.00417 -0.10949 -0.00833 -0.13102 C -0.0092 -0.13519 -0.00937 -0.13959 -0.01024 -0.14375 C -0.01146 -0.14815 -0.01337 -0.15209 -0.01476 -0.15625 C -0.01545 -0.16042 -0.0158 -0.16482 -0.01667 -0.16875 C -0.01771 -0.17315 -0.01892 -0.17709 -0.01996 -0.18125 C -0.02118 -0.18635 -0.0217 -0.19167 -0.02309 -0.19653 C -0.02986 -0.21968 -0.03177 -0.21945 -0.03646 -0.2382 C -0.03785 -0.24283 -0.03871 -0.24769 -0.03976 -0.25209 C -0.04097 -0.25648 -0.04288 -0.26042 -0.04392 -0.26459 C -0.04844 -0.27963 -0.04392 -0.27014 -0.04826 -0.28843 C -0.05017 -0.29607 -0.05226 -0.30348 -0.05434 -0.31065 C -0.05642 -0.31713 -0.05816 -0.32408 -0.06076 -0.3301 C -0.06215 -0.33334 -0.06389 -0.33658 -0.06528 -0.33982 C -0.06632 -0.34352 -0.06719 -0.34746 -0.06805 -0.35093 C -0.06996 -0.35556 -0.07292 -0.35903 -0.07448 -0.36343 C -0.07743 -0.3706 -0.07969 -0.37824 -0.08194 -0.38565 C -0.08316 -0.38889 -0.08403 -0.39236 -0.08507 -0.39537 C -0.08628 -0.39908 -0.08767 -0.40301 -0.08923 -0.40648 C -0.09114 -0.41042 -0.09305 -0.41389 -0.09427 -0.4176 C -0.09531 -0.41991 -0.09566 -0.42246 -0.09635 -0.42454 C -0.09757 -0.42709 -0.09948 -0.4294 -0.10087 -0.43172 C -0.10903 -0.44676 -0.10417 -0.44306 -0.11962 -0.46366 L -0.13107 -0.47894 C -0.13229 -0.48033 -0.13298 -0.48218 -0.13437 -0.4831 C -0.1401 -0.4882 -0.14583 -0.49422 -0.15208 -0.49838 C -0.15417 -0.49977 -0.1566 -0.50116 -0.15851 -0.50255 C -0.16059 -0.5044 -0.16267 -0.50648 -0.16476 -0.5081 C -0.16823 -0.51065 -0.17101 -0.51297 -0.1743 -0.51505 C -0.17552 -0.51621 -0.17726 -0.51667 -0.17847 -0.51783 C -0.18837 -0.52685 -0.18107 -0.52385 -0.18993 -0.52616 C -0.19357 -0.52848 -0.1967 -0.53148 -0.20052 -0.5331 C -0.20278 -0.53403 -0.20503 -0.53473 -0.20694 -0.53588 C -0.20885 -0.53704 -0.21042 -0.53889 -0.21198 -0.54005 C -0.21597 -0.5426 -0.22899 -0.54792 -0.23003 -0.54838 C -0.23542 -0.5507 -0.2401 -0.55417 -0.24566 -0.55533 C -0.24792 -0.55579 -0.25017 -0.55625 -0.25208 -0.55672 C -0.25434 -0.55764 -0.25625 -0.55903 -0.25833 -0.55949 C -0.26198 -0.56042 -0.26632 -0.56042 -0.27031 -0.56088 C -0.27257 -0.56227 -0.27535 -0.56412 -0.2783 -0.56505 C -0.28038 -0.56598 -0.28246 -0.56621 -0.28437 -0.56644 C -0.29496 -0.56875 -0.29045 -0.5676 -0.3026 -0.56922 C -0.30521 -0.56968 -0.30798 -0.57037 -0.31076 -0.5706 L -0.32014 -0.57199 L -0.42083 -0.5706 C -0.42257 -0.5706 -0.42413 -0.56968 -0.42604 -0.56922 C -0.44097 -0.56574 -0.42135 -0.5713 -0.44392 -0.56366 C -0.47239 -0.5544 -0.44358 -0.56574 -0.4691 -0.55255 C -0.47778 -0.54815 -0.4868 -0.54514 -0.49548 -0.54005 C -0.4993 -0.53773 -0.50295 -0.53519 -0.50694 -0.5331 C -0.53646 -0.5176 -0.49774 -0.53982 -0.52483 -0.52477 C -0.52621 -0.52408 -0.52743 -0.52292 -0.52899 -0.52199 C -0.52986 -0.52153 -0.53108 -0.52153 -0.53212 -0.5206 C -0.53264 -0.52014 -0.53281 -0.51875 -0.53333 -0.51783 " pathEditMode="relative" rAng="0" ptsTypes="AAAAAAAAAAAAAAAAAAAAAAAAAAAAAAAAAAAAAAAAAAAAAAAAAAAAAAAAAAAA">
                                      <p:cBhvr>
                                        <p:cTn id="37" dur="1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92" y="-28634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39" dur="1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07407E-6 L 0.40087 -0.0745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35" y="-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4444E-6 L 0.26649 -0.211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16" y="-1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9259E-6 L 1.94444E-6 0.00023 C -0.0007 -0.00741 -0.00139 -0.01505 -0.00209 -0.02222 C -0.00243 -0.02431 -0.00278 -0.02616 -0.00313 -0.02778 C -0.00452 -0.03357 -0.00625 -0.03889 -0.00729 -0.04445 C -0.01337 -0.07616 -0.00573 -0.03681 -0.01146 -0.06528 C -0.01354 -0.075 -0.01389 -0.07963 -0.01667 -0.08889 C -0.01788 -0.09283 -0.01962 -0.0963 -0.02084 -0.1 C -0.02535 -0.11343 -0.02413 -0.1132 -0.02934 -0.125 C -0.03056 -0.12801 -0.03229 -0.13056 -0.03334 -0.13334 C -0.03768 -0.14398 -0.03681 -0.1463 -0.04167 -0.15556 C -0.04393 -0.15972 -0.04896 -0.16597 -0.05104 -0.17084 C -0.05226 -0.17361 -0.05295 -0.17662 -0.05417 -0.17917 C -0.05972 -0.19121 -0.06111 -0.18982 -0.06771 -0.20278 L -0.07709 -0.22084 C -0.07865 -0.22361 -0.07969 -0.22662 -0.08143 -0.22917 C -0.08507 -0.23519 -0.08906 -0.24121 -0.09271 -0.24722 C -0.09566 -0.25185 -0.09827 -0.25672 -0.10104 -0.26111 C -0.10347 -0.26505 -0.10608 -0.26852 -0.10834 -0.27222 C -0.11024 -0.275 -0.11146 -0.27824 -0.11354 -0.28056 C -0.13663 -0.30625 -0.11667 -0.28542 -0.13438 -0.30139 C -0.14045 -0.30695 -0.15018 -0.31713 -0.15729 -0.32222 C -0.15972 -0.32408 -0.16233 -0.325 -0.16459 -0.32639 C -0.16754 -0.32824 -0.17014 -0.33033 -0.17292 -0.33195 C -0.18056 -0.33681 -0.19844 -0.3456 -0.20209 -0.34722 C -0.20486 -0.34861 -0.20781 -0.34885 -0.21042 -0.35 C -0.21302 -0.35116 -0.21528 -0.35324 -0.21771 -0.35417 C -0.2257 -0.35741 -0.23386 -0.35949 -0.24184 -0.3625 C -0.24514 -0.36389 -0.24861 -0.36551 -0.25226 -0.36667 C -0.25521 -0.36783 -0.25851 -0.36852 -0.26163 -0.36945 C -0.26511 -0.37084 -0.2684 -0.37246 -0.27188 -0.37361 C -0.27535 -0.37477 -0.27899 -0.37523 -0.28229 -0.37639 C -0.29184 -0.38033 -0.30104 -0.38519 -0.31042 -0.38889 C -0.31389 -0.39028 -0.31754 -0.39051 -0.32084 -0.39167 C -0.33038 -0.39491 -0.33681 -0.39931 -0.34688 -0.40139 C -0.36042 -0.4044 -0.37413 -0.40533 -0.3875 -0.40834 C -0.38976 -0.4088 -0.39167 -0.40949 -0.39393 -0.40972 C -0.4007 -0.41042 -0.40764 -0.41065 -0.41459 -0.41111 C -0.43073 -0.41366 -0.42535 -0.4132 -0.45 -0.41389 C -0.50018 -0.41574 -0.49913 -0.41528 -0.54584 -0.41528 " pathEditMode="relative" rAng="0" ptsTypes="AAAAAAAAAAAAAAAAAAAAAAAAAAAAAAAAAAAAAAAA">
                                      <p:cBhvr>
                                        <p:cTn id="63" dur="1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92" y="-20764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65" dur="1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6 L 0.29809 -0.13774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96" y="-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5" y="404813"/>
            <a:ext cx="8424863" cy="17287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latin typeface="Comic Sans MS" panose="030F0702030302020204" pitchFamily="66" charset="0"/>
              </a:rPr>
              <a:t>Can you try to write the sound n?</a:t>
            </a: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GB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2050" name="Picture 2" descr="F:\Removable Disk\USB\Reception 2020\Phonics\Photos\P160024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" t="6419" r="3441" b="3884"/>
          <a:stretch/>
        </p:blipFill>
        <p:spPr bwMode="auto">
          <a:xfrm rot="16200000">
            <a:off x="1938990" y="1976587"/>
            <a:ext cx="5330844" cy="39151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2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13015C4B-4D49-4CDB-BF1B-82022CB22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dirty="0"/>
              <a:t>Today, we have learnt…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F387FAB-2940-4988-8E65-FF419658FDD6}"/>
              </a:ext>
            </a:extLst>
          </p:cNvPr>
          <p:cNvSpPr txBox="1"/>
          <p:nvPr/>
        </p:nvSpPr>
        <p:spPr>
          <a:xfrm>
            <a:off x="3641409" y="2060848"/>
            <a:ext cx="163008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dirty="0">
                <a:ln w="57150">
                  <a:noFill/>
                </a:ln>
                <a:latin typeface="Twinkl SemiBold" pitchFamily="2" charset="0"/>
              </a:rPr>
              <a:t>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F604EA4-63F8-4F5F-BE2F-AB78F63DD3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335212"/>
            <a:ext cx="1866166" cy="47186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422C1E1-6000-401C-9572-E3D816A08B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73200"/>
            <a:ext cx="1480325" cy="460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2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xplosion 1 11"/>
          <p:cNvSpPr/>
          <p:nvPr/>
        </p:nvSpPr>
        <p:spPr>
          <a:xfrm>
            <a:off x="-2562225" y="706438"/>
            <a:ext cx="6624638" cy="6624637"/>
          </a:xfrm>
          <a:prstGeom prst="irregularSeal1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53251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73138"/>
            <a:ext cx="3148013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mtClean="0">
                <a:latin typeface="Comic Sans MS" pitchFamily="66" charset="0"/>
              </a:rPr>
              <a:t>Today, we are learning…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132138" y="1270000"/>
            <a:ext cx="4240212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/>
                <a:ea typeface="Tuffy-TTF"/>
                <a:cs typeface="Tuffy-TTF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/>
                <a:ea typeface="Tuffy-TTF"/>
                <a:cs typeface="Tuffy-TTF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/>
                <a:ea typeface="Tuffy-TTF"/>
                <a:cs typeface="Tuffy-TTF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/>
                <a:ea typeface="Tuffy-TTF"/>
                <a:cs typeface="Tuffy-TTF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/>
                <a:ea typeface="Tuffy-TTF"/>
                <a:cs typeface="Tuffy-TTF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/>
                <a:ea typeface="Tuffy-TTF"/>
                <a:cs typeface="Tuffy-TTF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/>
                <a:ea typeface="Tuffy-TTF"/>
                <a:cs typeface="Tuffy-TTF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/>
                <a:ea typeface="Tuffy-TTF"/>
                <a:cs typeface="Tuffy-TTF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/>
                <a:ea typeface="Tuffy-TTF"/>
                <a:cs typeface="Tuffy-TTF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0000" b="1" dirty="0" smtClean="0">
                <a:latin typeface="Comic Sans MS" pitchFamily="66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80947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latin typeface="Comic Sans MS" pitchFamily="66" charset="0"/>
              </a:rPr>
              <a:t>Jolly Phonics Song and action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600200"/>
            <a:ext cx="8435975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latin typeface="Comic Sans MS" panose="030F0702030302020204" pitchFamily="66" charset="0"/>
              </a:rPr>
              <a:t>Website link for all the songs – a-z order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>
                <a:latin typeface="Comic Sans MS" panose="030F0702030302020204" pitchFamily="66" charset="0"/>
                <a:hlinkClick r:id="rId2"/>
              </a:rPr>
              <a:t>https://</a:t>
            </a:r>
            <a:r>
              <a:rPr lang="en-GB" dirty="0" smtClean="0">
                <a:latin typeface="Comic Sans MS" panose="030F0702030302020204" pitchFamily="66" charset="0"/>
                <a:hlinkClick r:id="rId2"/>
              </a:rPr>
              <a:t>vimeo.com/106231366</a:t>
            </a:r>
            <a:endParaRPr lang="en-GB" dirty="0" smtClean="0"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latin typeface="Comic Sans MS" panose="030F0702030302020204" pitchFamily="66" charset="0"/>
              </a:rPr>
              <a:t>Action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1027" name="Picture 3" descr="F:\Removable Disk\USB\Reception 2020\Phonics\Photos\P160024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0" t="9312" b="13154"/>
          <a:stretch/>
        </p:blipFill>
        <p:spPr bwMode="auto">
          <a:xfrm>
            <a:off x="611560" y="3731740"/>
            <a:ext cx="2294065" cy="25207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Related imag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068960"/>
            <a:ext cx="5256584" cy="36724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835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20875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latin typeface="Comic Sans MS" panose="030F0702030302020204" pitchFamily="66" charset="0"/>
              </a:rPr>
              <a:t>Let’s watch Geraldine the Giraffe 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tell us all about the sound 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37063"/>
            <a:ext cx="8229600" cy="2087562"/>
          </a:xfrm>
        </p:spPr>
        <p:txBody>
          <a:bodyPr rtlCol="0">
            <a:normAutofit fontScale="925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dirty="0" smtClean="0">
                <a:latin typeface="Comic Sans MS" panose="030F0702030302020204" pitchFamily="66" charset="0"/>
              </a:rPr>
              <a:t>Copy and paste the link below </a:t>
            </a:r>
            <a:endParaRPr lang="en-GB" sz="2800" dirty="0" smtClean="0">
              <a:latin typeface="Comic Sans MS" panose="030F0702030302020204" pitchFamily="66" charset="0"/>
            </a:endParaRP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GB" sz="2800" dirty="0">
                <a:latin typeface="Comic Sans MS" panose="030F0702030302020204" pitchFamily="66" charset="0"/>
              </a:rPr>
              <a:t>https://www.youtube.com/watch?v=IQsCAyq-axU</a:t>
            </a:r>
            <a:endParaRPr lang="en-GB" sz="2800" dirty="0" smtClean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276872"/>
            <a:ext cx="4283968" cy="32129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400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ctrTitle"/>
          </p:nvPr>
        </p:nvSpPr>
        <p:spPr>
          <a:xfrm>
            <a:off x="776288" y="333375"/>
            <a:ext cx="7972425" cy="4248150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Comic Sans MS" pitchFamily="66" charset="0"/>
              </a:rPr>
              <a:t>Can you think of anything that begins with the sound n?</a:t>
            </a:r>
            <a:br>
              <a:rPr lang="en-GB" altLang="en-US" dirty="0" smtClean="0">
                <a:latin typeface="Comic Sans MS" pitchFamily="66" charset="0"/>
              </a:rPr>
            </a:b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/>
            </a:r>
            <a:br>
              <a:rPr lang="en-GB" altLang="en-US" dirty="0" smtClean="0"/>
            </a:br>
            <a:endParaRPr lang="en-GB" alt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GB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324" y="2492896"/>
            <a:ext cx="3937620" cy="39376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74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xmlns="" id="{79EB8714-B516-4FF3-8BCC-07BCF205A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dirty="0"/>
              <a:t>Nut Sound Buttons</a:t>
            </a:r>
          </a:p>
        </p:txBody>
      </p:sp>
      <p:sp>
        <p:nvSpPr>
          <p:cNvPr id="32" name="Rectangle: Rounded Corners 1">
            <a:extLst>
              <a:ext uri="{FF2B5EF4-FFF2-40B4-BE49-F238E27FC236}">
                <a16:creationId xmlns:a16="http://schemas.microsoft.com/office/drawing/2014/main" xmlns="" id="{98180F46-9B8E-4B29-A297-FEBFA2547EA8}"/>
              </a:ext>
            </a:extLst>
          </p:cNvPr>
          <p:cNvSpPr/>
          <p:nvPr/>
        </p:nvSpPr>
        <p:spPr>
          <a:xfrm>
            <a:off x="809000" y="1473200"/>
            <a:ext cx="7516474" cy="599495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Click on the sound buttons to read the </a:t>
            </a:r>
            <a:r>
              <a:rPr lang="en-GB" b="1">
                <a:solidFill>
                  <a:schemeClr val="tx1"/>
                </a:solidFill>
                <a:latin typeface="Twinkl" pitchFamily="50" charset="0"/>
              </a:rPr>
              <a:t>n</a:t>
            </a:r>
            <a:r>
              <a:rPr lang="en-GB">
                <a:solidFill>
                  <a:schemeClr val="tx1"/>
                </a:solidFill>
                <a:latin typeface="Twinkl" pitchFamily="50" charset="0"/>
              </a:rPr>
              <a:t> words.</a:t>
            </a:r>
            <a:endParaRPr lang="en-GB" dirty="0">
              <a:solidFill>
                <a:schemeClr val="tx1"/>
              </a:solidFill>
              <a:latin typeface="Twinkl" pitchFamily="50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623427" y="1806386"/>
            <a:ext cx="1877008" cy="2893100"/>
            <a:chOff x="1623427" y="1806386"/>
            <a:chExt cx="1877008" cy="2893100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16356">
              <a:off x="1623427" y="2568090"/>
              <a:ext cx="1877008" cy="1847876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FFF21931-038E-4846-96B4-054DB145BBBF}"/>
                </a:ext>
              </a:extLst>
            </p:cNvPr>
            <p:cNvSpPr txBox="1"/>
            <p:nvPr/>
          </p:nvSpPr>
          <p:spPr>
            <a:xfrm>
              <a:off x="1757087" y="1806386"/>
              <a:ext cx="1512168" cy="2893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200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 SemiBold" pitchFamily="2" charset="0"/>
                </a:rPr>
                <a:t>n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791143" y="1833240"/>
            <a:ext cx="1913550" cy="2893100"/>
            <a:chOff x="3799368" y="1806550"/>
            <a:chExt cx="1913550" cy="2893100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56099">
              <a:off x="3799368" y="2539303"/>
              <a:ext cx="1913550" cy="1883851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FFF21931-038E-4846-96B4-054DB145BBBF}"/>
                </a:ext>
              </a:extLst>
            </p:cNvPr>
            <p:cNvSpPr txBox="1"/>
            <p:nvPr/>
          </p:nvSpPr>
          <p:spPr>
            <a:xfrm>
              <a:off x="4048307" y="1806550"/>
              <a:ext cx="1512168" cy="2893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200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 SemiBold" pitchFamily="2" charset="0"/>
                </a:rPr>
                <a:t>a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965302" y="1725228"/>
            <a:ext cx="1847057" cy="2893100"/>
            <a:chOff x="5965302" y="1725228"/>
            <a:chExt cx="1847057" cy="2893100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950743" y="2539850"/>
              <a:ext cx="1876176" cy="1847057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FFF21931-038E-4846-96B4-054DB145BBBF}"/>
                </a:ext>
              </a:extLst>
            </p:cNvPr>
            <p:cNvSpPr txBox="1"/>
            <p:nvPr/>
          </p:nvSpPr>
          <p:spPr>
            <a:xfrm>
              <a:off x="6131895" y="1725228"/>
              <a:ext cx="1512168" cy="2893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200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 SemiBold" pitchFamily="2" charset="0"/>
                </a:rPr>
                <a:t>p</a:t>
              </a:r>
            </a:p>
          </p:txBody>
        </p:sp>
      </p:grpSp>
      <p:sp>
        <p:nvSpPr>
          <p:cNvPr id="2" name="N button"/>
          <p:cNvSpPr/>
          <p:nvPr/>
        </p:nvSpPr>
        <p:spPr>
          <a:xfrm>
            <a:off x="2400125" y="4509897"/>
            <a:ext cx="216862" cy="2168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A button"/>
          <p:cNvSpPr/>
          <p:nvPr/>
        </p:nvSpPr>
        <p:spPr>
          <a:xfrm>
            <a:off x="4592144" y="4509897"/>
            <a:ext cx="216862" cy="2168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P button"/>
          <p:cNvSpPr/>
          <p:nvPr/>
        </p:nvSpPr>
        <p:spPr>
          <a:xfrm>
            <a:off x="6851193" y="4482624"/>
            <a:ext cx="216862" cy="2168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232402" y="1839714"/>
            <a:ext cx="609600" cy="609600"/>
          </a:xfrm>
          <a:prstGeom prst="rect">
            <a:avLst/>
          </a:prstGeom>
        </p:spPr>
      </p:pic>
      <p:pic>
        <p:nvPicPr>
          <p:cNvPr id="7" name="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209160" y="2896864"/>
            <a:ext cx="609600" cy="609600"/>
          </a:xfrm>
          <a:prstGeom prst="rect">
            <a:avLst/>
          </a:prstGeom>
        </p:spPr>
      </p:pic>
      <p:pic>
        <p:nvPicPr>
          <p:cNvPr id="8" name="P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201533" y="3981455"/>
            <a:ext cx="609600" cy="609600"/>
          </a:xfrm>
          <a:prstGeom prst="rect">
            <a:avLst/>
          </a:prstGeom>
        </p:spPr>
      </p:pic>
      <p:grpSp>
        <p:nvGrpSpPr>
          <p:cNvPr id="47" name="Kit's teachings">
            <a:extLst>
              <a:ext uri="{FF2B5EF4-FFF2-40B4-BE49-F238E27FC236}">
                <a16:creationId xmlns:a16="http://schemas.microsoft.com/office/drawing/2014/main" xmlns="" id="{53FD0CF1-FA53-4803-8F54-925B472D4661}"/>
              </a:ext>
            </a:extLst>
          </p:cNvPr>
          <p:cNvGrpSpPr/>
          <p:nvPr/>
        </p:nvGrpSpPr>
        <p:grpSpPr>
          <a:xfrm>
            <a:off x="683568" y="5157192"/>
            <a:ext cx="4464496" cy="1008112"/>
            <a:chOff x="683568" y="5157192"/>
            <a:chExt cx="4464496" cy="1008112"/>
          </a:xfrm>
        </p:grpSpPr>
        <p:sp>
          <p:nvSpPr>
            <p:cNvPr id="48" name="Rectangle: Rounded Corners 9">
              <a:extLst>
                <a:ext uri="{FF2B5EF4-FFF2-40B4-BE49-F238E27FC236}">
                  <a16:creationId xmlns:a16="http://schemas.microsoft.com/office/drawing/2014/main" xmlns="" id="{949B2036-4D10-435C-8FE9-A3B284EF3966}"/>
                </a:ext>
              </a:extLst>
            </p:cNvPr>
            <p:cNvSpPr/>
            <p:nvPr/>
          </p:nvSpPr>
          <p:spPr>
            <a:xfrm>
              <a:off x="1475656" y="5517232"/>
              <a:ext cx="3672408" cy="432048"/>
            </a:xfrm>
            <a:prstGeom prst="roundRect">
              <a:avLst>
                <a:gd name="adj" fmla="val 50000"/>
              </a:avLst>
            </a:prstGeom>
            <a:solidFill>
              <a:srgbClr val="F0821A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GB" dirty="0">
                  <a:latin typeface="Twinkl SemiBold" pitchFamily="2" charset="0"/>
                </a:rPr>
                <a:t>  Click me for Kit’s teaching tips!</a:t>
              </a: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D63E1150-E0E9-4600-8006-0F9A404CD6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597" t="-8561" r="-15847" b="56577"/>
            <a:stretch/>
          </p:blipFill>
          <p:spPr>
            <a:xfrm>
              <a:off x="683568" y="5157192"/>
              <a:ext cx="1008112" cy="100811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0821A"/>
              </a:solidFill>
            </a:ln>
          </p:spPr>
        </p:pic>
      </p:grpSp>
      <p:grpSp>
        <p:nvGrpSpPr>
          <p:cNvPr id="52" name="Group 51"/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chemeClr val="accent1"/>
          </a:solidFill>
        </p:grpSpPr>
        <p:sp>
          <p:nvSpPr>
            <p:cNvPr id="53" name="Oval 52"/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sp>
        <p:nvSpPr>
          <p:cNvPr id="50" name="Kit's teaching bubble">
            <a:extLst>
              <a:ext uri="{FF2B5EF4-FFF2-40B4-BE49-F238E27FC236}">
                <a16:creationId xmlns:a16="http://schemas.microsoft.com/office/drawing/2014/main" xmlns="" id="{4F70B4BA-A660-436F-BCC3-8151C9561A39}"/>
              </a:ext>
            </a:extLst>
          </p:cNvPr>
          <p:cNvSpPr/>
          <p:nvPr/>
        </p:nvSpPr>
        <p:spPr>
          <a:xfrm>
            <a:off x="1403648" y="4065488"/>
            <a:ext cx="3829472" cy="1008112"/>
          </a:xfrm>
          <a:prstGeom prst="wedgeRoundRectCallout">
            <a:avLst>
              <a:gd name="adj1" fmla="val -50011"/>
              <a:gd name="adj2" fmla="val 116376"/>
              <a:gd name="adj3" fmla="val 16667"/>
            </a:avLst>
          </a:prstGeom>
          <a:solidFill>
            <a:schemeClr val="bg1"/>
          </a:solidFill>
          <a:ln w="28575">
            <a:solidFill>
              <a:srgbClr val="F082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Sound buttons help children to differentiate between the separate phonemes in words.</a:t>
            </a:r>
          </a:p>
        </p:txBody>
      </p:sp>
      <p:sp>
        <p:nvSpPr>
          <p:cNvPr id="51" name="Close bubble">
            <a:extLst>
              <a:ext uri="{FF2B5EF4-FFF2-40B4-BE49-F238E27FC236}">
                <a16:creationId xmlns:a16="http://schemas.microsoft.com/office/drawing/2014/main" xmlns="" id="{FD1045FB-80F3-4CA9-AD92-7BAF646FF417}"/>
              </a:ext>
            </a:extLst>
          </p:cNvPr>
          <p:cNvSpPr/>
          <p:nvPr/>
        </p:nvSpPr>
        <p:spPr>
          <a:xfrm>
            <a:off x="5075684" y="3981896"/>
            <a:ext cx="284162" cy="284163"/>
          </a:xfrm>
          <a:prstGeom prst="ellipse">
            <a:avLst/>
          </a:prstGeom>
          <a:solidFill>
            <a:srgbClr val="F082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X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3566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6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5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5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2" grpId="0" animBg="1"/>
      <p:bldP spid="40" grpId="0" animBg="1"/>
      <p:bldP spid="41" grpId="0" animBg="1"/>
      <p:bldP spid="50" grpId="1" animBg="1"/>
      <p:bldP spid="50" grpId="2" animBg="1"/>
      <p:bldP spid="51" grpId="0" animBg="1"/>
      <p:bldP spid="5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xmlns="" id="{79EB8714-B516-4FF3-8BCC-07BCF205A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dirty="0"/>
              <a:t>Nut Sound Buttons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965302" y="2171606"/>
            <a:ext cx="1877008" cy="2893100"/>
            <a:chOff x="1623427" y="1806386"/>
            <a:chExt cx="1877008" cy="2893100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16356">
              <a:off x="1623427" y="2568090"/>
              <a:ext cx="1877008" cy="1847876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FFF21931-038E-4846-96B4-054DB145BBBF}"/>
                </a:ext>
              </a:extLst>
            </p:cNvPr>
            <p:cNvSpPr txBox="1"/>
            <p:nvPr/>
          </p:nvSpPr>
          <p:spPr>
            <a:xfrm>
              <a:off x="1757087" y="1806386"/>
              <a:ext cx="1512168" cy="2893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200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 SemiBold" pitchFamily="2" charset="0"/>
                </a:rPr>
                <a:t>n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791143" y="2354775"/>
            <a:ext cx="1995607" cy="2893100"/>
            <a:chOff x="3799368" y="1962865"/>
            <a:chExt cx="1995607" cy="2893100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56099">
              <a:off x="3799368" y="2539303"/>
              <a:ext cx="1913550" cy="1883851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FFF21931-038E-4846-96B4-054DB145BBBF}"/>
                </a:ext>
              </a:extLst>
            </p:cNvPr>
            <p:cNvSpPr txBox="1"/>
            <p:nvPr/>
          </p:nvSpPr>
          <p:spPr>
            <a:xfrm>
              <a:off x="4282807" y="1962865"/>
              <a:ext cx="1512168" cy="2893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200" dirty="0" err="1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 SemiBold" pitchFamily="2" charset="0"/>
                </a:rPr>
                <a:t>i</a:t>
              </a:r>
              <a:endParaRPr lang="en-GB" sz="1820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 SemiBold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500040" y="2063175"/>
            <a:ext cx="1847057" cy="2893100"/>
            <a:chOff x="5965302" y="1725228"/>
            <a:chExt cx="1847057" cy="2893100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950743" y="2539850"/>
              <a:ext cx="1876176" cy="1847057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FFF21931-038E-4846-96B4-054DB145BBBF}"/>
                </a:ext>
              </a:extLst>
            </p:cNvPr>
            <p:cNvSpPr txBox="1"/>
            <p:nvPr/>
          </p:nvSpPr>
          <p:spPr>
            <a:xfrm>
              <a:off x="6131895" y="1725228"/>
              <a:ext cx="1512168" cy="2893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200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 SemiBold" pitchFamily="2" charset="0"/>
                </a:rPr>
                <a:t>p</a:t>
              </a:r>
            </a:p>
          </p:txBody>
        </p:sp>
      </p:grpSp>
      <p:sp>
        <p:nvSpPr>
          <p:cNvPr id="2" name="N button"/>
          <p:cNvSpPr/>
          <p:nvPr/>
        </p:nvSpPr>
        <p:spPr>
          <a:xfrm>
            <a:off x="6742000" y="4875117"/>
            <a:ext cx="216862" cy="2168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232402" y="1839714"/>
            <a:ext cx="609600" cy="609600"/>
          </a:xfrm>
          <a:prstGeom prst="rect">
            <a:avLst/>
          </a:prstGeom>
        </p:spPr>
      </p:pic>
      <p:pic>
        <p:nvPicPr>
          <p:cNvPr id="8" name="P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201533" y="3981455"/>
            <a:ext cx="609600" cy="609600"/>
          </a:xfrm>
          <a:prstGeom prst="rect">
            <a:avLst/>
          </a:prstGeom>
        </p:spPr>
      </p:pic>
      <p:pic>
        <p:nvPicPr>
          <p:cNvPr id="12" name="I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237698" y="2948136"/>
            <a:ext cx="609600" cy="609600"/>
          </a:xfrm>
          <a:prstGeom prst="rect">
            <a:avLst/>
          </a:prstGeom>
        </p:spPr>
      </p:pic>
      <p:sp>
        <p:nvSpPr>
          <p:cNvPr id="28" name="P button"/>
          <p:cNvSpPr/>
          <p:nvPr/>
        </p:nvSpPr>
        <p:spPr>
          <a:xfrm>
            <a:off x="2400125" y="4875117"/>
            <a:ext cx="216862" cy="2168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I Button"/>
          <p:cNvSpPr/>
          <p:nvPr/>
        </p:nvSpPr>
        <p:spPr>
          <a:xfrm>
            <a:off x="4571009" y="4875117"/>
            <a:ext cx="216862" cy="2168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4" name="Group 43"/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chemeClr val="accent1"/>
          </a:solidFill>
        </p:grpSpPr>
        <p:sp>
          <p:nvSpPr>
            <p:cNvPr id="45" name="Oval 44"/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sp>
        <p:nvSpPr>
          <p:cNvPr id="22" name="Rectangle: Rounded Corners 1">
            <a:extLst>
              <a:ext uri="{FF2B5EF4-FFF2-40B4-BE49-F238E27FC236}">
                <a16:creationId xmlns:a16="http://schemas.microsoft.com/office/drawing/2014/main" xmlns="" id="{98180F46-9B8E-4B29-A297-FEBFA2547EA8}"/>
              </a:ext>
            </a:extLst>
          </p:cNvPr>
          <p:cNvSpPr/>
          <p:nvPr/>
        </p:nvSpPr>
        <p:spPr>
          <a:xfrm>
            <a:off x="809000" y="1473200"/>
            <a:ext cx="7516474" cy="599495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Click on the sound buttons to read the </a:t>
            </a:r>
            <a:r>
              <a:rPr lang="en-GB" b="1">
                <a:solidFill>
                  <a:schemeClr val="tx1"/>
                </a:solidFill>
                <a:latin typeface="Twinkl" pitchFamily="50" charset="0"/>
              </a:rPr>
              <a:t>n</a:t>
            </a:r>
            <a:r>
              <a:rPr lang="en-GB">
                <a:solidFill>
                  <a:schemeClr val="tx1"/>
                </a:solidFill>
                <a:latin typeface="Twinkl" pitchFamily="50" charset="0"/>
              </a:rPr>
              <a:t> words.</a:t>
            </a:r>
            <a:endParaRPr lang="en-GB" dirty="0">
              <a:solidFill>
                <a:schemeClr val="tx1"/>
              </a:solidFill>
              <a:latin typeface="Twinkl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80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50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5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6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xmlns="" id="{79EB8714-B516-4FF3-8BCC-07BCF205A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dirty="0"/>
              <a:t>Nut Sound Buttons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004048" y="2142203"/>
            <a:ext cx="1877008" cy="2893100"/>
            <a:chOff x="1623427" y="1806386"/>
            <a:chExt cx="1877008" cy="2893100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16356">
              <a:off x="1623427" y="2568090"/>
              <a:ext cx="1877008" cy="1847876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FFF21931-038E-4846-96B4-054DB145BBBF}"/>
                </a:ext>
              </a:extLst>
            </p:cNvPr>
            <p:cNvSpPr txBox="1"/>
            <p:nvPr/>
          </p:nvSpPr>
          <p:spPr>
            <a:xfrm>
              <a:off x="1757087" y="1806386"/>
              <a:ext cx="1512168" cy="2893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200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 SemiBold" pitchFamily="2" charset="0"/>
                </a:rPr>
                <a:t>n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11760" y="2169057"/>
            <a:ext cx="1913550" cy="2893100"/>
            <a:chOff x="3799368" y="1806550"/>
            <a:chExt cx="1913550" cy="2893100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56099">
              <a:off x="3799368" y="2539303"/>
              <a:ext cx="1913550" cy="1883851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FFF21931-038E-4846-96B4-054DB145BBBF}"/>
                </a:ext>
              </a:extLst>
            </p:cNvPr>
            <p:cNvSpPr txBox="1"/>
            <p:nvPr/>
          </p:nvSpPr>
          <p:spPr>
            <a:xfrm>
              <a:off x="4048307" y="1806550"/>
              <a:ext cx="1512168" cy="2893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200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 SemiBold" pitchFamily="2" charset="0"/>
                </a:rPr>
                <a:t>a</a:t>
              </a:r>
            </a:p>
          </p:txBody>
        </p:sp>
      </p:grpSp>
      <p:sp>
        <p:nvSpPr>
          <p:cNvPr id="2" name="A button"/>
          <p:cNvSpPr/>
          <p:nvPr/>
        </p:nvSpPr>
        <p:spPr>
          <a:xfrm>
            <a:off x="3203010" y="4940330"/>
            <a:ext cx="216862" cy="2168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N button"/>
          <p:cNvSpPr/>
          <p:nvPr/>
        </p:nvSpPr>
        <p:spPr>
          <a:xfrm>
            <a:off x="6017338" y="4940330"/>
            <a:ext cx="216862" cy="2168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232402" y="1839714"/>
            <a:ext cx="609600" cy="609600"/>
          </a:xfrm>
          <a:prstGeom prst="rect">
            <a:avLst/>
          </a:prstGeom>
        </p:spPr>
      </p:pic>
      <p:pic>
        <p:nvPicPr>
          <p:cNvPr id="7" name="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209160" y="2896864"/>
            <a:ext cx="609600" cy="60960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chemeClr val="accent1"/>
          </a:solidFill>
        </p:grpSpPr>
        <p:sp>
          <p:nvSpPr>
            <p:cNvPr id="28" name="Oval 27"/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sp>
        <p:nvSpPr>
          <p:cNvPr id="16" name="Rectangle: Rounded Corners 1">
            <a:extLst>
              <a:ext uri="{FF2B5EF4-FFF2-40B4-BE49-F238E27FC236}">
                <a16:creationId xmlns:a16="http://schemas.microsoft.com/office/drawing/2014/main" xmlns="" id="{98180F46-9B8E-4B29-A297-FEBFA2547EA8}"/>
              </a:ext>
            </a:extLst>
          </p:cNvPr>
          <p:cNvSpPr/>
          <p:nvPr/>
        </p:nvSpPr>
        <p:spPr>
          <a:xfrm>
            <a:off x="809000" y="1473200"/>
            <a:ext cx="7516474" cy="599495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Click on the sound buttons to read the </a:t>
            </a:r>
            <a:r>
              <a:rPr lang="en-GB" b="1">
                <a:solidFill>
                  <a:schemeClr val="tx1"/>
                </a:solidFill>
                <a:latin typeface="Twinkl" pitchFamily="50" charset="0"/>
              </a:rPr>
              <a:t>n</a:t>
            </a:r>
            <a:r>
              <a:rPr lang="en-GB">
                <a:solidFill>
                  <a:schemeClr val="tx1"/>
                </a:solidFill>
                <a:latin typeface="Twinkl" pitchFamily="50" charset="0"/>
              </a:rPr>
              <a:t> words.</a:t>
            </a:r>
            <a:endParaRPr lang="en-GB" dirty="0">
              <a:solidFill>
                <a:schemeClr val="tx1"/>
              </a:solidFill>
              <a:latin typeface="Twinkl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12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5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xmlns="" id="{79EB8714-B516-4FF3-8BCC-07BCF205A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dirty="0"/>
              <a:t>Nut Sound Buttons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499697" y="2171606"/>
            <a:ext cx="1877008" cy="2893100"/>
            <a:chOff x="1623427" y="1806386"/>
            <a:chExt cx="1877008" cy="2893100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16356">
              <a:off x="1623427" y="2568090"/>
              <a:ext cx="1877008" cy="1847876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FFF21931-038E-4846-96B4-054DB145BBBF}"/>
                </a:ext>
              </a:extLst>
            </p:cNvPr>
            <p:cNvSpPr txBox="1"/>
            <p:nvPr/>
          </p:nvSpPr>
          <p:spPr>
            <a:xfrm>
              <a:off x="1757087" y="1806386"/>
              <a:ext cx="1512168" cy="2893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200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 SemiBold" pitchFamily="2" charset="0"/>
                </a:rPr>
                <a:t>n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791143" y="2354775"/>
            <a:ext cx="1995607" cy="2893100"/>
            <a:chOff x="3799368" y="1962865"/>
            <a:chExt cx="1995607" cy="2893100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56099">
              <a:off x="3799368" y="2539303"/>
              <a:ext cx="1913550" cy="1883851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FFF21931-038E-4846-96B4-054DB145BBBF}"/>
                </a:ext>
              </a:extLst>
            </p:cNvPr>
            <p:cNvSpPr txBox="1"/>
            <p:nvPr/>
          </p:nvSpPr>
          <p:spPr>
            <a:xfrm>
              <a:off x="4282807" y="1962865"/>
              <a:ext cx="1512168" cy="2893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200" dirty="0" err="1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 SemiBold" pitchFamily="2" charset="0"/>
                </a:rPr>
                <a:t>i</a:t>
              </a:r>
              <a:endParaRPr lang="en-GB" sz="1820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 SemiBold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043761" y="2063175"/>
            <a:ext cx="1847057" cy="2893100"/>
            <a:chOff x="5965302" y="1725228"/>
            <a:chExt cx="1847057" cy="2893100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950743" y="2539850"/>
              <a:ext cx="1876176" cy="1847057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FFF21931-038E-4846-96B4-054DB145BBBF}"/>
                </a:ext>
              </a:extLst>
            </p:cNvPr>
            <p:cNvSpPr txBox="1"/>
            <p:nvPr/>
          </p:nvSpPr>
          <p:spPr>
            <a:xfrm>
              <a:off x="6131895" y="1725228"/>
              <a:ext cx="1512168" cy="2893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200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 SemiBold" pitchFamily="2" charset="0"/>
                </a:rPr>
                <a:t>p</a:t>
              </a:r>
            </a:p>
          </p:txBody>
        </p:sp>
      </p:grpSp>
      <p:sp>
        <p:nvSpPr>
          <p:cNvPr id="2" name="N button"/>
          <p:cNvSpPr/>
          <p:nvPr/>
        </p:nvSpPr>
        <p:spPr>
          <a:xfrm>
            <a:off x="2276395" y="4875117"/>
            <a:ext cx="216862" cy="2168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232402" y="1839714"/>
            <a:ext cx="609600" cy="609600"/>
          </a:xfrm>
          <a:prstGeom prst="rect">
            <a:avLst/>
          </a:prstGeom>
        </p:spPr>
      </p:pic>
      <p:pic>
        <p:nvPicPr>
          <p:cNvPr id="8" name="P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201533" y="3981455"/>
            <a:ext cx="609600" cy="609600"/>
          </a:xfrm>
          <a:prstGeom prst="rect">
            <a:avLst/>
          </a:prstGeom>
        </p:spPr>
      </p:pic>
      <p:pic>
        <p:nvPicPr>
          <p:cNvPr id="12" name="I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237698" y="2948136"/>
            <a:ext cx="609600" cy="609600"/>
          </a:xfrm>
          <a:prstGeom prst="rect">
            <a:avLst/>
          </a:prstGeom>
        </p:spPr>
      </p:pic>
      <p:sp>
        <p:nvSpPr>
          <p:cNvPr id="28" name="P button"/>
          <p:cNvSpPr/>
          <p:nvPr/>
        </p:nvSpPr>
        <p:spPr>
          <a:xfrm>
            <a:off x="6943846" y="4875117"/>
            <a:ext cx="216862" cy="2168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I button"/>
          <p:cNvSpPr/>
          <p:nvPr/>
        </p:nvSpPr>
        <p:spPr>
          <a:xfrm>
            <a:off x="4637534" y="4910548"/>
            <a:ext cx="216862" cy="2168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" name="Group 22"/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chemeClr val="accent1"/>
          </a:solidFill>
        </p:grpSpPr>
        <p:sp>
          <p:nvSpPr>
            <p:cNvPr id="24" name="Oval 23"/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sp>
        <p:nvSpPr>
          <p:cNvPr id="21" name="Rectangle: Rounded Corners 1">
            <a:extLst>
              <a:ext uri="{FF2B5EF4-FFF2-40B4-BE49-F238E27FC236}">
                <a16:creationId xmlns:a16="http://schemas.microsoft.com/office/drawing/2014/main" xmlns="" id="{98180F46-9B8E-4B29-A297-FEBFA2547EA8}"/>
              </a:ext>
            </a:extLst>
          </p:cNvPr>
          <p:cNvSpPr/>
          <p:nvPr/>
        </p:nvSpPr>
        <p:spPr>
          <a:xfrm>
            <a:off x="809000" y="1473200"/>
            <a:ext cx="7516474" cy="599495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Click on the sound buttons to read the </a:t>
            </a:r>
            <a:r>
              <a:rPr lang="en-GB" b="1">
                <a:solidFill>
                  <a:schemeClr val="tx1"/>
                </a:solidFill>
                <a:latin typeface="Twinkl" pitchFamily="50" charset="0"/>
              </a:rPr>
              <a:t>n</a:t>
            </a:r>
            <a:r>
              <a:rPr lang="en-GB">
                <a:solidFill>
                  <a:schemeClr val="tx1"/>
                </a:solidFill>
                <a:latin typeface="Twinkl" pitchFamily="50" charset="0"/>
              </a:rPr>
              <a:t> words.</a:t>
            </a:r>
            <a:endParaRPr lang="en-GB" dirty="0">
              <a:solidFill>
                <a:schemeClr val="tx1"/>
              </a:solidFill>
              <a:latin typeface="Twinkl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64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6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50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5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653C8F"/>
      </a:accent1>
      <a:accent2>
        <a:srgbClr val="F0821A"/>
      </a:accent2>
      <a:accent3>
        <a:srgbClr val="CB4793"/>
      </a:accent3>
      <a:accent4>
        <a:srgbClr val="009640"/>
      </a:accent4>
      <a:accent5>
        <a:srgbClr val="F9B000"/>
      </a:accent5>
      <a:accent6>
        <a:srgbClr val="00938F"/>
      </a:accent6>
      <a:hlink>
        <a:srgbClr val="00B0F0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resentation1" id="{25AB2986-5574-45A2-BF7E-681B7DC8C31E}" vid="{9AE52945-30AF-4BF8-9DC2-03422E2D2711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653C8F"/>
      </a:accent1>
      <a:accent2>
        <a:srgbClr val="F0821A"/>
      </a:accent2>
      <a:accent3>
        <a:srgbClr val="CB4793"/>
      </a:accent3>
      <a:accent4>
        <a:srgbClr val="009640"/>
      </a:accent4>
      <a:accent5>
        <a:srgbClr val="F9B000"/>
      </a:accent5>
      <a:accent6>
        <a:srgbClr val="00938F"/>
      </a:accent6>
      <a:hlink>
        <a:srgbClr val="00B0F0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Presentation1" id="{25AB2986-5574-45A2-BF7E-681B7DC8C31E}" vid="{9AE52945-30AF-4BF8-9DC2-03422E2D2711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291</TotalTime>
  <Words>250</Words>
  <Application>Microsoft Office PowerPoint</Application>
  <PresentationFormat>On-screen Show (4:3)</PresentationFormat>
  <Paragraphs>72</Paragraphs>
  <Slides>15</Slides>
  <Notes>0</Notes>
  <HiddenSlides>0</HiddenSlides>
  <MMClips>16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Tuffy-TTF</vt:lpstr>
      <vt:lpstr>Twinkl SemiBold</vt:lpstr>
      <vt:lpstr>Twinkl</vt:lpstr>
      <vt:lpstr>Comic Sans MS</vt:lpstr>
      <vt:lpstr>Calibri</vt:lpstr>
      <vt:lpstr>Office Theme</vt:lpstr>
      <vt:lpstr>1_Office Theme</vt:lpstr>
      <vt:lpstr>2_Office Theme</vt:lpstr>
      <vt:lpstr>PowerPoint Presentation</vt:lpstr>
      <vt:lpstr>Today, we are learning…</vt:lpstr>
      <vt:lpstr>Jolly Phonics Song and action </vt:lpstr>
      <vt:lpstr>Let’s watch Geraldine the Giraffe  tell us all about the sound n</vt:lpstr>
      <vt:lpstr>Can you think of anything that begins with the sound n?   </vt:lpstr>
      <vt:lpstr>Nut Sound Buttons</vt:lpstr>
      <vt:lpstr>Nut Sound Buttons</vt:lpstr>
      <vt:lpstr>Nut Sound Buttons</vt:lpstr>
      <vt:lpstr>Nut Sound Buttons</vt:lpstr>
      <vt:lpstr>Nut Sound Buttons</vt:lpstr>
      <vt:lpstr>Nut Sound Buttons</vt:lpstr>
      <vt:lpstr>PowerPoint Presentation</vt:lpstr>
      <vt:lpstr>PowerPoint Presentation</vt:lpstr>
      <vt:lpstr>Can you try to write the sound n?  </vt:lpstr>
      <vt:lpstr>Today, we have learnt…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Twinkl Phonics</dc:title>
  <dc:creator>Charlotte Walker</dc:creator>
  <cp:lastModifiedBy>teacher</cp:lastModifiedBy>
  <cp:revision>27</cp:revision>
  <dcterms:created xsi:type="dcterms:W3CDTF">2018-07-25T11:18:40Z</dcterms:created>
  <dcterms:modified xsi:type="dcterms:W3CDTF">2020-10-10T09:28:28Z</dcterms:modified>
</cp:coreProperties>
</file>