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57" r:id="rId4"/>
    <p:sldId id="258" r:id="rId5"/>
    <p:sldId id="273" r:id="rId6"/>
    <p:sldId id="259" r:id="rId7"/>
    <p:sldId id="260" r:id="rId8"/>
    <p:sldId id="262" r:id="rId9"/>
    <p:sldId id="261" r:id="rId10"/>
    <p:sldId id="264" r:id="rId11"/>
    <p:sldId id="265" r:id="rId12"/>
    <p:sldId id="263" r:id="rId13"/>
    <p:sldId id="266" r:id="rId14"/>
    <p:sldId id="275" r:id="rId15"/>
    <p:sldId id="267" r:id="rId16"/>
    <p:sldId id="270" r:id="rId17"/>
    <p:sldId id="268" r:id="rId18"/>
    <p:sldId id="271" r:id="rId19"/>
    <p:sldId id="272"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9" d="100"/>
          <a:sy n="69" d="100"/>
        </p:scale>
        <p:origin x="-14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5FD18-EADB-48E3-8044-E9BD17E61322}" type="datetimeFigureOut">
              <a:rPr lang="en-GB" smtClean="0"/>
              <a:t>14/07/2020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4C57F-4146-4414-95F9-306E2AB1C988}" type="slidenum">
              <a:rPr lang="en-GB" smtClean="0"/>
              <a:t>‹#›</a:t>
            </a:fld>
            <a:endParaRPr lang="en-GB"/>
          </a:p>
        </p:txBody>
      </p:sp>
    </p:spTree>
    <p:extLst>
      <p:ext uri="{BB962C8B-B14F-4D97-AF65-F5344CB8AC3E}">
        <p14:creationId xmlns:p14="http://schemas.microsoft.com/office/powerpoint/2010/main" val="247794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4C57F-4146-4414-95F9-306E2AB1C988}" type="slidenum">
              <a:rPr lang="en-GB" smtClean="0"/>
              <a:t>1</a:t>
            </a:fld>
            <a:endParaRPr lang="en-GB"/>
          </a:p>
        </p:txBody>
      </p:sp>
    </p:spTree>
    <p:extLst>
      <p:ext uri="{BB962C8B-B14F-4D97-AF65-F5344CB8AC3E}">
        <p14:creationId xmlns:p14="http://schemas.microsoft.com/office/powerpoint/2010/main" val="408374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4C57F-4146-4414-95F9-306E2AB1C988}" type="slidenum">
              <a:rPr lang="en-GB" smtClean="0"/>
              <a:t>2</a:t>
            </a:fld>
            <a:endParaRPr lang="en-GB"/>
          </a:p>
        </p:txBody>
      </p:sp>
    </p:spTree>
    <p:extLst>
      <p:ext uri="{BB962C8B-B14F-4D97-AF65-F5344CB8AC3E}">
        <p14:creationId xmlns:p14="http://schemas.microsoft.com/office/powerpoint/2010/main" val="408374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ECE9F6-C233-4AD4-8854-168656747DB4}"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121061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ECE9F6-C233-4AD4-8854-168656747DB4}"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262665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ECE9F6-C233-4AD4-8854-168656747DB4}"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322038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ECE9F6-C233-4AD4-8854-168656747DB4}"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268237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CE9F6-C233-4AD4-8854-168656747DB4}"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163741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ECE9F6-C233-4AD4-8854-168656747DB4}" type="datetimeFigureOut">
              <a:rPr lang="en-GB" smtClean="0"/>
              <a:t>14/07/2020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37946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ECE9F6-C233-4AD4-8854-168656747DB4}" type="datetimeFigureOut">
              <a:rPr lang="en-GB" smtClean="0"/>
              <a:t>14/07/2020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405529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ECE9F6-C233-4AD4-8854-168656747DB4}" type="datetimeFigureOut">
              <a:rPr lang="en-GB" smtClean="0"/>
              <a:t>14/07/2020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78234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CE9F6-C233-4AD4-8854-168656747DB4}" type="datetimeFigureOut">
              <a:rPr lang="en-GB" smtClean="0"/>
              <a:t>14/07/2020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306021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CE9F6-C233-4AD4-8854-168656747DB4}" type="datetimeFigureOut">
              <a:rPr lang="en-GB" smtClean="0"/>
              <a:t>14/07/2020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55879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CE9F6-C233-4AD4-8854-168656747DB4}" type="datetimeFigureOut">
              <a:rPr lang="en-GB" smtClean="0"/>
              <a:t>14/07/2020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59131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CE9F6-C233-4AD4-8854-168656747DB4}" type="datetimeFigureOut">
              <a:rPr lang="en-GB" smtClean="0"/>
              <a:t>14/07/2020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E88D2-0810-4E20-8363-15DA83806FD4}" type="slidenum">
              <a:rPr lang="en-GB" smtClean="0"/>
              <a:t>‹#›</a:t>
            </a:fld>
            <a:endParaRPr lang="en-GB"/>
          </a:p>
        </p:txBody>
      </p:sp>
    </p:spTree>
    <p:extLst>
      <p:ext uri="{BB962C8B-B14F-4D97-AF65-F5344CB8AC3E}">
        <p14:creationId xmlns:p14="http://schemas.microsoft.com/office/powerpoint/2010/main" val="1493890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6u173Ap2mc"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s://www.youtube.com/watch?v=TYWxwveP8LU" TargetMode="External"/><Relationship Id="rId5" Type="http://schemas.openxmlformats.org/officeDocument/2006/relationships/hyperlink" Target="https://www.youtube.com/watch?v=i1-B01FB56sideas" TargetMode="Externa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s://www.youtube.com/watch?v=sjHm8CL9WDA" TargetMode="Externa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s://www.youtube.com/watch?v=S9zegUYdPmg" TargetMode="External"/><Relationship Id="rId5" Type="http://schemas.openxmlformats.org/officeDocument/2006/relationships/hyperlink" Target="https://www.youtube.com/watch?v=gmD9vpo5Fso" TargetMode="Externa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685800" y="2313709"/>
            <a:ext cx="8001000" cy="3970318"/>
          </a:xfrm>
          <a:prstGeom prst="rect">
            <a:avLst/>
          </a:prstGeom>
          <a:noFill/>
        </p:spPr>
        <p:txBody>
          <a:bodyPr wrap="square" rtlCol="0">
            <a:spAutoFit/>
          </a:bodyPr>
          <a:lstStyle/>
          <a:p>
            <a:pPr lvl="0" algn="ctr"/>
            <a:r>
              <a:rPr lang="en-GB" sz="5400" dirty="0" smtClean="0">
                <a:solidFill>
                  <a:srgbClr val="FFFF00"/>
                </a:solidFill>
                <a:latin typeface="Forte" panose="03060902040502070203" pitchFamily="66" charset="0"/>
              </a:rPr>
              <a:t>Farnborough’s Sewing Bee</a:t>
            </a:r>
          </a:p>
          <a:p>
            <a:pPr lvl="0" algn="ctr"/>
            <a:r>
              <a:rPr lang="en-GB" sz="5400" dirty="0" smtClean="0">
                <a:solidFill>
                  <a:srgbClr val="FFFF00"/>
                </a:solidFill>
                <a:latin typeface="Forte" panose="03060902040502070203" pitchFamily="66" charset="0"/>
              </a:rPr>
              <a:t> Make </a:t>
            </a:r>
            <a:r>
              <a:rPr lang="en-GB" sz="5400" dirty="0">
                <a:solidFill>
                  <a:srgbClr val="FFFF00"/>
                </a:solidFill>
                <a:latin typeface="Forte" panose="03060902040502070203" pitchFamily="66" charset="0"/>
              </a:rPr>
              <a:t>a  Wish</a:t>
            </a:r>
          </a:p>
          <a:p>
            <a:pPr algn="ctr"/>
            <a:endParaRPr lang="en-GB" sz="7200" dirty="0" smtClean="0">
              <a:solidFill>
                <a:srgbClr val="FFFF00"/>
              </a:solidFill>
              <a:latin typeface="Forte" panose="03060902040502070203" pitchFamily="66" charset="0"/>
            </a:endParaRPr>
          </a:p>
          <a:p>
            <a:pPr algn="ctr"/>
            <a:endParaRPr lang="en-GB" sz="7200" dirty="0">
              <a:solidFill>
                <a:srgbClr val="FFFF00"/>
              </a:solidFill>
              <a:latin typeface="Forte" panose="03060902040502070203" pitchFamily="66"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225" y="236778"/>
            <a:ext cx="3152323" cy="204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953000"/>
            <a:ext cx="2070100" cy="17705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6611" y="4776044"/>
            <a:ext cx="2640189" cy="2008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70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1143000"/>
          </a:xfrm>
        </p:spPr>
        <p:txBody>
          <a:bodyPr>
            <a:normAutofit/>
          </a:bodyPr>
          <a:lstStyle/>
          <a:p>
            <a:r>
              <a:rPr lang="en-GB" sz="3600" u="sng" dirty="0" smtClean="0">
                <a:solidFill>
                  <a:srgbClr val="7030A0"/>
                </a:solidFill>
                <a:latin typeface="Comic Sans MS" panose="030F0702030302020204" pitchFamily="66" charset="0"/>
              </a:rPr>
              <a:t>Create a simple ornament</a:t>
            </a:r>
            <a:r>
              <a:rPr lang="en-GB" sz="3600" dirty="0" smtClean="0">
                <a:solidFill>
                  <a:srgbClr val="7030A0"/>
                </a:solidFill>
                <a:latin typeface="Comic Sans MS" panose="030F0702030302020204" pitchFamily="66" charset="0"/>
              </a:rPr>
              <a:t>.</a:t>
            </a:r>
            <a:endParaRPr lang="en-GB" sz="3600"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457200" y="838200"/>
            <a:ext cx="8229600" cy="4525963"/>
          </a:xfrm>
        </p:spPr>
        <p:txBody>
          <a:bodyPr/>
          <a:lstStyle/>
          <a:p>
            <a:pPr marL="0" indent="0">
              <a:buNone/>
            </a:pPr>
            <a:r>
              <a:rPr lang="en-GB" dirty="0" smtClean="0">
                <a:solidFill>
                  <a:srgbClr val="7030A0"/>
                </a:solidFill>
                <a:latin typeface="Comic Sans MS" panose="030F0702030302020204" pitchFamily="66" charset="0"/>
              </a:rPr>
              <a:t>Using your template you are going to begin to create your hanging ornament.</a:t>
            </a:r>
          </a:p>
          <a:p>
            <a:pPr marL="0" indent="0">
              <a:buNone/>
            </a:pPr>
            <a:r>
              <a:rPr lang="en-GB" sz="2800" u="sng" dirty="0" smtClean="0">
                <a:solidFill>
                  <a:srgbClr val="7030A0"/>
                </a:solidFill>
                <a:latin typeface="Comic Sans MS" panose="030F0702030302020204" pitchFamily="66" charset="0"/>
              </a:rPr>
              <a:t>Step One</a:t>
            </a:r>
          </a:p>
          <a:p>
            <a:pPr marL="0" indent="0">
              <a:buNone/>
            </a:pPr>
            <a:r>
              <a:rPr lang="en-GB" sz="2800" dirty="0" smtClean="0">
                <a:solidFill>
                  <a:srgbClr val="7030A0"/>
                </a:solidFill>
                <a:latin typeface="Comic Sans MS" panose="030F0702030302020204" pitchFamily="66" charset="0"/>
              </a:rPr>
              <a:t>Draw an outline of your template onto your felt.</a:t>
            </a:r>
          </a:p>
          <a:p>
            <a:pPr marL="0" indent="0">
              <a:buNone/>
            </a:pPr>
            <a:r>
              <a:rPr lang="en-GB" sz="2800" dirty="0" smtClean="0">
                <a:solidFill>
                  <a:srgbClr val="7030A0"/>
                </a:solidFill>
                <a:latin typeface="Comic Sans MS" panose="030F0702030302020204" pitchFamily="66" charset="0"/>
              </a:rPr>
              <a:t>Draw two identical pieces (use </a:t>
            </a:r>
            <a:r>
              <a:rPr lang="en-GB" sz="2800" dirty="0" smtClean="0">
                <a:solidFill>
                  <a:srgbClr val="7030A0"/>
                </a:solidFill>
                <a:latin typeface="Comic Sans MS" panose="030F0702030302020204" pitchFamily="66" charset="0"/>
              </a:rPr>
              <a:t>the larger </a:t>
            </a:r>
            <a:r>
              <a:rPr lang="en-GB" sz="2800" dirty="0" smtClean="0">
                <a:solidFill>
                  <a:srgbClr val="7030A0"/>
                </a:solidFill>
                <a:latin typeface="Comic Sans MS" panose="030F0702030302020204" pitchFamily="66" charset="0"/>
              </a:rPr>
              <a:t>templates from the previous slides).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3886200"/>
            <a:ext cx="2971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959932"/>
            <a:ext cx="2514600" cy="244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98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1143000"/>
          </a:xfrm>
        </p:spPr>
        <p:txBody>
          <a:bodyPr>
            <a:normAutofit/>
          </a:bodyPr>
          <a:lstStyle/>
          <a:p>
            <a:r>
              <a:rPr lang="en-GB" sz="3600" u="sng" dirty="0" smtClean="0">
                <a:solidFill>
                  <a:srgbClr val="7030A0"/>
                </a:solidFill>
                <a:latin typeface="Comic Sans MS" panose="030F0702030302020204" pitchFamily="66" charset="0"/>
              </a:rPr>
              <a:t>Create a simple ornament</a:t>
            </a:r>
            <a:r>
              <a:rPr lang="en-GB" sz="3600" dirty="0" smtClean="0">
                <a:solidFill>
                  <a:srgbClr val="7030A0"/>
                </a:solidFill>
                <a:latin typeface="Comic Sans MS" panose="030F0702030302020204" pitchFamily="66" charset="0"/>
              </a:rPr>
              <a:t>.</a:t>
            </a:r>
            <a:endParaRPr lang="en-GB" sz="3600"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457200" y="838200"/>
            <a:ext cx="8229600" cy="4525963"/>
          </a:xfrm>
        </p:spPr>
        <p:txBody>
          <a:bodyPr/>
          <a:lstStyle/>
          <a:p>
            <a:pPr marL="0" indent="0">
              <a:buNone/>
            </a:pPr>
            <a:r>
              <a:rPr lang="en-GB" dirty="0" smtClean="0">
                <a:solidFill>
                  <a:srgbClr val="7030A0"/>
                </a:solidFill>
                <a:latin typeface="Comic Sans MS" panose="030F0702030302020204" pitchFamily="66" charset="0"/>
              </a:rPr>
              <a:t>Using your template you are going to begin to create your hanging ornament.</a:t>
            </a:r>
          </a:p>
          <a:p>
            <a:pPr marL="0" indent="0">
              <a:buNone/>
            </a:pPr>
            <a:r>
              <a:rPr lang="en-GB" sz="2800" u="sng" dirty="0" smtClean="0">
                <a:solidFill>
                  <a:srgbClr val="7030A0"/>
                </a:solidFill>
                <a:latin typeface="Comic Sans MS" panose="030F0702030302020204" pitchFamily="66" charset="0"/>
              </a:rPr>
              <a:t>Step Two</a:t>
            </a:r>
          </a:p>
          <a:p>
            <a:pPr marL="0" indent="0">
              <a:buNone/>
            </a:pPr>
            <a:r>
              <a:rPr lang="en-GB" sz="2800" dirty="0" smtClean="0">
                <a:solidFill>
                  <a:srgbClr val="7030A0"/>
                </a:solidFill>
                <a:latin typeface="Comic Sans MS" panose="030F0702030302020204" pitchFamily="66" charset="0"/>
              </a:rPr>
              <a:t>Very carefully, cut out the templates with a sharp pair of scissors. Ask a grown up to help you if needed.</a:t>
            </a:r>
          </a:p>
        </p:txBody>
      </p:sp>
      <p:pic>
        <p:nvPicPr>
          <p:cNvPr id="8196"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799"/>
            <a:ext cx="3505200" cy="262520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006327"/>
            <a:ext cx="38100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318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337"/>
          </a:xfrm>
        </p:spPr>
        <p:txBody>
          <a:bodyPr/>
          <a:lstStyle/>
          <a:p>
            <a:endParaRPr lang="en-GB" dirty="0"/>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70424"/>
            <a:ext cx="1524000" cy="135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57200"/>
            <a:ext cx="8001000" cy="584775"/>
          </a:xfrm>
          <a:prstGeom prst="rect">
            <a:avLst/>
          </a:prstGeom>
          <a:noFill/>
        </p:spPr>
        <p:txBody>
          <a:bodyPr wrap="square" rtlCol="0">
            <a:spAutoFit/>
          </a:bodyPr>
          <a:lstStyle/>
          <a:p>
            <a:r>
              <a:rPr lang="en-GB" sz="3200" u="sng" dirty="0" smtClean="0">
                <a:solidFill>
                  <a:srgbClr val="FFFF00"/>
                </a:solidFill>
                <a:latin typeface="Comic Sans MS" panose="030F0702030302020204" pitchFamily="66" charset="0"/>
              </a:rPr>
              <a:t>Design a template</a:t>
            </a:r>
          </a:p>
        </p:txBody>
      </p:sp>
      <p:sp>
        <p:nvSpPr>
          <p:cNvPr id="6" name="TextBox 5"/>
          <p:cNvSpPr txBox="1"/>
          <p:nvPr/>
        </p:nvSpPr>
        <p:spPr>
          <a:xfrm>
            <a:off x="439615" y="1867836"/>
            <a:ext cx="6705600" cy="1569660"/>
          </a:xfrm>
          <a:prstGeom prst="rect">
            <a:avLst/>
          </a:prstGeom>
          <a:noFill/>
        </p:spPr>
        <p:txBody>
          <a:bodyPr wrap="square" rtlCol="0">
            <a:spAutoFit/>
          </a:bodyPr>
          <a:lstStyle/>
          <a:p>
            <a:endParaRPr lang="en-GB" sz="2400" dirty="0" smtClean="0">
              <a:solidFill>
                <a:srgbClr val="FFFF00"/>
              </a:solidFill>
              <a:latin typeface="Comic Sans MS" panose="030F0702030302020204" pitchFamily="66" charset="0"/>
            </a:endParaRPr>
          </a:p>
          <a:p>
            <a:endParaRPr lang="en-GB" sz="2400" dirty="0">
              <a:solidFill>
                <a:srgbClr val="FFFF00"/>
              </a:solidFill>
              <a:latin typeface="Comic Sans MS" panose="030F0702030302020204" pitchFamily="66" charset="0"/>
            </a:endParaRPr>
          </a:p>
          <a:p>
            <a:endParaRPr lang="en-GB" sz="2400" dirty="0" smtClean="0">
              <a:solidFill>
                <a:srgbClr val="FFFF00"/>
              </a:solidFill>
              <a:latin typeface="Comic Sans MS" panose="030F0702030302020204" pitchFamily="66" charset="0"/>
            </a:endParaRPr>
          </a:p>
          <a:p>
            <a:endParaRPr lang="en-GB" sz="2400" dirty="0" smtClean="0">
              <a:solidFill>
                <a:srgbClr val="FFFF00"/>
              </a:solidFill>
              <a:latin typeface="Comic Sans MS" panose="030F0702030302020204" pitchFamily="66" charset="0"/>
            </a:endParaRPr>
          </a:p>
        </p:txBody>
      </p:sp>
      <p:sp>
        <p:nvSpPr>
          <p:cNvPr id="4" name="TextBox 3"/>
          <p:cNvSpPr txBox="1"/>
          <p:nvPr/>
        </p:nvSpPr>
        <p:spPr>
          <a:xfrm>
            <a:off x="439615" y="1981200"/>
            <a:ext cx="7924800" cy="3108543"/>
          </a:xfrm>
          <a:prstGeom prst="rect">
            <a:avLst/>
          </a:prstGeom>
          <a:noFill/>
        </p:spPr>
        <p:txBody>
          <a:bodyPr wrap="square" rtlCol="0">
            <a:spAutoFit/>
          </a:bodyPr>
          <a:lstStyle/>
          <a:p>
            <a:r>
              <a:rPr lang="en-GB" sz="2800" dirty="0" smtClean="0">
                <a:solidFill>
                  <a:srgbClr val="FFFF00"/>
                </a:solidFill>
                <a:latin typeface="Comic Sans MS" panose="030F0702030302020204" pitchFamily="66" charset="0"/>
              </a:rPr>
              <a:t>Using a colouring pencil, draw a simple design </a:t>
            </a:r>
          </a:p>
          <a:p>
            <a:r>
              <a:rPr lang="en-GB" sz="2800" dirty="0">
                <a:solidFill>
                  <a:srgbClr val="FFFF00"/>
                </a:solidFill>
                <a:latin typeface="Comic Sans MS" panose="030F0702030302020204" pitchFamily="66" charset="0"/>
              </a:rPr>
              <a:t>w</a:t>
            </a:r>
            <a:r>
              <a:rPr lang="en-GB" sz="2800" dirty="0" smtClean="0">
                <a:solidFill>
                  <a:srgbClr val="FFFF00"/>
                </a:solidFill>
                <a:latin typeface="Comic Sans MS" panose="030F0702030302020204" pitchFamily="66" charset="0"/>
              </a:rPr>
              <a:t>ith your initials on to your template. Remember you will be sewing, so keep it simple!</a:t>
            </a:r>
          </a:p>
          <a:p>
            <a:endParaRPr lang="en-GB" sz="2800" dirty="0">
              <a:solidFill>
                <a:srgbClr val="FFFF00"/>
              </a:solidFill>
              <a:latin typeface="Comic Sans MS" panose="030F0702030302020204" pitchFamily="66" charset="0"/>
            </a:endParaRPr>
          </a:p>
          <a:p>
            <a:endParaRPr lang="en-GB" sz="2800" dirty="0" smtClean="0">
              <a:solidFill>
                <a:srgbClr val="FFFF00"/>
              </a:solidFill>
              <a:latin typeface="Comic Sans MS" panose="030F0702030302020204" pitchFamily="66" charset="0"/>
            </a:endParaRPr>
          </a:p>
          <a:p>
            <a:endParaRPr lang="en-GB" sz="2800" dirty="0" smtClean="0">
              <a:latin typeface="Comic Sans MS" panose="030F0702030302020204" pitchFamily="66" charset="0"/>
            </a:endParaRPr>
          </a:p>
        </p:txBody>
      </p:sp>
      <p:sp>
        <p:nvSpPr>
          <p:cNvPr id="5" name="TextBox 4"/>
          <p:cNvSpPr txBox="1"/>
          <p:nvPr/>
        </p:nvSpPr>
        <p:spPr>
          <a:xfrm>
            <a:off x="422030" y="1406171"/>
            <a:ext cx="7239000" cy="461665"/>
          </a:xfrm>
          <a:prstGeom prst="rect">
            <a:avLst/>
          </a:prstGeom>
          <a:noFill/>
        </p:spPr>
        <p:txBody>
          <a:bodyPr wrap="square" rtlCol="0">
            <a:spAutoFit/>
          </a:bodyPr>
          <a:lstStyle/>
          <a:p>
            <a:r>
              <a:rPr lang="en-GB" sz="2400" u="sng" dirty="0" smtClean="0">
                <a:solidFill>
                  <a:srgbClr val="FFFF00"/>
                </a:solidFill>
                <a:latin typeface="Comic Sans MS" panose="030F0702030302020204" pitchFamily="66" charset="0"/>
              </a:rPr>
              <a:t>Step Two.</a:t>
            </a:r>
            <a:endParaRPr lang="en-GB" sz="2400" u="sng" dirty="0">
              <a:solidFill>
                <a:srgbClr val="FFFF00"/>
              </a:solidFill>
              <a:latin typeface="Comic Sans MS" panose="030F0702030302020204" pitchFamily="66" charset="0"/>
            </a:endParaRPr>
          </a:p>
        </p:txBody>
      </p:sp>
      <p:sp>
        <p:nvSpPr>
          <p:cNvPr id="7" name="TextBox 6"/>
          <p:cNvSpPr txBox="1"/>
          <p:nvPr/>
        </p:nvSpPr>
        <p:spPr>
          <a:xfrm>
            <a:off x="457200" y="5334000"/>
            <a:ext cx="8382000" cy="369332"/>
          </a:xfrm>
          <a:prstGeom prst="rect">
            <a:avLst/>
          </a:prstGeom>
          <a:noFill/>
        </p:spPr>
        <p:txBody>
          <a:bodyPr wrap="square" rtlCol="0">
            <a:spAutoFit/>
          </a:bodyPr>
          <a:lstStyle/>
          <a:p>
            <a:r>
              <a:rPr lang="en-GB" dirty="0" smtClean="0">
                <a:latin typeface="Comic Sans MS" panose="030F0702030302020204" pitchFamily="66" charset="0"/>
              </a:rPr>
              <a:t>….</a:t>
            </a:r>
            <a:endParaRPr lang="en-GB" dirty="0">
              <a:latin typeface="Comic Sans MS" panose="030F0702030302020204" pitchFamily="66"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866383"/>
            <a:ext cx="2228849" cy="244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3971559"/>
            <a:ext cx="2479430" cy="234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78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1143000"/>
          </a:xfrm>
        </p:spPr>
        <p:txBody>
          <a:bodyPr>
            <a:normAutofit/>
          </a:bodyPr>
          <a:lstStyle/>
          <a:p>
            <a:r>
              <a:rPr lang="en-GB" sz="3600" u="sng" dirty="0" smtClean="0">
                <a:solidFill>
                  <a:srgbClr val="7030A0"/>
                </a:solidFill>
                <a:latin typeface="Comic Sans MS" panose="030F0702030302020204" pitchFamily="66" charset="0"/>
              </a:rPr>
              <a:t>Create a simple ornament</a:t>
            </a:r>
            <a:r>
              <a:rPr lang="en-GB" sz="3600" dirty="0" smtClean="0">
                <a:solidFill>
                  <a:srgbClr val="7030A0"/>
                </a:solidFill>
                <a:latin typeface="Comic Sans MS" panose="030F0702030302020204" pitchFamily="66" charset="0"/>
              </a:rPr>
              <a:t>.</a:t>
            </a:r>
            <a:endParaRPr lang="en-GB" sz="3600"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457200" y="838200"/>
            <a:ext cx="8229600" cy="5562600"/>
          </a:xfrm>
        </p:spPr>
        <p:txBody>
          <a:bodyPr>
            <a:normAutofit/>
          </a:bodyPr>
          <a:lstStyle/>
          <a:p>
            <a:pPr marL="0" indent="0">
              <a:buNone/>
            </a:pPr>
            <a:r>
              <a:rPr lang="en-GB" dirty="0" smtClean="0">
                <a:solidFill>
                  <a:srgbClr val="7030A0"/>
                </a:solidFill>
                <a:latin typeface="Comic Sans MS" panose="030F0702030302020204" pitchFamily="66" charset="0"/>
              </a:rPr>
              <a:t>Using your template you are going to begin to create your hanging ornament.</a:t>
            </a:r>
          </a:p>
          <a:p>
            <a:pPr marL="0" indent="0">
              <a:buNone/>
            </a:pPr>
            <a:r>
              <a:rPr lang="en-GB" sz="2800" u="sng" dirty="0" smtClean="0">
                <a:solidFill>
                  <a:srgbClr val="7030A0"/>
                </a:solidFill>
                <a:latin typeface="Comic Sans MS" panose="030F0702030302020204" pitchFamily="66" charset="0"/>
              </a:rPr>
              <a:t>Step Three</a:t>
            </a:r>
          </a:p>
          <a:p>
            <a:pPr marL="0" indent="0">
              <a:buNone/>
            </a:pPr>
            <a:endParaRPr lang="en-GB" sz="2800" dirty="0" smtClean="0">
              <a:solidFill>
                <a:srgbClr val="7030A0"/>
              </a:solidFill>
              <a:latin typeface="Comic Sans MS" panose="030F0702030302020204" pitchFamily="66" charset="0"/>
            </a:endParaRPr>
          </a:p>
        </p:txBody>
      </p:sp>
      <p:sp>
        <p:nvSpPr>
          <p:cNvPr id="4" name="Rectangle 3"/>
          <p:cNvSpPr/>
          <p:nvPr/>
        </p:nvSpPr>
        <p:spPr>
          <a:xfrm>
            <a:off x="838200" y="5389556"/>
            <a:ext cx="4572000" cy="830997"/>
          </a:xfrm>
          <a:prstGeom prst="rect">
            <a:avLst/>
          </a:prstGeom>
        </p:spPr>
        <p:txBody>
          <a:bodyPr>
            <a:spAutoFit/>
          </a:bodyPr>
          <a:lstStyle/>
          <a:p>
            <a:r>
              <a:rPr lang="en-GB" sz="2400" dirty="0">
                <a:latin typeface="Comic Sans MS" panose="030F0702030302020204" pitchFamily="66" charset="0"/>
              </a:rPr>
              <a:t>https://www.youtube.com/watch?v=xM5n_gmpIrY</a:t>
            </a:r>
          </a:p>
        </p:txBody>
      </p:sp>
      <p:sp>
        <p:nvSpPr>
          <p:cNvPr id="5" name="TextBox 4"/>
          <p:cNvSpPr txBox="1"/>
          <p:nvPr/>
        </p:nvSpPr>
        <p:spPr>
          <a:xfrm>
            <a:off x="533400" y="2590800"/>
            <a:ext cx="8229600" cy="1384995"/>
          </a:xfrm>
          <a:prstGeom prst="rect">
            <a:avLst/>
          </a:prstGeom>
          <a:noFill/>
        </p:spPr>
        <p:txBody>
          <a:bodyPr wrap="square" rtlCol="0">
            <a:spAutoFit/>
          </a:bodyPr>
          <a:lstStyle/>
          <a:p>
            <a:r>
              <a:rPr lang="en-GB" sz="2800" dirty="0" smtClean="0">
                <a:solidFill>
                  <a:srgbClr val="7030A0"/>
                </a:solidFill>
                <a:latin typeface="Comic Sans MS" panose="030F0702030302020204" pitchFamily="66" charset="0"/>
              </a:rPr>
              <a:t>Before sewing, we need to thread a needle and tie a knot in the thread. Watch the following links to find out how.</a:t>
            </a:r>
          </a:p>
        </p:txBody>
      </p:sp>
      <p:sp>
        <p:nvSpPr>
          <p:cNvPr id="6" name="Rectangle 5"/>
          <p:cNvSpPr/>
          <p:nvPr/>
        </p:nvSpPr>
        <p:spPr>
          <a:xfrm>
            <a:off x="685800" y="4267200"/>
            <a:ext cx="4572000" cy="830997"/>
          </a:xfrm>
          <a:prstGeom prst="rect">
            <a:avLst/>
          </a:prstGeom>
        </p:spPr>
        <p:txBody>
          <a:bodyPr>
            <a:spAutoFit/>
          </a:bodyPr>
          <a:lstStyle/>
          <a:p>
            <a:r>
              <a:rPr lang="en-GB" sz="2400" dirty="0">
                <a:hlinkClick r:id="rId3"/>
              </a:rPr>
              <a:t>https://www.youtube.com/watch?v=S6u173Ap2mc</a:t>
            </a:r>
            <a:endParaRPr lang="en-GB" sz="2400" dirty="0"/>
          </a:p>
        </p:txBody>
      </p:sp>
    </p:spTree>
    <p:extLst>
      <p:ext uri="{BB962C8B-B14F-4D97-AF65-F5344CB8AC3E}">
        <p14:creationId xmlns:p14="http://schemas.microsoft.com/office/powerpoint/2010/main" val="1110890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1143000"/>
          </a:xfrm>
        </p:spPr>
        <p:txBody>
          <a:bodyPr>
            <a:normAutofit/>
          </a:bodyPr>
          <a:lstStyle/>
          <a:p>
            <a:r>
              <a:rPr lang="en-GB" sz="3600" u="sng" dirty="0" smtClean="0">
                <a:solidFill>
                  <a:srgbClr val="7030A0"/>
                </a:solidFill>
                <a:latin typeface="Comic Sans MS" panose="030F0702030302020204" pitchFamily="66" charset="0"/>
              </a:rPr>
              <a:t>Create a simple ornament</a:t>
            </a:r>
            <a:r>
              <a:rPr lang="en-GB" sz="3600" dirty="0" smtClean="0">
                <a:solidFill>
                  <a:srgbClr val="7030A0"/>
                </a:solidFill>
                <a:latin typeface="Comic Sans MS" panose="030F0702030302020204" pitchFamily="66" charset="0"/>
              </a:rPr>
              <a:t>.</a:t>
            </a:r>
            <a:endParaRPr lang="en-GB" sz="3600"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457200" y="838200"/>
            <a:ext cx="8229600" cy="5562600"/>
          </a:xfrm>
        </p:spPr>
        <p:txBody>
          <a:bodyPr>
            <a:normAutofit lnSpcReduction="10000"/>
          </a:bodyPr>
          <a:lstStyle/>
          <a:p>
            <a:pPr marL="0" indent="0">
              <a:buNone/>
            </a:pPr>
            <a:r>
              <a:rPr lang="en-GB" dirty="0" smtClean="0">
                <a:solidFill>
                  <a:srgbClr val="7030A0"/>
                </a:solidFill>
                <a:latin typeface="Comic Sans MS" panose="030F0702030302020204" pitchFamily="66" charset="0"/>
              </a:rPr>
              <a:t>Using your template you are going to begin to create your hanging ornament.</a:t>
            </a:r>
          </a:p>
          <a:p>
            <a:pPr marL="0" indent="0">
              <a:buNone/>
            </a:pPr>
            <a:r>
              <a:rPr lang="en-GB" sz="2800" u="sng" dirty="0" smtClean="0">
                <a:solidFill>
                  <a:srgbClr val="7030A0"/>
                </a:solidFill>
                <a:latin typeface="Comic Sans MS" panose="030F0702030302020204" pitchFamily="66" charset="0"/>
              </a:rPr>
              <a:t>Step </a:t>
            </a:r>
            <a:r>
              <a:rPr lang="en-GB" sz="2800" u="sng" dirty="0" smtClean="0">
                <a:solidFill>
                  <a:srgbClr val="7030A0"/>
                </a:solidFill>
                <a:latin typeface="Comic Sans MS" panose="030F0702030302020204" pitchFamily="66" charset="0"/>
              </a:rPr>
              <a:t>Four</a:t>
            </a:r>
            <a:endParaRPr lang="en-GB" sz="2800" u="sng" dirty="0" smtClean="0">
              <a:solidFill>
                <a:srgbClr val="7030A0"/>
              </a:solidFill>
              <a:latin typeface="Comic Sans MS" panose="030F0702030302020204" pitchFamily="66" charset="0"/>
            </a:endParaRPr>
          </a:p>
          <a:p>
            <a:pPr marL="0" indent="0">
              <a:buNone/>
            </a:pPr>
            <a:r>
              <a:rPr lang="en-GB" sz="2800" dirty="0" smtClean="0">
                <a:solidFill>
                  <a:srgbClr val="7030A0"/>
                </a:solidFill>
                <a:latin typeface="Comic Sans MS" panose="030F0702030302020204" pitchFamily="66" charset="0"/>
              </a:rPr>
              <a:t>Using the design you have selected, start sewing your design on to one of your templates.</a:t>
            </a:r>
          </a:p>
          <a:p>
            <a:pPr marL="0" indent="0">
              <a:buNone/>
            </a:pPr>
            <a:r>
              <a:rPr lang="en-GB" sz="2800" dirty="0" smtClean="0">
                <a:solidFill>
                  <a:srgbClr val="7030A0"/>
                </a:solidFill>
                <a:latin typeface="Comic Sans MS" panose="030F0702030302020204" pitchFamily="66" charset="0"/>
              </a:rPr>
              <a:t>This may take time to do and several sittings.</a:t>
            </a:r>
          </a:p>
          <a:p>
            <a:pPr marL="0" indent="0">
              <a:buNone/>
            </a:pPr>
            <a:r>
              <a:rPr lang="en-GB" sz="2800" dirty="0" smtClean="0">
                <a:solidFill>
                  <a:srgbClr val="7030A0"/>
                </a:solidFill>
                <a:latin typeface="Comic Sans MS" panose="030F0702030302020204" pitchFamily="66" charset="0"/>
              </a:rPr>
              <a:t>So take your time, put on some happy or relaxing music and sew ……….</a:t>
            </a:r>
          </a:p>
          <a:p>
            <a:pPr marL="0" indent="0">
              <a:buNone/>
            </a:pPr>
            <a:endParaRPr lang="en-GB" sz="2800" dirty="0" smtClean="0">
              <a:solidFill>
                <a:srgbClr val="7030A0"/>
              </a:solidFill>
              <a:latin typeface="Comic Sans MS" panose="030F0702030302020204" pitchFamily="66" charset="0"/>
            </a:endParaRPr>
          </a:p>
          <a:p>
            <a:pPr marL="0" indent="0">
              <a:buNone/>
            </a:pPr>
            <a:r>
              <a:rPr lang="en-GB" sz="2800" dirty="0" smtClean="0">
                <a:solidFill>
                  <a:srgbClr val="7030A0"/>
                </a:solidFill>
                <a:latin typeface="Comic Sans MS" panose="030F0702030302020204" pitchFamily="66" charset="0"/>
              </a:rPr>
              <a:t>The following slides will demonstrate different </a:t>
            </a:r>
          </a:p>
          <a:p>
            <a:pPr marL="0" indent="0">
              <a:buNone/>
            </a:pPr>
            <a:r>
              <a:rPr lang="en-GB" sz="2800" dirty="0">
                <a:solidFill>
                  <a:srgbClr val="7030A0"/>
                </a:solidFill>
                <a:latin typeface="Comic Sans MS" panose="030F0702030302020204" pitchFamily="66" charset="0"/>
              </a:rPr>
              <a:t>t</a:t>
            </a:r>
            <a:r>
              <a:rPr lang="en-GB" sz="2800" dirty="0" smtClean="0">
                <a:solidFill>
                  <a:srgbClr val="7030A0"/>
                </a:solidFill>
                <a:latin typeface="Comic Sans MS" panose="030F0702030302020204" pitchFamily="66" charset="0"/>
              </a:rPr>
              <a:t>ypes of stitching you can try. Have a look </a:t>
            </a:r>
          </a:p>
          <a:p>
            <a:pPr marL="0" indent="0">
              <a:buNone/>
            </a:pPr>
            <a:r>
              <a:rPr lang="en-GB" sz="2800" dirty="0" smtClean="0">
                <a:solidFill>
                  <a:srgbClr val="7030A0"/>
                </a:solidFill>
                <a:latin typeface="Comic Sans MS" panose="030F0702030302020204" pitchFamily="66" charset="0"/>
              </a:rPr>
              <a:t>before you begin sewing.</a:t>
            </a:r>
          </a:p>
          <a:p>
            <a:pPr marL="0" indent="0">
              <a:buNone/>
            </a:pPr>
            <a:endParaRPr lang="en-GB" sz="2800" dirty="0" smtClean="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597944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solidFill>
                  <a:srgbClr val="7030A0"/>
                </a:solidFill>
              </a:rPr>
              <a:t>Sewing stitches to use for your design  </a:t>
            </a:r>
            <a:endParaRPr lang="en-GB" u="sng" dirty="0">
              <a:solidFill>
                <a:srgbClr val="7030A0"/>
              </a:solidFill>
            </a:endParaRPr>
          </a:p>
        </p:txBody>
      </p:sp>
      <p:pic>
        <p:nvPicPr>
          <p:cNvPr id="4" name="Content Placeholder 3" descr="See the source image"/>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78760"/>
            <a:ext cx="2869277" cy="1709117"/>
          </a:xfrm>
          <a:prstGeom prst="rect">
            <a:avLst/>
          </a:prstGeom>
          <a:noFill/>
          <a:ln>
            <a:noFill/>
          </a:ln>
        </p:spPr>
      </p:pic>
      <p:sp>
        <p:nvSpPr>
          <p:cNvPr id="5" name="TextBox 4"/>
          <p:cNvSpPr txBox="1"/>
          <p:nvPr/>
        </p:nvSpPr>
        <p:spPr>
          <a:xfrm>
            <a:off x="674077" y="1676400"/>
            <a:ext cx="3886200" cy="584775"/>
          </a:xfrm>
          <a:prstGeom prst="rect">
            <a:avLst/>
          </a:prstGeom>
          <a:noFill/>
        </p:spPr>
        <p:txBody>
          <a:bodyPr wrap="square" rtlCol="0">
            <a:spAutoFit/>
          </a:bodyPr>
          <a:lstStyle/>
          <a:p>
            <a:r>
              <a:rPr lang="en-GB" sz="3200" dirty="0" smtClean="0">
                <a:solidFill>
                  <a:srgbClr val="7030A0"/>
                </a:solidFill>
                <a:latin typeface="Comic Sans MS" panose="030F0702030302020204" pitchFamily="66" charset="0"/>
              </a:rPr>
              <a:t>1. A running stitch.</a:t>
            </a:r>
            <a:endParaRPr lang="en-GB" sz="3200" dirty="0">
              <a:solidFill>
                <a:srgbClr val="7030A0"/>
              </a:solidFill>
              <a:latin typeface="Comic Sans MS" panose="030F0702030302020204" pitchFamily="66" charset="0"/>
            </a:endParaRPr>
          </a:p>
        </p:txBody>
      </p:sp>
      <p:sp>
        <p:nvSpPr>
          <p:cNvPr id="7" name="TextBox 6"/>
          <p:cNvSpPr txBox="1"/>
          <p:nvPr/>
        </p:nvSpPr>
        <p:spPr>
          <a:xfrm>
            <a:off x="668215" y="4325814"/>
            <a:ext cx="4267200" cy="584775"/>
          </a:xfrm>
          <a:prstGeom prst="rect">
            <a:avLst/>
          </a:prstGeom>
          <a:noFill/>
        </p:spPr>
        <p:txBody>
          <a:bodyPr wrap="square" rtlCol="0">
            <a:spAutoFit/>
          </a:bodyPr>
          <a:lstStyle/>
          <a:p>
            <a:r>
              <a:rPr lang="en-GB" sz="3200" dirty="0" smtClean="0">
                <a:solidFill>
                  <a:srgbClr val="7030A0"/>
                </a:solidFill>
                <a:latin typeface="Comic Sans MS" panose="030F0702030302020204" pitchFamily="66" charset="0"/>
              </a:rPr>
              <a:t>2. A cross stitch </a:t>
            </a:r>
            <a:endParaRPr lang="en-GB" sz="3200" dirty="0">
              <a:solidFill>
                <a:srgbClr val="7030A0"/>
              </a:solidFill>
              <a:latin typeface="Comic Sans MS" panose="030F0702030302020204" pitchFamily="66" charset="0"/>
            </a:endParaRPr>
          </a:p>
        </p:txBody>
      </p:sp>
      <p:pic>
        <p:nvPicPr>
          <p:cNvPr id="9" name="Picture 8" descr="See the source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377" y="4939002"/>
            <a:ext cx="2895600" cy="1766598"/>
          </a:xfrm>
          <a:prstGeom prst="rect">
            <a:avLst/>
          </a:prstGeom>
          <a:noFill/>
          <a:ln>
            <a:noFill/>
          </a:ln>
        </p:spPr>
      </p:pic>
      <p:sp>
        <p:nvSpPr>
          <p:cNvPr id="8" name="Rectangle 7"/>
          <p:cNvSpPr/>
          <p:nvPr/>
        </p:nvSpPr>
        <p:spPr>
          <a:xfrm>
            <a:off x="4572000" y="1676400"/>
            <a:ext cx="4572000" cy="646331"/>
          </a:xfrm>
          <a:prstGeom prst="rect">
            <a:avLst/>
          </a:prstGeom>
        </p:spPr>
        <p:txBody>
          <a:bodyPr>
            <a:spAutoFit/>
          </a:bodyPr>
          <a:lstStyle/>
          <a:p>
            <a:r>
              <a:rPr lang="en-GB" b="1" dirty="0" smtClean="0"/>
              <a:t>https://www.youtube.com/watch?v=i1-B01FB56s</a:t>
            </a:r>
            <a:endParaRPr lang="en-GB" b="1" dirty="0"/>
          </a:p>
        </p:txBody>
      </p:sp>
      <p:sp>
        <p:nvSpPr>
          <p:cNvPr id="10" name="TextBox 9"/>
          <p:cNvSpPr txBox="1"/>
          <p:nvPr/>
        </p:nvSpPr>
        <p:spPr>
          <a:xfrm>
            <a:off x="4572000" y="2385591"/>
            <a:ext cx="2418483" cy="369332"/>
          </a:xfrm>
          <a:prstGeom prst="rect">
            <a:avLst/>
          </a:prstGeom>
          <a:noFill/>
        </p:spPr>
        <p:txBody>
          <a:bodyPr wrap="none" rtlCol="0">
            <a:spAutoFit/>
          </a:bodyPr>
          <a:lstStyle/>
          <a:p>
            <a:r>
              <a:rPr lang="en-GB" b="1" dirty="0" smtClean="0">
                <a:hlinkClick r:id="rId5"/>
              </a:rPr>
              <a:t>You Tube running stitch</a:t>
            </a:r>
            <a:endParaRPr lang="en-GB" b="1" dirty="0"/>
          </a:p>
        </p:txBody>
      </p:sp>
      <p:sp>
        <p:nvSpPr>
          <p:cNvPr id="3" name="Rectangle 2"/>
          <p:cNvSpPr/>
          <p:nvPr/>
        </p:nvSpPr>
        <p:spPr>
          <a:xfrm>
            <a:off x="4419600" y="4618201"/>
            <a:ext cx="4572000" cy="830997"/>
          </a:xfrm>
          <a:prstGeom prst="rect">
            <a:avLst/>
          </a:prstGeom>
        </p:spPr>
        <p:txBody>
          <a:bodyPr>
            <a:spAutoFit/>
          </a:bodyPr>
          <a:lstStyle/>
          <a:p>
            <a:r>
              <a:rPr lang="en-GB" sz="2400" dirty="0">
                <a:hlinkClick r:id="rId6"/>
              </a:rPr>
              <a:t>https://www.youtube.com/watch?v=TYWxwveP8LU</a:t>
            </a:r>
            <a:endParaRPr lang="en-GB" sz="2400" dirty="0"/>
          </a:p>
        </p:txBody>
      </p:sp>
    </p:spTree>
    <p:extLst>
      <p:ext uri="{BB962C8B-B14F-4D97-AF65-F5344CB8AC3E}">
        <p14:creationId xmlns:p14="http://schemas.microsoft.com/office/powerpoint/2010/main" val="2561813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normAutofit fontScale="90000"/>
          </a:bodyPr>
          <a:lstStyle/>
          <a:p>
            <a:r>
              <a:rPr lang="en-GB" u="sng" dirty="0" smtClean="0">
                <a:solidFill>
                  <a:srgbClr val="7030A0"/>
                </a:solidFill>
              </a:rPr>
              <a:t>Sewing stitches to use for your design  </a:t>
            </a:r>
            <a:endParaRPr lang="en-GB" u="sng" dirty="0">
              <a:solidFill>
                <a:srgbClr val="7030A0"/>
              </a:solidFill>
            </a:endParaRPr>
          </a:p>
        </p:txBody>
      </p:sp>
      <p:sp>
        <p:nvSpPr>
          <p:cNvPr id="5" name="TextBox 4"/>
          <p:cNvSpPr txBox="1"/>
          <p:nvPr/>
        </p:nvSpPr>
        <p:spPr>
          <a:xfrm>
            <a:off x="467458" y="1079902"/>
            <a:ext cx="3886200" cy="584775"/>
          </a:xfrm>
          <a:prstGeom prst="rect">
            <a:avLst/>
          </a:prstGeom>
          <a:noFill/>
        </p:spPr>
        <p:txBody>
          <a:bodyPr wrap="square" rtlCol="0">
            <a:spAutoFit/>
          </a:bodyPr>
          <a:lstStyle/>
          <a:p>
            <a:r>
              <a:rPr lang="en-GB" sz="3200" dirty="0" smtClean="0">
                <a:solidFill>
                  <a:srgbClr val="7030A0"/>
                </a:solidFill>
                <a:latin typeface="Comic Sans MS" panose="030F0702030302020204" pitchFamily="66" charset="0"/>
              </a:rPr>
              <a:t>1. A back stitch.</a:t>
            </a:r>
            <a:endParaRPr lang="en-GB" sz="3200" dirty="0">
              <a:solidFill>
                <a:srgbClr val="7030A0"/>
              </a:solidFill>
              <a:latin typeface="Comic Sans MS" panose="030F0702030302020204" pitchFamily="66" charset="0"/>
            </a:endParaRPr>
          </a:p>
        </p:txBody>
      </p:sp>
      <p:pic>
        <p:nvPicPr>
          <p:cNvPr id="8" name="Content Placeholder 7" descr="Felt leaves - practice simple embroidery stitches"/>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124200"/>
            <a:ext cx="2590800" cy="1213936"/>
          </a:xfrm>
          <a:prstGeom prst="rect">
            <a:avLst/>
          </a:prstGeom>
          <a:noFill/>
          <a:ln>
            <a:noFill/>
          </a:ln>
        </p:spPr>
      </p:pic>
      <p:pic>
        <p:nvPicPr>
          <p:cNvPr id="15364"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 y="2557009"/>
            <a:ext cx="3103684" cy="1853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05400" y="1104037"/>
            <a:ext cx="3657600" cy="1200329"/>
          </a:xfrm>
          <a:prstGeom prst="rect">
            <a:avLst/>
          </a:prstGeom>
          <a:noFill/>
        </p:spPr>
        <p:txBody>
          <a:bodyPr wrap="square" rtlCol="0">
            <a:spAutoFit/>
          </a:bodyPr>
          <a:lstStyle/>
          <a:p>
            <a:r>
              <a:rPr lang="en-GB" b="1" dirty="0" smtClean="0">
                <a:hlinkClick r:id="rId5"/>
              </a:rPr>
              <a:t>How to back stitch You Tube</a:t>
            </a:r>
            <a:endParaRPr lang="en-GB" b="1" dirty="0" smtClean="0"/>
          </a:p>
          <a:p>
            <a:endParaRPr lang="en-GB" dirty="0"/>
          </a:p>
          <a:p>
            <a:r>
              <a:rPr lang="en-GB" b="1" dirty="0" smtClean="0"/>
              <a:t>https://www.youtube.com/watch?v=sjHm8CL9WDA</a:t>
            </a:r>
            <a:endParaRPr lang="en-GB" b="1" dirty="0"/>
          </a:p>
        </p:txBody>
      </p:sp>
    </p:spTree>
    <p:extLst>
      <p:ext uri="{BB962C8B-B14F-4D97-AF65-F5344CB8AC3E}">
        <p14:creationId xmlns:p14="http://schemas.microsoft.com/office/powerpoint/2010/main" val="3609914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solidFill>
                  <a:srgbClr val="7030A0"/>
                </a:solidFill>
                <a:latin typeface="Comic Sans MS" panose="030F0702030302020204" pitchFamily="66" charset="0"/>
              </a:rPr>
              <a:t>Sewing stitches to attach</a:t>
            </a:r>
            <a:br>
              <a:rPr lang="en-GB" u="sng" dirty="0" smtClean="0">
                <a:solidFill>
                  <a:srgbClr val="7030A0"/>
                </a:solidFill>
                <a:latin typeface="Comic Sans MS" panose="030F0702030302020204" pitchFamily="66" charset="0"/>
              </a:rPr>
            </a:br>
            <a:r>
              <a:rPr lang="en-GB" u="sng" dirty="0" smtClean="0">
                <a:solidFill>
                  <a:srgbClr val="7030A0"/>
                </a:solidFill>
                <a:latin typeface="Comic Sans MS" panose="030F0702030302020204" pitchFamily="66" charset="0"/>
              </a:rPr>
              <a:t>the templates.</a:t>
            </a:r>
            <a:endParaRPr lang="en-GB" u="sng" dirty="0">
              <a:solidFill>
                <a:srgbClr val="7030A0"/>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u="sng" dirty="0" smtClean="0">
                <a:solidFill>
                  <a:srgbClr val="7030A0"/>
                </a:solidFill>
                <a:latin typeface="Comic Sans MS" panose="030F0702030302020204" pitchFamily="66" charset="0"/>
              </a:rPr>
              <a:t>Step One</a:t>
            </a:r>
          </a:p>
          <a:p>
            <a:pPr marL="0" indent="0">
              <a:buNone/>
            </a:pPr>
            <a:r>
              <a:rPr lang="en-GB" dirty="0" smtClean="0">
                <a:solidFill>
                  <a:srgbClr val="7030A0"/>
                </a:solidFill>
                <a:latin typeface="Comic Sans MS" panose="030F0702030302020204" pitchFamily="66" charset="0"/>
              </a:rPr>
              <a:t>It is time to attach the two pieces of felt together. The following slide shows two types of stitches you can use for this.</a:t>
            </a:r>
          </a:p>
          <a:p>
            <a:pPr marL="0" indent="0">
              <a:buNone/>
            </a:pPr>
            <a:endParaRPr lang="en-GB" dirty="0">
              <a:solidFill>
                <a:srgbClr val="7030A0"/>
              </a:solidFill>
              <a:latin typeface="Comic Sans MS" panose="030F0702030302020204" pitchFamily="66" charset="0"/>
            </a:endParaRPr>
          </a:p>
          <a:p>
            <a:pPr marL="0" indent="0">
              <a:buNone/>
            </a:pPr>
            <a:r>
              <a:rPr lang="en-GB" dirty="0" smtClean="0">
                <a:solidFill>
                  <a:srgbClr val="7030A0"/>
                </a:solidFill>
                <a:latin typeface="Comic Sans MS" panose="030F0702030302020204" pitchFamily="66" charset="0"/>
              </a:rPr>
              <a:t>Select the stitch you prefer.</a:t>
            </a:r>
            <a:endParaRPr lang="en-GB"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254539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solidFill>
                  <a:srgbClr val="7030A0"/>
                </a:solidFill>
              </a:rPr>
              <a:t>Sewing stitches to use  </a:t>
            </a:r>
            <a:endParaRPr lang="en-GB" u="sng" dirty="0">
              <a:solidFill>
                <a:srgbClr val="7030A0"/>
              </a:solidFill>
            </a:endParaRPr>
          </a:p>
        </p:txBody>
      </p:sp>
      <p:sp>
        <p:nvSpPr>
          <p:cNvPr id="7" name="TextBox 6"/>
          <p:cNvSpPr txBox="1"/>
          <p:nvPr/>
        </p:nvSpPr>
        <p:spPr>
          <a:xfrm>
            <a:off x="533400" y="1219200"/>
            <a:ext cx="4267200" cy="584775"/>
          </a:xfrm>
          <a:prstGeom prst="rect">
            <a:avLst/>
          </a:prstGeom>
          <a:noFill/>
        </p:spPr>
        <p:txBody>
          <a:bodyPr wrap="square" rtlCol="0">
            <a:spAutoFit/>
          </a:bodyPr>
          <a:lstStyle/>
          <a:p>
            <a:r>
              <a:rPr lang="en-GB" sz="3200" dirty="0">
                <a:solidFill>
                  <a:srgbClr val="7030A0"/>
                </a:solidFill>
                <a:latin typeface="Comic Sans MS" panose="030F0702030302020204" pitchFamily="66" charset="0"/>
              </a:rPr>
              <a:t>1</a:t>
            </a:r>
            <a:r>
              <a:rPr lang="en-GB" sz="3200" dirty="0" smtClean="0">
                <a:solidFill>
                  <a:srgbClr val="7030A0"/>
                </a:solidFill>
                <a:latin typeface="Comic Sans MS" panose="030F0702030302020204" pitchFamily="66" charset="0"/>
              </a:rPr>
              <a:t>. An overstitch </a:t>
            </a:r>
            <a:endParaRPr lang="en-GB" sz="3200" dirty="0">
              <a:solidFill>
                <a:srgbClr val="7030A0"/>
              </a:solidFill>
              <a:latin typeface="Comic Sans MS" panose="030F0702030302020204" pitchFamily="66" charset="0"/>
            </a:endParaRPr>
          </a:p>
        </p:txBody>
      </p:sp>
      <p:pic>
        <p:nvPicPr>
          <p:cNvPr id="12290"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03975"/>
            <a:ext cx="29718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724400"/>
            <a:ext cx="3263900" cy="18359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4038600"/>
            <a:ext cx="3903633" cy="584775"/>
          </a:xfrm>
          <a:prstGeom prst="rect">
            <a:avLst/>
          </a:prstGeom>
        </p:spPr>
        <p:txBody>
          <a:bodyPr wrap="none">
            <a:spAutoFit/>
          </a:bodyPr>
          <a:lstStyle/>
          <a:p>
            <a:pPr lvl="0"/>
            <a:r>
              <a:rPr lang="en-GB" sz="3200" dirty="0" smtClean="0">
                <a:solidFill>
                  <a:srgbClr val="7030A0"/>
                </a:solidFill>
                <a:latin typeface="Comic Sans MS" panose="030F0702030302020204" pitchFamily="66" charset="0"/>
              </a:rPr>
              <a:t>2. A blanket stitch </a:t>
            </a:r>
            <a:endParaRPr lang="en-GB" sz="3200" dirty="0">
              <a:solidFill>
                <a:srgbClr val="7030A0"/>
              </a:solidFill>
              <a:latin typeface="Comic Sans MS" panose="030F0702030302020204" pitchFamily="66" charset="0"/>
            </a:endParaRPr>
          </a:p>
        </p:txBody>
      </p:sp>
      <p:sp>
        <p:nvSpPr>
          <p:cNvPr id="3" name="TextBox 2"/>
          <p:cNvSpPr txBox="1"/>
          <p:nvPr/>
        </p:nvSpPr>
        <p:spPr>
          <a:xfrm>
            <a:off x="4800600" y="1905000"/>
            <a:ext cx="3810000" cy="1477328"/>
          </a:xfrm>
          <a:prstGeom prst="rect">
            <a:avLst/>
          </a:prstGeom>
          <a:noFill/>
        </p:spPr>
        <p:txBody>
          <a:bodyPr wrap="square" rtlCol="0">
            <a:spAutoFit/>
          </a:bodyPr>
          <a:lstStyle/>
          <a:p>
            <a:r>
              <a:rPr lang="en-GB" dirty="0" smtClean="0">
                <a:latin typeface="Comic Sans MS" panose="030F0702030302020204" pitchFamily="66" charset="0"/>
                <a:hlinkClick r:id="rId5"/>
              </a:rPr>
              <a:t>You tube Overstitch Red Ted Art</a:t>
            </a:r>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r>
              <a:rPr lang="en-GB" dirty="0">
                <a:latin typeface="Comic Sans MS" panose="030F0702030302020204" pitchFamily="66" charset="0"/>
              </a:rPr>
              <a:t>https://www.youtube.com/watch?v=gmD9vpo5Fso</a:t>
            </a:r>
          </a:p>
        </p:txBody>
      </p:sp>
      <p:sp>
        <p:nvSpPr>
          <p:cNvPr id="4" name="TextBox 3"/>
          <p:cNvSpPr txBox="1"/>
          <p:nvPr/>
        </p:nvSpPr>
        <p:spPr>
          <a:xfrm>
            <a:off x="4800600" y="4419600"/>
            <a:ext cx="3810000" cy="1200329"/>
          </a:xfrm>
          <a:prstGeom prst="rect">
            <a:avLst/>
          </a:prstGeom>
          <a:noFill/>
        </p:spPr>
        <p:txBody>
          <a:bodyPr wrap="square" rtlCol="0">
            <a:spAutoFit/>
          </a:bodyPr>
          <a:lstStyle/>
          <a:p>
            <a:r>
              <a:rPr lang="en-GB" dirty="0" smtClean="0">
                <a:latin typeface="Comic Sans MS" panose="030F0702030302020204" pitchFamily="66" charset="0"/>
                <a:hlinkClick r:id="rId6"/>
              </a:rPr>
              <a:t>You Tube Blanket Stitch</a:t>
            </a:r>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https://www.youtube.com/watch?v=S9zegUYdPmg</a:t>
            </a:r>
          </a:p>
        </p:txBody>
      </p:sp>
    </p:spTree>
    <p:extLst>
      <p:ext uri="{BB962C8B-B14F-4D97-AF65-F5344CB8AC3E}">
        <p14:creationId xmlns:p14="http://schemas.microsoft.com/office/powerpoint/2010/main" val="445092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solidFill>
                  <a:srgbClr val="7030A0"/>
                </a:solidFill>
                <a:latin typeface="Comic Sans MS" panose="030F0702030302020204" pitchFamily="66" charset="0"/>
              </a:rPr>
              <a:t>Attach the string </a:t>
            </a:r>
            <a:endParaRPr lang="en-GB" u="sng" dirty="0">
              <a:solidFill>
                <a:srgbClr val="7030A0"/>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solidFill>
                  <a:srgbClr val="7030A0"/>
                </a:solidFill>
                <a:latin typeface="Comic Sans MS" panose="030F0702030302020204" pitchFamily="66" charset="0"/>
              </a:rPr>
              <a:t>To complete your hanging ornament attach a piece of cotton or ribbon on the top of your piece.</a:t>
            </a:r>
            <a:endParaRPr lang="en-GB" dirty="0" smtClean="0">
              <a:solidFill>
                <a:srgbClr val="7030A0"/>
              </a:solidFill>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36" y="3429000"/>
            <a:ext cx="2133600" cy="163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244008"/>
            <a:ext cx="22479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9437" y="4223226"/>
            <a:ext cx="29051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530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3200" dirty="0" smtClean="0">
                <a:solidFill>
                  <a:srgbClr val="FFFF00"/>
                </a:solidFill>
                <a:latin typeface="Comic Sans MS" panose="030F0702030302020204" pitchFamily="66" charset="0"/>
              </a:rPr>
              <a:t>As explained in Miss James’ letter, materials for this challenge can be found </a:t>
            </a:r>
            <a:r>
              <a:rPr lang="en-GB" sz="3200" dirty="0">
                <a:solidFill>
                  <a:srgbClr val="FFFF00"/>
                </a:solidFill>
                <a:latin typeface="Comic Sans MS" panose="030F0702030302020204" pitchFamily="66" charset="0"/>
              </a:rPr>
              <a:t/>
            </a:r>
            <a:br>
              <a:rPr lang="en-GB" sz="3200" dirty="0">
                <a:solidFill>
                  <a:srgbClr val="FFFF00"/>
                </a:solidFill>
                <a:latin typeface="Comic Sans MS" panose="030F0702030302020204" pitchFamily="66" charset="0"/>
              </a:rPr>
            </a:br>
            <a:r>
              <a:rPr lang="en-GB" sz="3200" dirty="0" smtClean="0">
                <a:solidFill>
                  <a:srgbClr val="FFFF00"/>
                </a:solidFill>
                <a:latin typeface="Comic Sans MS" panose="030F0702030302020204" pitchFamily="66" charset="0"/>
              </a:rPr>
              <a:t>in the small bags hidden around the village.</a:t>
            </a:r>
            <a:br>
              <a:rPr lang="en-GB" sz="3200" dirty="0" smtClean="0">
                <a:solidFill>
                  <a:srgbClr val="FFFF00"/>
                </a:solidFill>
                <a:latin typeface="Comic Sans MS" panose="030F0702030302020204" pitchFamily="66" charset="0"/>
              </a:rPr>
            </a:br>
            <a:r>
              <a:rPr lang="en-GB" sz="3200" dirty="0">
                <a:solidFill>
                  <a:srgbClr val="FFFF00"/>
                </a:solidFill>
                <a:latin typeface="Comic Sans MS" panose="030F0702030302020204" pitchFamily="66" charset="0"/>
              </a:rPr>
              <a:t/>
            </a:r>
            <a:br>
              <a:rPr lang="en-GB" sz="3200" dirty="0">
                <a:solidFill>
                  <a:srgbClr val="FFFF00"/>
                </a:solidFill>
                <a:latin typeface="Comic Sans MS" panose="030F0702030302020204" pitchFamily="66" charset="0"/>
              </a:rPr>
            </a:br>
            <a:r>
              <a:rPr lang="en-GB" sz="3200" dirty="0" smtClean="0">
                <a:solidFill>
                  <a:srgbClr val="FFFF00"/>
                </a:solidFill>
                <a:latin typeface="Comic Sans MS" panose="030F0702030302020204" pitchFamily="66" charset="0"/>
              </a:rPr>
              <a:t>In addition to this, your child will need a needle. Your child is provided with 2 pieces of thread and one piece of felt, if your child would like to add decorations or other thread to their creations please do!  </a:t>
            </a:r>
            <a:endParaRPr lang="en-GB" sz="3200" dirty="0">
              <a:solidFill>
                <a:srgbClr val="FFFF00"/>
              </a:solidFill>
              <a:latin typeface="Comic Sans MS" panose="030F0702030302020204" pitchFamily="66"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36778"/>
            <a:ext cx="1066800" cy="69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236777"/>
            <a:ext cx="786905" cy="598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1" y="5553180"/>
            <a:ext cx="990600" cy="95097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471074"/>
            <a:ext cx="1568529"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189211"/>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656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60890" y="76200"/>
            <a:ext cx="8229600" cy="4525963"/>
          </a:xfrm>
        </p:spPr>
        <p:txBody>
          <a:bodyPr>
            <a:noAutofit/>
          </a:bodyPr>
          <a:lstStyle/>
          <a:p>
            <a:pPr marL="0" indent="0" algn="ctr">
              <a:buNone/>
            </a:pPr>
            <a:r>
              <a:rPr lang="en-GB" sz="4000" dirty="0" smtClean="0">
                <a:latin typeface="Comic Sans MS" panose="030F0702030302020204" pitchFamily="66" charset="0"/>
              </a:rPr>
              <a:t>Congratulations on completing your hanging ornament. </a:t>
            </a:r>
          </a:p>
          <a:p>
            <a:pPr marL="0" indent="0" algn="ctr">
              <a:buNone/>
            </a:pPr>
            <a:r>
              <a:rPr lang="en-GB" sz="4000" dirty="0" smtClean="0">
                <a:latin typeface="Comic Sans MS" panose="030F0702030302020204" pitchFamily="66" charset="0"/>
              </a:rPr>
              <a:t>Please bring in your hanging ornament and hand it to your new teacher when you return to school. We will display your ‘wishes’ in a special place</a:t>
            </a:r>
            <a:r>
              <a:rPr lang="en-GB" sz="4000" dirty="0" smtClean="0">
                <a:latin typeface="Comic Sans MS" panose="030F0702030302020204" pitchFamily="66" charset="0"/>
              </a:rPr>
              <a:t>. We can’t wait to see them!</a:t>
            </a:r>
            <a:endParaRPr lang="en-GB" sz="4000" dirty="0">
              <a:latin typeface="Comic Sans MS" panose="030F0702030302020204" pitchFamily="66" charset="0"/>
            </a:endParaRPr>
          </a:p>
        </p:txBody>
      </p:sp>
      <p:pic>
        <p:nvPicPr>
          <p:cNvPr id="1638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05400"/>
            <a:ext cx="2667000" cy="167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801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838200"/>
            <a:ext cx="8305800" cy="4524315"/>
          </a:xfrm>
          <a:prstGeom prst="rect">
            <a:avLst/>
          </a:prstGeom>
          <a:noFill/>
        </p:spPr>
        <p:txBody>
          <a:bodyPr wrap="square" rtlCol="0">
            <a:spAutoFit/>
          </a:bodyPr>
          <a:lstStyle/>
          <a:p>
            <a:r>
              <a:rPr lang="en-GB" sz="3200" dirty="0" smtClean="0">
                <a:solidFill>
                  <a:srgbClr val="FFFF00"/>
                </a:solidFill>
                <a:latin typeface="Comic Sans MS" panose="030F0702030302020204" pitchFamily="66" charset="0"/>
              </a:rPr>
              <a:t>We are living in strange times. There are</a:t>
            </a:r>
          </a:p>
          <a:p>
            <a:r>
              <a:rPr lang="en-GB" sz="3200" dirty="0">
                <a:solidFill>
                  <a:srgbClr val="FFFF00"/>
                </a:solidFill>
                <a:latin typeface="Comic Sans MS" panose="030F0702030302020204" pitchFamily="66" charset="0"/>
              </a:rPr>
              <a:t>m</a:t>
            </a:r>
            <a:r>
              <a:rPr lang="en-GB" sz="3200" dirty="0" smtClean="0">
                <a:solidFill>
                  <a:srgbClr val="FFFF00"/>
                </a:solidFill>
                <a:latin typeface="Comic Sans MS" panose="030F0702030302020204" pitchFamily="66" charset="0"/>
              </a:rPr>
              <a:t>any </a:t>
            </a:r>
            <a:r>
              <a:rPr lang="en-GB" sz="3200" dirty="0" err="1" smtClean="0">
                <a:solidFill>
                  <a:srgbClr val="FFFF00"/>
                </a:solidFill>
                <a:latin typeface="Comic Sans MS" panose="030F0702030302020204" pitchFamily="66" charset="0"/>
              </a:rPr>
              <a:t>many</a:t>
            </a:r>
            <a:r>
              <a:rPr lang="en-GB" sz="3200" dirty="0" smtClean="0">
                <a:solidFill>
                  <a:srgbClr val="FFFF00"/>
                </a:solidFill>
                <a:latin typeface="Comic Sans MS" panose="030F0702030302020204" pitchFamily="66" charset="0"/>
              </a:rPr>
              <a:t> important issues in our country and worldwide which are being spoken about at the moment. We are surrounded by these issues everyday. They are talked about in our schools, our homes, on the television, social media, everywhere.</a:t>
            </a:r>
          </a:p>
          <a:p>
            <a:endParaRPr lang="en-GB" sz="3200" dirty="0">
              <a:solidFill>
                <a:srgbClr val="FFFF00"/>
              </a:solidFill>
              <a:latin typeface="Comic Sans MS" panose="030F0702030302020204" pitchFamily="66" charset="0"/>
            </a:endParaRPr>
          </a:p>
          <a:p>
            <a:endParaRPr lang="en-GB" sz="3200" dirty="0" smtClean="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727481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798" y="-14654"/>
            <a:ext cx="4506202"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4648200" cy="35638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5" y="-14654"/>
            <a:ext cx="463647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61946"/>
            <a:ext cx="4506202" cy="35784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1100" y="168791"/>
            <a:ext cx="6934200" cy="6986528"/>
          </a:xfrm>
          <a:prstGeom prst="rect">
            <a:avLst/>
          </a:prstGeom>
          <a:noFill/>
        </p:spPr>
        <p:txBody>
          <a:bodyPr wrap="square" rtlCol="0">
            <a:spAutoFit/>
          </a:bodyPr>
          <a:lstStyle/>
          <a:p>
            <a:r>
              <a:rPr lang="en-GB" sz="4000" dirty="0" smtClean="0">
                <a:solidFill>
                  <a:srgbClr val="FFFF00"/>
                </a:solidFill>
                <a:latin typeface="Comic Sans MS" panose="030F0702030302020204" pitchFamily="66" charset="0"/>
              </a:rPr>
              <a:t>What world issues have you heard about recently?</a:t>
            </a:r>
          </a:p>
          <a:p>
            <a:endParaRPr lang="en-GB" sz="4000" dirty="0">
              <a:solidFill>
                <a:srgbClr val="FFFF00"/>
              </a:solidFill>
              <a:latin typeface="Comic Sans MS" panose="030F0702030302020204" pitchFamily="66" charset="0"/>
            </a:endParaRPr>
          </a:p>
          <a:p>
            <a:r>
              <a:rPr lang="en-GB" sz="4000" dirty="0" smtClean="0">
                <a:solidFill>
                  <a:srgbClr val="FFFF00"/>
                </a:solidFill>
                <a:latin typeface="Comic Sans MS" panose="030F0702030302020204" pitchFamily="66" charset="0"/>
              </a:rPr>
              <a:t>Which world issues are </a:t>
            </a:r>
          </a:p>
          <a:p>
            <a:r>
              <a:rPr lang="en-GB" sz="4000" dirty="0">
                <a:solidFill>
                  <a:srgbClr val="FFFF00"/>
                </a:solidFill>
                <a:latin typeface="Comic Sans MS" panose="030F0702030302020204" pitchFamily="66" charset="0"/>
              </a:rPr>
              <a:t>i</a:t>
            </a:r>
            <a:r>
              <a:rPr lang="en-GB" sz="4000" dirty="0" smtClean="0">
                <a:solidFill>
                  <a:srgbClr val="FFFF00"/>
                </a:solidFill>
                <a:latin typeface="Comic Sans MS" panose="030F0702030302020204" pitchFamily="66" charset="0"/>
              </a:rPr>
              <a:t>mportant to you?</a:t>
            </a:r>
          </a:p>
          <a:p>
            <a:endParaRPr lang="en-GB" sz="4000" dirty="0">
              <a:solidFill>
                <a:srgbClr val="FFFF00"/>
              </a:solidFill>
              <a:latin typeface="Comic Sans MS" panose="030F0702030302020204" pitchFamily="66" charset="0"/>
            </a:endParaRPr>
          </a:p>
          <a:p>
            <a:r>
              <a:rPr lang="en-GB" sz="4000" dirty="0" smtClean="0">
                <a:solidFill>
                  <a:srgbClr val="FFFF00"/>
                </a:solidFill>
                <a:latin typeface="Comic Sans MS" panose="030F0702030302020204" pitchFamily="66" charset="0"/>
              </a:rPr>
              <a:t>If you </a:t>
            </a:r>
            <a:r>
              <a:rPr lang="en-GB" sz="4000" dirty="0" smtClean="0">
                <a:solidFill>
                  <a:srgbClr val="FFFF00"/>
                </a:solidFill>
                <a:latin typeface="Comic Sans MS" panose="030F0702030302020204" pitchFamily="66" charset="0"/>
              </a:rPr>
              <a:t>could make a </a:t>
            </a:r>
            <a:r>
              <a:rPr lang="en-GB" sz="4000" dirty="0" smtClean="0">
                <a:solidFill>
                  <a:srgbClr val="FFFF00"/>
                </a:solidFill>
                <a:latin typeface="Comic Sans MS" panose="030F0702030302020204" pitchFamily="66" charset="0"/>
              </a:rPr>
              <a:t>wish to change the world </a:t>
            </a:r>
            <a:r>
              <a:rPr lang="en-GB" sz="4000" dirty="0" smtClean="0">
                <a:solidFill>
                  <a:srgbClr val="FFFF00"/>
                </a:solidFill>
                <a:latin typeface="Comic Sans MS" panose="030F0702030302020204" pitchFamily="66" charset="0"/>
              </a:rPr>
              <a:t>into </a:t>
            </a:r>
            <a:r>
              <a:rPr lang="en-GB" sz="4000" dirty="0" smtClean="0">
                <a:solidFill>
                  <a:srgbClr val="FFFF00"/>
                </a:solidFill>
                <a:latin typeface="Comic Sans MS" panose="030F0702030302020204" pitchFamily="66" charset="0"/>
              </a:rPr>
              <a:t>a better world, what would </a:t>
            </a:r>
            <a:r>
              <a:rPr lang="en-GB" sz="4400" dirty="0" smtClean="0">
                <a:solidFill>
                  <a:srgbClr val="FFFF00"/>
                </a:solidFill>
                <a:latin typeface="Comic Sans MS" panose="030F0702030302020204" pitchFamily="66" charset="0"/>
              </a:rPr>
              <a:t>your wish be?</a:t>
            </a:r>
          </a:p>
          <a:p>
            <a:endParaRPr lang="en-GB" sz="44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574017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798" y="-14654"/>
            <a:ext cx="4506202"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4648200" cy="35638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5" y="-14654"/>
            <a:ext cx="463647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61946"/>
            <a:ext cx="4506202" cy="35784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2738" y="228600"/>
            <a:ext cx="8763000" cy="3847207"/>
          </a:xfrm>
          <a:prstGeom prst="rect">
            <a:avLst/>
          </a:prstGeom>
          <a:noFill/>
        </p:spPr>
        <p:txBody>
          <a:bodyPr wrap="square" rtlCol="0">
            <a:spAutoFit/>
          </a:bodyPr>
          <a:lstStyle/>
          <a:p>
            <a:r>
              <a:rPr lang="en-GB" sz="4000" dirty="0" smtClean="0">
                <a:solidFill>
                  <a:schemeClr val="bg1"/>
                </a:solidFill>
                <a:latin typeface="Comic Sans MS" panose="030F0702030302020204" pitchFamily="66" charset="0"/>
              </a:rPr>
              <a:t>Can you write a few sentences about your wish for a better world.</a:t>
            </a:r>
          </a:p>
          <a:p>
            <a:endParaRPr lang="en-GB" sz="4000" dirty="0">
              <a:solidFill>
                <a:srgbClr val="FFFF00"/>
              </a:solidFill>
              <a:latin typeface="Comic Sans MS" panose="030F0702030302020204" pitchFamily="66" charset="0"/>
            </a:endParaRPr>
          </a:p>
          <a:p>
            <a:endParaRPr lang="en-GB" sz="4000" dirty="0" smtClean="0">
              <a:solidFill>
                <a:srgbClr val="FFFF00"/>
              </a:solidFill>
              <a:latin typeface="Comic Sans MS" panose="030F0702030302020204" pitchFamily="66" charset="0"/>
            </a:endParaRPr>
          </a:p>
          <a:p>
            <a:endParaRPr lang="en-GB" sz="4000" dirty="0">
              <a:solidFill>
                <a:srgbClr val="FFFF00"/>
              </a:solidFill>
              <a:latin typeface="Comic Sans MS" panose="030F0702030302020204" pitchFamily="66" charset="0"/>
            </a:endParaRPr>
          </a:p>
          <a:p>
            <a:endParaRPr lang="en-GB" sz="4400" dirty="0">
              <a:solidFill>
                <a:srgbClr val="FFFF00"/>
              </a:solidFill>
              <a:latin typeface="Comic Sans MS" panose="030F0702030302020204" pitchFamily="66" charset="0"/>
            </a:endParaRPr>
          </a:p>
        </p:txBody>
      </p:sp>
      <p:sp>
        <p:nvSpPr>
          <p:cNvPr id="3" name="Cloud Callout 2"/>
          <p:cNvSpPr/>
          <p:nvPr/>
        </p:nvSpPr>
        <p:spPr>
          <a:xfrm>
            <a:off x="228600" y="1676400"/>
            <a:ext cx="8763000" cy="44196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752600" y="2590800"/>
            <a:ext cx="5148701" cy="646331"/>
          </a:xfrm>
          <a:prstGeom prst="rect">
            <a:avLst/>
          </a:prstGeom>
          <a:noFill/>
        </p:spPr>
        <p:txBody>
          <a:bodyPr wrap="square" rtlCol="0">
            <a:spAutoFit/>
          </a:bodyPr>
          <a:lstStyle/>
          <a:p>
            <a:r>
              <a:rPr lang="en-GB" sz="3600" dirty="0" smtClean="0">
                <a:solidFill>
                  <a:srgbClr val="7030A0"/>
                </a:solidFill>
                <a:latin typeface="Comic Sans MS" panose="030F0702030302020204" pitchFamily="66" charset="0"/>
              </a:rPr>
              <a:t>I wish……..</a:t>
            </a:r>
            <a:endParaRPr lang="en-GB" sz="36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708978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Box 3"/>
          <p:cNvSpPr txBox="1"/>
          <p:nvPr/>
        </p:nvSpPr>
        <p:spPr>
          <a:xfrm>
            <a:off x="744764" y="1847849"/>
            <a:ext cx="8153400" cy="3477875"/>
          </a:xfrm>
          <a:prstGeom prst="rect">
            <a:avLst/>
          </a:prstGeom>
          <a:noFill/>
        </p:spPr>
        <p:txBody>
          <a:bodyPr wrap="square" rtlCol="0">
            <a:spAutoFit/>
          </a:bodyPr>
          <a:lstStyle/>
          <a:p>
            <a:pPr algn="ctr"/>
            <a:r>
              <a:rPr lang="en-GB" sz="4400" dirty="0" smtClean="0">
                <a:solidFill>
                  <a:srgbClr val="FFFF00"/>
                </a:solidFill>
                <a:latin typeface="Comic Sans MS" panose="030F0702030302020204" pitchFamily="66" charset="0"/>
              </a:rPr>
              <a:t>We are going to design and create a small hanging ornament to symbolise our wish for a better world.</a:t>
            </a:r>
          </a:p>
          <a:p>
            <a:endParaRPr lang="en-GB" sz="4400" dirty="0">
              <a:solidFill>
                <a:srgbClr val="FFFF00"/>
              </a:solidFill>
              <a:latin typeface="Comic Sans MS" panose="030F0702030302020204" pitchFamily="66" charset="0"/>
            </a:endParaRPr>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9400" y="363974"/>
            <a:ext cx="1547813" cy="131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66592">
            <a:off x="5217183" y="148061"/>
            <a:ext cx="1896875" cy="174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648200"/>
            <a:ext cx="1733550" cy="193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4763851"/>
            <a:ext cx="14097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9025" y="378161"/>
            <a:ext cx="1485900" cy="115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74856"/>
            <a:ext cx="1476375" cy="156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763850"/>
            <a:ext cx="3276600" cy="197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633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337"/>
          </a:xfrm>
        </p:spPr>
        <p:txBody>
          <a:bodyPr/>
          <a:lstStyle/>
          <a:p>
            <a:endParaRPr lang="en-GB" dirty="0"/>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70424"/>
            <a:ext cx="1524000" cy="135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57200"/>
            <a:ext cx="8001000" cy="1200329"/>
          </a:xfrm>
          <a:prstGeom prst="rect">
            <a:avLst/>
          </a:prstGeom>
          <a:noFill/>
        </p:spPr>
        <p:txBody>
          <a:bodyPr wrap="square" rtlCol="0">
            <a:spAutoFit/>
          </a:bodyPr>
          <a:lstStyle/>
          <a:p>
            <a:r>
              <a:rPr lang="en-GB" sz="4000" u="sng" dirty="0" smtClean="0">
                <a:solidFill>
                  <a:srgbClr val="FFFF00"/>
                </a:solidFill>
                <a:latin typeface="Comic Sans MS" panose="030F0702030302020204" pitchFamily="66" charset="0"/>
              </a:rPr>
              <a:t>Design a template</a:t>
            </a:r>
            <a:r>
              <a:rPr lang="en-GB" sz="3200" dirty="0" smtClean="0">
                <a:solidFill>
                  <a:srgbClr val="FFFF00"/>
                </a:solidFill>
                <a:latin typeface="Comic Sans MS" panose="030F0702030302020204" pitchFamily="66" charset="0"/>
              </a:rPr>
              <a:t>.</a:t>
            </a:r>
          </a:p>
          <a:p>
            <a:r>
              <a:rPr lang="en-GB" sz="3200" dirty="0" smtClean="0">
                <a:solidFill>
                  <a:srgbClr val="FFFF00"/>
                </a:solidFill>
                <a:latin typeface="Comic Sans MS" panose="030F0702030302020204" pitchFamily="66" charset="0"/>
              </a:rPr>
              <a:t>Here are some examples……</a:t>
            </a:r>
            <a:endParaRPr lang="en-GB" sz="3200" dirty="0">
              <a:solidFill>
                <a:srgbClr val="FFFF00"/>
              </a:solidFill>
              <a:latin typeface="Comic Sans MS" panose="030F0702030302020204" pitchFamily="66" charset="0"/>
            </a:endParaRPr>
          </a:p>
        </p:txBody>
      </p:sp>
      <p:sp>
        <p:nvSpPr>
          <p:cNvPr id="6" name="TextBox 5"/>
          <p:cNvSpPr txBox="1"/>
          <p:nvPr/>
        </p:nvSpPr>
        <p:spPr>
          <a:xfrm>
            <a:off x="152400" y="1371600"/>
            <a:ext cx="6705600" cy="5509200"/>
          </a:xfrm>
          <a:prstGeom prst="rect">
            <a:avLst/>
          </a:prstGeom>
          <a:noFill/>
        </p:spPr>
        <p:txBody>
          <a:bodyPr wrap="square" rtlCol="0">
            <a:spAutoFit/>
          </a:bodyPr>
          <a:lstStyle/>
          <a:p>
            <a:endParaRPr lang="en-GB" sz="2400" b="1" dirty="0" smtClean="0">
              <a:solidFill>
                <a:srgbClr val="FFFF00"/>
              </a:solidFill>
              <a:latin typeface="Comic Sans MS" panose="030F0702030302020204" pitchFamily="66" charset="0"/>
            </a:endParaRPr>
          </a:p>
          <a:p>
            <a:r>
              <a:rPr lang="en-GB" sz="2400" b="1" dirty="0" smtClean="0">
                <a:solidFill>
                  <a:srgbClr val="FFFF00"/>
                </a:solidFill>
                <a:latin typeface="Comic Sans MS" panose="030F0702030302020204" pitchFamily="66" charset="0"/>
              </a:rPr>
              <a:t>Step One</a:t>
            </a:r>
          </a:p>
          <a:p>
            <a:r>
              <a:rPr lang="en-GB" sz="2400" b="1" dirty="0" smtClean="0">
                <a:solidFill>
                  <a:srgbClr val="FFFF00"/>
                </a:solidFill>
                <a:latin typeface="Comic Sans MS" panose="030F0702030302020204" pitchFamily="66" charset="0"/>
              </a:rPr>
              <a:t>Choose a template for your </a:t>
            </a:r>
          </a:p>
          <a:p>
            <a:r>
              <a:rPr lang="en-GB" sz="2400" b="1" dirty="0" smtClean="0">
                <a:solidFill>
                  <a:srgbClr val="FFFF00"/>
                </a:solidFill>
                <a:latin typeface="Comic Sans MS" panose="030F0702030302020204" pitchFamily="66" charset="0"/>
              </a:rPr>
              <a:t>design.</a:t>
            </a:r>
          </a:p>
          <a:p>
            <a:r>
              <a:rPr lang="en-GB" sz="3200" b="1" dirty="0" smtClean="0">
                <a:solidFill>
                  <a:srgbClr val="FFFF00"/>
                </a:solidFill>
                <a:latin typeface="Comic Sans MS" panose="030F0702030302020204" pitchFamily="66" charset="0"/>
              </a:rPr>
              <a:t>If your wish is for</a:t>
            </a:r>
          </a:p>
          <a:p>
            <a:r>
              <a:rPr lang="en-GB" sz="3200" b="1" dirty="0">
                <a:solidFill>
                  <a:srgbClr val="FFFF00"/>
                </a:solidFill>
                <a:latin typeface="Comic Sans MS" panose="030F0702030302020204" pitchFamily="66" charset="0"/>
              </a:rPr>
              <a:t>p</a:t>
            </a:r>
            <a:r>
              <a:rPr lang="en-GB" sz="3200" b="1" dirty="0" smtClean="0">
                <a:solidFill>
                  <a:srgbClr val="FFFF00"/>
                </a:solidFill>
                <a:latin typeface="Comic Sans MS" panose="030F0702030302020204" pitchFamily="66" charset="0"/>
              </a:rPr>
              <a:t>eople to be happy</a:t>
            </a:r>
          </a:p>
          <a:p>
            <a:r>
              <a:rPr lang="en-GB" sz="3200" b="1" dirty="0">
                <a:solidFill>
                  <a:srgbClr val="FFFF00"/>
                </a:solidFill>
                <a:latin typeface="Comic Sans MS" panose="030F0702030302020204" pitchFamily="66" charset="0"/>
              </a:rPr>
              <a:t>l</a:t>
            </a:r>
            <a:r>
              <a:rPr lang="en-GB" sz="3200" b="1" dirty="0" smtClean="0">
                <a:solidFill>
                  <a:srgbClr val="FFFF00"/>
                </a:solidFill>
                <a:latin typeface="Comic Sans MS" panose="030F0702030302020204" pitchFamily="66" charset="0"/>
              </a:rPr>
              <a:t>iving and working </a:t>
            </a:r>
          </a:p>
          <a:p>
            <a:r>
              <a:rPr lang="en-GB" sz="3200" b="1" dirty="0">
                <a:solidFill>
                  <a:srgbClr val="FFFF00"/>
                </a:solidFill>
                <a:latin typeface="Comic Sans MS" panose="030F0702030302020204" pitchFamily="66" charset="0"/>
              </a:rPr>
              <a:t>t</a:t>
            </a:r>
            <a:r>
              <a:rPr lang="en-GB" sz="3200" b="1" dirty="0" smtClean="0">
                <a:solidFill>
                  <a:srgbClr val="FFFF00"/>
                </a:solidFill>
                <a:latin typeface="Comic Sans MS" panose="030F0702030302020204" pitchFamily="66" charset="0"/>
              </a:rPr>
              <a:t>ogether as</a:t>
            </a:r>
          </a:p>
          <a:p>
            <a:r>
              <a:rPr lang="en-GB" sz="3200" b="1" dirty="0" smtClean="0">
                <a:solidFill>
                  <a:srgbClr val="FFFF00"/>
                </a:solidFill>
                <a:latin typeface="Comic Sans MS" panose="030F0702030302020204" pitchFamily="66" charset="0"/>
              </a:rPr>
              <a:t>equals, you could </a:t>
            </a:r>
          </a:p>
          <a:p>
            <a:r>
              <a:rPr lang="en-GB" sz="3200" b="1" dirty="0">
                <a:solidFill>
                  <a:srgbClr val="FFFF00"/>
                </a:solidFill>
                <a:latin typeface="Comic Sans MS" panose="030F0702030302020204" pitchFamily="66" charset="0"/>
              </a:rPr>
              <a:t>c</a:t>
            </a:r>
            <a:r>
              <a:rPr lang="en-GB" sz="3200" b="1" dirty="0" smtClean="0">
                <a:solidFill>
                  <a:srgbClr val="FFFF00"/>
                </a:solidFill>
                <a:latin typeface="Comic Sans MS" panose="030F0702030302020204" pitchFamily="66" charset="0"/>
              </a:rPr>
              <a:t>hoose a heart to </a:t>
            </a:r>
          </a:p>
          <a:p>
            <a:r>
              <a:rPr lang="en-GB" sz="3200" b="1" dirty="0">
                <a:solidFill>
                  <a:srgbClr val="FFFF00"/>
                </a:solidFill>
                <a:latin typeface="Comic Sans MS" panose="030F0702030302020204" pitchFamily="66" charset="0"/>
              </a:rPr>
              <a:t>s</a:t>
            </a:r>
            <a:r>
              <a:rPr lang="en-GB" sz="3200" b="1" dirty="0" smtClean="0">
                <a:solidFill>
                  <a:srgbClr val="FFFF00"/>
                </a:solidFill>
                <a:latin typeface="Comic Sans MS" panose="030F0702030302020204" pitchFamily="66" charset="0"/>
              </a:rPr>
              <a:t>ymbolise love and </a:t>
            </a:r>
          </a:p>
          <a:p>
            <a:r>
              <a:rPr lang="en-GB" sz="3200" b="1" dirty="0" smtClean="0">
                <a:solidFill>
                  <a:srgbClr val="FFFF00"/>
                </a:solidFill>
                <a:latin typeface="Comic Sans MS" panose="030F0702030302020204" pitchFamily="66" charset="0"/>
              </a:rPr>
              <a:t>equality.</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34308"/>
            <a:ext cx="4114800" cy="420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266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337"/>
          </a:xfrm>
        </p:spPr>
        <p:txBody>
          <a:bodyPr/>
          <a:lstStyle/>
          <a:p>
            <a:endParaRPr lang="en-GB" dirty="0"/>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70424"/>
            <a:ext cx="1524000" cy="135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57200"/>
            <a:ext cx="8001000" cy="707886"/>
          </a:xfrm>
          <a:prstGeom prst="rect">
            <a:avLst/>
          </a:prstGeom>
          <a:noFill/>
        </p:spPr>
        <p:txBody>
          <a:bodyPr wrap="square" rtlCol="0">
            <a:spAutoFit/>
          </a:bodyPr>
          <a:lstStyle/>
          <a:p>
            <a:r>
              <a:rPr lang="en-GB" sz="4000" u="sng" dirty="0" smtClean="0">
                <a:solidFill>
                  <a:srgbClr val="FFFF00"/>
                </a:solidFill>
                <a:latin typeface="Comic Sans MS" panose="030F0702030302020204" pitchFamily="66" charset="0"/>
              </a:rPr>
              <a:t>Design a template</a:t>
            </a:r>
            <a:r>
              <a:rPr lang="en-GB" sz="3200" dirty="0" smtClean="0">
                <a:solidFill>
                  <a:srgbClr val="FFFF00"/>
                </a:solidFill>
                <a:latin typeface="Comic Sans MS" panose="030F0702030302020204" pitchFamily="66" charset="0"/>
              </a:rPr>
              <a:t>.</a:t>
            </a:r>
            <a:endParaRPr lang="en-GB" sz="3200" dirty="0">
              <a:solidFill>
                <a:srgbClr val="FFFF00"/>
              </a:solidFill>
              <a:latin typeface="Comic Sans MS" panose="030F0702030302020204" pitchFamily="66" charset="0"/>
            </a:endParaRPr>
          </a:p>
        </p:txBody>
      </p:sp>
      <p:sp>
        <p:nvSpPr>
          <p:cNvPr id="6" name="TextBox 5"/>
          <p:cNvSpPr txBox="1"/>
          <p:nvPr/>
        </p:nvSpPr>
        <p:spPr>
          <a:xfrm>
            <a:off x="152400" y="1371600"/>
            <a:ext cx="6705600" cy="5016758"/>
          </a:xfrm>
          <a:prstGeom prst="rect">
            <a:avLst/>
          </a:prstGeom>
          <a:noFill/>
        </p:spPr>
        <p:txBody>
          <a:bodyPr wrap="square" rtlCol="0">
            <a:spAutoFit/>
          </a:bodyPr>
          <a:lstStyle/>
          <a:p>
            <a:r>
              <a:rPr lang="en-GB" sz="2400" b="1" u="sng" dirty="0" smtClean="0">
                <a:solidFill>
                  <a:srgbClr val="FFFF00"/>
                </a:solidFill>
                <a:latin typeface="Comic Sans MS" panose="030F0702030302020204" pitchFamily="66" charset="0"/>
              </a:rPr>
              <a:t>Step One</a:t>
            </a:r>
          </a:p>
          <a:p>
            <a:r>
              <a:rPr lang="en-GB" sz="2400" b="1" dirty="0" smtClean="0">
                <a:solidFill>
                  <a:srgbClr val="FFFF00"/>
                </a:solidFill>
                <a:latin typeface="Comic Sans MS" panose="030F0702030302020204" pitchFamily="66" charset="0"/>
              </a:rPr>
              <a:t>Choose a template for your </a:t>
            </a:r>
          </a:p>
          <a:p>
            <a:r>
              <a:rPr lang="en-GB" sz="2400" b="1" dirty="0" smtClean="0">
                <a:solidFill>
                  <a:srgbClr val="FFFF00"/>
                </a:solidFill>
                <a:latin typeface="Comic Sans MS" panose="030F0702030302020204" pitchFamily="66" charset="0"/>
              </a:rPr>
              <a:t>design.</a:t>
            </a:r>
          </a:p>
          <a:p>
            <a:endParaRPr lang="en-GB" sz="2400" b="1" dirty="0">
              <a:solidFill>
                <a:srgbClr val="FFFF00"/>
              </a:solidFill>
              <a:latin typeface="Comic Sans MS" panose="030F0702030302020204" pitchFamily="66" charset="0"/>
            </a:endParaRPr>
          </a:p>
          <a:p>
            <a:r>
              <a:rPr lang="en-GB" sz="3200" b="1" dirty="0" smtClean="0">
                <a:solidFill>
                  <a:srgbClr val="FFFF00"/>
                </a:solidFill>
                <a:latin typeface="Comic Sans MS" panose="030F0702030302020204" pitchFamily="66" charset="0"/>
              </a:rPr>
              <a:t>If your wish is for</a:t>
            </a:r>
          </a:p>
          <a:p>
            <a:r>
              <a:rPr lang="en-GB" sz="3200" b="1" dirty="0" smtClean="0">
                <a:solidFill>
                  <a:srgbClr val="FFFF00"/>
                </a:solidFill>
                <a:latin typeface="Comic Sans MS" panose="030F0702030302020204" pitchFamily="66" charset="0"/>
              </a:rPr>
              <a:t>the world to</a:t>
            </a:r>
          </a:p>
          <a:p>
            <a:r>
              <a:rPr lang="en-GB" sz="3200" b="1" dirty="0">
                <a:solidFill>
                  <a:srgbClr val="FFFF00"/>
                </a:solidFill>
                <a:latin typeface="Comic Sans MS" panose="030F0702030302020204" pitchFamily="66" charset="0"/>
              </a:rPr>
              <a:t>b</a:t>
            </a:r>
            <a:r>
              <a:rPr lang="en-GB" sz="3200" b="1" dirty="0" smtClean="0">
                <a:solidFill>
                  <a:srgbClr val="FFFF00"/>
                </a:solidFill>
                <a:latin typeface="Comic Sans MS" panose="030F0702030302020204" pitchFamily="66" charset="0"/>
              </a:rPr>
              <a:t>e cleaner and </a:t>
            </a:r>
          </a:p>
          <a:p>
            <a:r>
              <a:rPr lang="en-GB" sz="3200" b="1" dirty="0" smtClean="0">
                <a:solidFill>
                  <a:srgbClr val="FFFF00"/>
                </a:solidFill>
                <a:latin typeface="Comic Sans MS" panose="030F0702030302020204" pitchFamily="66" charset="0"/>
              </a:rPr>
              <a:t>sustainable</a:t>
            </a:r>
          </a:p>
          <a:p>
            <a:r>
              <a:rPr lang="en-GB" sz="3200" b="1" dirty="0" smtClean="0">
                <a:solidFill>
                  <a:srgbClr val="FFFF00"/>
                </a:solidFill>
                <a:latin typeface="Comic Sans MS" panose="030F0702030302020204" pitchFamily="66" charset="0"/>
              </a:rPr>
              <a:t>you could choose</a:t>
            </a:r>
          </a:p>
          <a:p>
            <a:r>
              <a:rPr lang="en-GB" sz="3200" b="1" dirty="0">
                <a:solidFill>
                  <a:srgbClr val="FFFF00"/>
                </a:solidFill>
                <a:latin typeface="Comic Sans MS" panose="030F0702030302020204" pitchFamily="66" charset="0"/>
              </a:rPr>
              <a:t>a</a:t>
            </a:r>
            <a:r>
              <a:rPr lang="en-GB" sz="3200" b="1" dirty="0" smtClean="0">
                <a:solidFill>
                  <a:srgbClr val="FFFF00"/>
                </a:solidFill>
                <a:latin typeface="Comic Sans MS" panose="030F0702030302020204" pitchFamily="66" charset="0"/>
              </a:rPr>
              <a:t> circle to symbolise</a:t>
            </a:r>
          </a:p>
          <a:p>
            <a:r>
              <a:rPr lang="en-GB" sz="3200" b="1" dirty="0" smtClean="0">
                <a:solidFill>
                  <a:srgbClr val="FFFF00"/>
                </a:solidFill>
                <a:latin typeface="Comic Sans MS" panose="030F0702030302020204" pitchFamily="66" charset="0"/>
              </a:rPr>
              <a:t>planet Earth.</a:t>
            </a:r>
            <a:endParaRPr lang="en-GB" sz="3200" b="1" dirty="0" smtClean="0">
              <a:solidFill>
                <a:srgbClr val="FFFF00"/>
              </a:solidFill>
              <a:latin typeface="Comic Sans MS" panose="030F0702030302020204" pitchFamily="66"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143" y="1752600"/>
            <a:ext cx="43037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21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337"/>
          </a:xfrm>
        </p:spPr>
        <p:txBody>
          <a:bodyPr/>
          <a:lstStyle/>
          <a:p>
            <a:endParaRPr lang="en-GB" dirty="0"/>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70424"/>
            <a:ext cx="1524000" cy="135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57200"/>
            <a:ext cx="8001000" cy="584775"/>
          </a:xfrm>
          <a:prstGeom prst="rect">
            <a:avLst/>
          </a:prstGeom>
          <a:noFill/>
        </p:spPr>
        <p:txBody>
          <a:bodyPr wrap="square" rtlCol="0">
            <a:spAutoFit/>
          </a:bodyPr>
          <a:lstStyle/>
          <a:p>
            <a:r>
              <a:rPr lang="en-GB" sz="3200" u="sng" dirty="0" smtClean="0">
                <a:solidFill>
                  <a:srgbClr val="FFFF00"/>
                </a:solidFill>
                <a:latin typeface="Comic Sans MS" panose="030F0702030302020204" pitchFamily="66" charset="0"/>
              </a:rPr>
              <a:t>Design a template</a:t>
            </a:r>
          </a:p>
        </p:txBody>
      </p:sp>
      <p:sp>
        <p:nvSpPr>
          <p:cNvPr id="6" name="TextBox 5"/>
          <p:cNvSpPr txBox="1"/>
          <p:nvPr/>
        </p:nvSpPr>
        <p:spPr>
          <a:xfrm>
            <a:off x="439615" y="1867836"/>
            <a:ext cx="6705600" cy="1569660"/>
          </a:xfrm>
          <a:prstGeom prst="rect">
            <a:avLst/>
          </a:prstGeom>
          <a:noFill/>
        </p:spPr>
        <p:txBody>
          <a:bodyPr wrap="square" rtlCol="0">
            <a:spAutoFit/>
          </a:bodyPr>
          <a:lstStyle/>
          <a:p>
            <a:endParaRPr lang="en-GB" sz="2400" dirty="0" smtClean="0">
              <a:solidFill>
                <a:srgbClr val="FFFF00"/>
              </a:solidFill>
              <a:latin typeface="Comic Sans MS" panose="030F0702030302020204" pitchFamily="66" charset="0"/>
            </a:endParaRPr>
          </a:p>
          <a:p>
            <a:endParaRPr lang="en-GB" sz="2400" dirty="0">
              <a:solidFill>
                <a:srgbClr val="FFFF00"/>
              </a:solidFill>
              <a:latin typeface="Comic Sans MS" panose="030F0702030302020204" pitchFamily="66" charset="0"/>
            </a:endParaRPr>
          </a:p>
          <a:p>
            <a:endParaRPr lang="en-GB" sz="2400" dirty="0" smtClean="0">
              <a:solidFill>
                <a:srgbClr val="FFFF00"/>
              </a:solidFill>
              <a:latin typeface="Comic Sans MS" panose="030F0702030302020204" pitchFamily="66" charset="0"/>
            </a:endParaRPr>
          </a:p>
          <a:p>
            <a:endParaRPr lang="en-GB" sz="2400" dirty="0" smtClean="0">
              <a:solidFill>
                <a:srgbClr val="FFFF00"/>
              </a:solidFill>
              <a:latin typeface="Comic Sans MS" panose="030F0702030302020204" pitchFamily="66" charset="0"/>
            </a:endParaRPr>
          </a:p>
        </p:txBody>
      </p:sp>
      <p:sp>
        <p:nvSpPr>
          <p:cNvPr id="4" name="TextBox 3"/>
          <p:cNvSpPr txBox="1"/>
          <p:nvPr/>
        </p:nvSpPr>
        <p:spPr>
          <a:xfrm>
            <a:off x="609600" y="2514600"/>
            <a:ext cx="7924800" cy="1384995"/>
          </a:xfrm>
          <a:prstGeom prst="rect">
            <a:avLst/>
          </a:prstGeom>
          <a:noFill/>
        </p:spPr>
        <p:txBody>
          <a:bodyPr wrap="square" rtlCol="0">
            <a:spAutoFit/>
          </a:bodyPr>
          <a:lstStyle/>
          <a:p>
            <a:r>
              <a:rPr lang="en-GB" sz="2800" dirty="0" smtClean="0">
                <a:solidFill>
                  <a:srgbClr val="FFFF00"/>
                </a:solidFill>
                <a:latin typeface="Comic Sans MS" panose="030F0702030302020204" pitchFamily="66" charset="0"/>
              </a:rPr>
              <a:t>If you choose to, you can select a different </a:t>
            </a:r>
          </a:p>
          <a:p>
            <a:r>
              <a:rPr lang="en-GB" sz="2800" dirty="0">
                <a:solidFill>
                  <a:srgbClr val="FFFF00"/>
                </a:solidFill>
                <a:latin typeface="Comic Sans MS" panose="030F0702030302020204" pitchFamily="66" charset="0"/>
              </a:rPr>
              <a:t>t</a:t>
            </a:r>
            <a:r>
              <a:rPr lang="en-GB" sz="2800" dirty="0" smtClean="0">
                <a:solidFill>
                  <a:srgbClr val="FFFF00"/>
                </a:solidFill>
                <a:latin typeface="Comic Sans MS" panose="030F0702030302020204" pitchFamily="66" charset="0"/>
              </a:rPr>
              <a:t>emplate for your wish to make the world a better place.</a:t>
            </a:r>
            <a:endParaRPr lang="en-GB" sz="2800" dirty="0">
              <a:solidFill>
                <a:srgbClr val="FFFF00"/>
              </a:solidFill>
              <a:latin typeface="Comic Sans MS" panose="030F0702030302020204" pitchFamily="66" charset="0"/>
            </a:endParaRPr>
          </a:p>
        </p:txBody>
      </p:sp>
      <p:sp>
        <p:nvSpPr>
          <p:cNvPr id="5" name="TextBox 4"/>
          <p:cNvSpPr txBox="1"/>
          <p:nvPr/>
        </p:nvSpPr>
        <p:spPr>
          <a:xfrm>
            <a:off x="533400" y="1867836"/>
            <a:ext cx="7239000" cy="461665"/>
          </a:xfrm>
          <a:prstGeom prst="rect">
            <a:avLst/>
          </a:prstGeom>
          <a:noFill/>
        </p:spPr>
        <p:txBody>
          <a:bodyPr wrap="square" rtlCol="0">
            <a:spAutoFit/>
          </a:bodyPr>
          <a:lstStyle/>
          <a:p>
            <a:r>
              <a:rPr lang="en-GB" sz="2400" u="sng" dirty="0" smtClean="0">
                <a:solidFill>
                  <a:srgbClr val="FFFF00"/>
                </a:solidFill>
                <a:latin typeface="Comic Sans MS" panose="030F0702030302020204" pitchFamily="66" charset="0"/>
              </a:rPr>
              <a:t>Step One.</a:t>
            </a:r>
            <a:endParaRPr lang="en-GB" sz="2400" u="sng"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600425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709</Words>
  <Application>Microsoft Office PowerPoint</Application>
  <PresentationFormat>On-screen Show (4:3)</PresentationFormat>
  <Paragraphs>113</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As explained in Miss James’ letter, materials for this challenge can be found  in the small bags hidden around the village.  In addition to this, your child will need a needle. Your child is provided with 2 pieces of thread and one piece of felt, if your child would like to add decorations or other thread to their creations please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a simple ornament.</vt:lpstr>
      <vt:lpstr>Create a simple ornament.</vt:lpstr>
      <vt:lpstr>PowerPoint Presentation</vt:lpstr>
      <vt:lpstr>Create a simple ornament.</vt:lpstr>
      <vt:lpstr>Create a simple ornament.</vt:lpstr>
      <vt:lpstr>Sewing stitches to use for your design  </vt:lpstr>
      <vt:lpstr>Sewing stitches to use for your design  </vt:lpstr>
      <vt:lpstr>Sewing stitches to attach the templates.</vt:lpstr>
      <vt:lpstr>Sewing stitches to use  </vt:lpstr>
      <vt:lpstr>Attach the string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murray</dc:creator>
  <cp:lastModifiedBy>yvonne murray</cp:lastModifiedBy>
  <cp:revision>58</cp:revision>
  <dcterms:created xsi:type="dcterms:W3CDTF">2020-06-22T19:41:15Z</dcterms:created>
  <dcterms:modified xsi:type="dcterms:W3CDTF">2020-07-14T18:34:49Z</dcterms:modified>
</cp:coreProperties>
</file>