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82" r:id="rId6"/>
    <p:sldMasterId id="2147483818" r:id="rId7"/>
    <p:sldMasterId id="2147483855" r:id="rId8"/>
    <p:sldMasterId id="2147483867" r:id="rId9"/>
  </p:sldMasterIdLst>
  <p:notesMasterIdLst>
    <p:notesMasterId r:id="rId26"/>
  </p:notesMasterIdLst>
  <p:sldIdLst>
    <p:sldId id="300" r:id="rId10"/>
    <p:sldId id="410" r:id="rId11"/>
    <p:sldId id="411" r:id="rId12"/>
    <p:sldId id="317" r:id="rId13"/>
    <p:sldId id="312" r:id="rId14"/>
    <p:sldId id="361" r:id="rId15"/>
    <p:sldId id="373" r:id="rId16"/>
    <p:sldId id="359" r:id="rId17"/>
    <p:sldId id="406" r:id="rId18"/>
    <p:sldId id="407" r:id="rId19"/>
    <p:sldId id="408" r:id="rId20"/>
    <p:sldId id="396" r:id="rId21"/>
    <p:sldId id="375" r:id="rId22"/>
    <p:sldId id="262" r:id="rId23"/>
    <p:sldId id="389" r:id="rId24"/>
    <p:sldId id="409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B3B"/>
    <a:srgbClr val="FDD7F3"/>
    <a:srgbClr val="D1B2E8"/>
    <a:srgbClr val="CCFFFF"/>
    <a:srgbClr val="A9EDD6"/>
    <a:srgbClr val="FFFF99"/>
    <a:srgbClr val="FFFFCC"/>
    <a:srgbClr val="C1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7600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773CFC3-4D88-45E4-A78D-2FFC68935C0D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B61E7F3E-8D47-4DFD-B2C3-877FAFB1D1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2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E7F3E-8D47-4DFD-B2C3-877FAFB1D14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8E3D2-F4AA-42DD-9C18-604EF1211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66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8E3D2-F4AA-42DD-9C18-604EF1211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8E3D2-F4AA-42DD-9C18-604EF121128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4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ducatcarhou"/>
          <p:cNvPicPr>
            <a:picLocks noChangeAspect="1" noChangeArrowheads="1"/>
          </p:cNvPicPr>
          <p:nvPr/>
        </p:nvPicPr>
        <p:blipFill>
          <a:blip r:embed="rId2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7F0C508-270D-4A5F-8E31-2A03C2DB9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89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3AC2B-9F19-4AD1-B937-70E933FAFE3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368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503241" y="2930531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503241" y="512769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Title 1">
            <a:extLst/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1C1C1C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/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latin typeface="Twinkl Light" pitchFamily="2" charset="0"/>
              </a:rPr>
              <a:t>Statement 1 Lorem ipsum </a:t>
            </a:r>
            <a:r>
              <a:rPr lang="en-GB" dirty="0" err="1">
                <a:latin typeface="Twinkl Light" pitchFamily="2" charset="0"/>
              </a:rPr>
              <a:t>dolor</a:t>
            </a:r>
            <a:r>
              <a:rPr lang="en-GB" dirty="0">
                <a:latin typeface="Twinkl Light" pitchFamily="2" charset="0"/>
              </a:rPr>
              <a:t> sit </a:t>
            </a:r>
            <a:r>
              <a:rPr lang="en-GB" dirty="0" err="1">
                <a:latin typeface="Twinkl Light" pitchFamily="2" charset="0"/>
              </a:rPr>
              <a:t>amet</a:t>
            </a:r>
            <a:r>
              <a:rPr lang="en-GB" dirty="0">
                <a:latin typeface="Twinkl Light" pitchFamily="2" charset="0"/>
              </a:rPr>
              <a:t>, </a:t>
            </a:r>
            <a:r>
              <a:rPr lang="en-GB" dirty="0" err="1">
                <a:latin typeface="Twinkl Light" pitchFamily="2" charset="0"/>
              </a:rPr>
              <a:t>consectetur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adipiscing</a:t>
            </a:r>
            <a:r>
              <a:rPr lang="en-GB" dirty="0">
                <a:latin typeface="Twinkl Light" pitchFamily="2" charset="0"/>
              </a:rPr>
              <a:t> </a:t>
            </a:r>
            <a:r>
              <a:rPr lang="en-GB" dirty="0" err="1">
                <a:latin typeface="Twinkl Light" pitchFamily="2" charset="0"/>
              </a:rPr>
              <a:t>elit</a:t>
            </a:r>
            <a:r>
              <a:rPr lang="en-GB" dirty="0">
                <a:latin typeface="Twinkl Light" pitchFamily="2" charset="0"/>
              </a:rPr>
              <a:t>.</a:t>
            </a:r>
          </a:p>
          <a:p>
            <a:pPr>
              <a:defRPr/>
            </a:pPr>
            <a:r>
              <a:rPr lang="en-GB" dirty="0">
                <a:latin typeface="Twinkl Light" pitchFamily="2" charset="0"/>
              </a:rPr>
              <a:t>Statement 2</a:t>
            </a:r>
          </a:p>
          <a:p>
            <a:pPr lvl="1">
              <a:defRPr/>
            </a:pPr>
            <a:r>
              <a:rPr lang="en-GB" dirty="0">
                <a:latin typeface="Twinkl Light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147899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>
            <a:spLocks noChangeArrowheads="1"/>
          </p:cNvSpPr>
          <p:nvPr userDrawn="1"/>
        </p:nvSpPr>
        <p:spPr bwMode="auto">
          <a:xfrm>
            <a:off x="1533527" y="2078038"/>
            <a:ext cx="6067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Photoshop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using the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PowerPoint Actions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 (Z:\#Action Templates\#Actions\PowerPoint)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2400">
              <a:solidFill>
                <a:srgbClr val="1C1C1C"/>
              </a:solidFill>
              <a:latin typeface="BPreplay" panose="02000503000000020004" pitchFamily="50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Add your backgrounds to the appropriate </a:t>
            </a:r>
            <a:r>
              <a:rPr lang="en-GB" altLang="en-US" sz="2400" b="1">
                <a:solidFill>
                  <a:srgbClr val="1C1C1C"/>
                </a:solidFill>
                <a:latin typeface="BPreplay" panose="02000503000000020004" pitchFamily="50" charset="0"/>
              </a:rPr>
              <a:t>Master Slides</a:t>
            </a:r>
            <a:r>
              <a:rPr lang="en-GB" altLang="en-US" sz="2400">
                <a:solidFill>
                  <a:srgbClr val="1C1C1C"/>
                </a:solidFill>
                <a:latin typeface="BPreplay" panose="02000503000000020004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348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151E5-CE44-4EF8-A27B-DD2C7488CFD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3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9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06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5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96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3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0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FF34-A333-4B04-8F2A-F21487C4E17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0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1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25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51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07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8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6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32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7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4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C50BC-EC6A-4370-BD04-A7A6A857CBA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78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36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7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7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71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lang="en-US" smtClean="0">
                <a:solidFill>
                  <a:prstClr val="white"/>
                </a:solidFill>
              </a:rPr>
              <a:pPr algn="r"/>
              <a:t>7/5/2020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1726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D3490-2962-4A3D-8059-CE37BB2E419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680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36B6-3CB5-4F44-A344-92BCD45B5D3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913DD-6DCA-4C21-A5D2-F85016825A76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16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984B4-CB89-4269-8E7D-5C9B97A6B4A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9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483B-C975-437A-BB47-DE1155CE8211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8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7729-4FB8-456C-921A-C076D72215E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76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6EA9-4AE1-46FD-9F48-346179D28235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48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7A48-61C4-4F13-A884-A8EA5F877A04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959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94F3-E68A-4158-A48F-CC5EBBA5683A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63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7BFE-336A-4148-BF2E-90E6DA0BA57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2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C99BC-C93B-49EB-B03D-6B4FCB74CB82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209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6F1D4-6806-4192-A706-C33D5A78774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82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598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26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814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435B-813E-4924-958A-33CD5DDFFF55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2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06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4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69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80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52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50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468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50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6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65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1D52-C0AF-47AE-9D81-03F9D8C54B0F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34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5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360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783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117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32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40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716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795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8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8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C1970-28DD-421A-B132-AB29783799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770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837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429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43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551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1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0018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3524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0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378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4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05F10-989B-4DC7-B7EB-0655DEA489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565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47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536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793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59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3868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235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110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19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690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FD85-B56E-4619-B1E8-11B3227937B0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031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905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51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0154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44"/>
            <a:ext cx="4189412" cy="4162425"/>
            <a:chOff x="4002736" y="1701428"/>
            <a:chExt cx="4189074" cy="4163173"/>
          </a:xfrm>
        </p:grpSpPr>
        <p:sp>
          <p:nvSpPr>
            <p:cNvPr id="7" name="Oval 6">
              <a:extLst/>
            </p:cNvPr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9" name="Oval 8">
              <a:extLst/>
            </p:cNvPr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0" name="Oval 9">
              <a:extLst/>
            </p:cNvPr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  <p:sp>
          <p:nvSpPr>
            <p:cNvPr id="11" name="Oval 10">
              <a:extLst/>
            </p:cNvPr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1C1C1C"/>
                  </a:solidFill>
                  <a:latin typeface="Twinkl Light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2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78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ectangle 8">
            <a:extLst/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9508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2895601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1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1494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683000" y="3067056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1048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4" name="Rectangle 3">
            <a:extLst/>
          </p:cNvPr>
          <p:cNvSpPr/>
          <p:nvPr userDrawn="1"/>
        </p:nvSpPr>
        <p:spPr>
          <a:xfrm>
            <a:off x="4611690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755652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2684464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057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503241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3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605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ounded Rectangle 4">
            <a:extLst/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6" name="Rounded Rectangle 5">
            <a:extLst/>
          </p:cNvPr>
          <p:cNvSpPr/>
          <p:nvPr userDrawn="1"/>
        </p:nvSpPr>
        <p:spPr>
          <a:xfrm>
            <a:off x="3336927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7" name="Rounded Rectangle 6">
            <a:extLst/>
          </p:cNvPr>
          <p:cNvSpPr/>
          <p:nvPr userDrawn="1"/>
        </p:nvSpPr>
        <p:spPr>
          <a:xfrm>
            <a:off x="5915028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9" name="Rounded Rectangle 8">
            <a:extLst/>
          </p:cNvPr>
          <p:cNvSpPr/>
          <p:nvPr userDrawn="1"/>
        </p:nvSpPr>
        <p:spPr>
          <a:xfrm>
            <a:off x="755653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0" name="Rounded Rectangle 9">
            <a:extLst/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11" name="Rounded Rectangle 10">
            <a:extLst/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1C1C1C"/>
                </a:solidFill>
                <a:latin typeface="Twinkl Light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9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1413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/>
          </p:cNvPr>
          <p:cNvSpPr/>
          <p:nvPr userDrawn="1"/>
        </p:nvSpPr>
        <p:spPr bwMode="auto">
          <a:xfrm>
            <a:off x="457202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5" name="Rectangle 4">
            <a:extLst/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6" name="Rectangle 5">
            <a:extLst/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7" name="Rectangle 6">
            <a:extLst/>
          </p:cNvPr>
          <p:cNvSpPr/>
          <p:nvPr userDrawn="1"/>
        </p:nvSpPr>
        <p:spPr>
          <a:xfrm>
            <a:off x="3752850" y="1514481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9" name="Rectangle 8">
            <a:extLst/>
          </p:cNvPr>
          <p:cNvSpPr/>
          <p:nvPr userDrawn="1"/>
        </p:nvSpPr>
        <p:spPr>
          <a:xfrm>
            <a:off x="6119816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0" name="Rectangle 9">
            <a:extLst/>
          </p:cNvPr>
          <p:cNvSpPr/>
          <p:nvPr userDrawn="1"/>
        </p:nvSpPr>
        <p:spPr>
          <a:xfrm>
            <a:off x="6119816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11" name="Rectangle 10">
            <a:extLst/>
          </p:cNvPr>
          <p:cNvSpPr/>
          <p:nvPr userDrawn="1"/>
        </p:nvSpPr>
        <p:spPr>
          <a:xfrm>
            <a:off x="6119816" y="1514481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 Ligh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 Light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66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educatcarhou"/>
          <p:cNvPicPr>
            <a:picLocks noChangeAspect="1" noChangeArrowheads="1"/>
          </p:cNvPicPr>
          <p:nvPr/>
        </p:nvPicPr>
        <p:blipFill>
          <a:blip r:embed="rId13">
            <a:lum bright="-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CE45789-5AE5-4156-AA33-0E56C3422975}" type="slidenum">
              <a:rPr lang="en-GB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8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8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5007A-8677-41B4-BD75-B6EB431A34B1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94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F6127C-4B9F-401E-9847-74443EC2AA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C4FD87-838A-498B-AE83-CF6CC79136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2D3B-F8E6-4193-B706-8876DDCF0EF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69-611E-458D-8584-ECBB3CD3AB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4220-02BC-460D-9FB7-E8EC73B55B2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05/07/2020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5969-219E-4429-B6A5-959A72AEB5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4220-02BC-460D-9FB7-E8EC73B55B26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B5969-219E-4429-B6A5-959A72AEB5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8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4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1C1C1C"/>
          </a:solidFill>
          <a:latin typeface="Twinkl Light" pitchFamily="2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7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.uk/intl/en_uk/earth/" TargetMode="Externa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8.png"/><Relationship Id="rId4" Type="http://schemas.openxmlformats.org/officeDocument/2006/relationships/hyperlink" Target="https://www.bing.com/search?q=romania&amp;pc=cosp&amp;ptag=G6C12N1234D070118A98C4AF66BD&amp;form=CONMHP&amp;conlogo=CT32101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hyperlink" Target="https://www.google.com/url?sa=i&amp;url=https://the-scar-chronicles.fandom.com/wiki/Genie&amp;psig=AOvVaw2bMsA1JK8QItufk7w-GrYg&amp;ust=1587125997784000&amp;source=images&amp;cd=vfe&amp;ved=0CAIQjRxqFwoTCLCBqKH37OgCFQAAAAAdAAAAABA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FNQmo0LF6YY" TargetMode="Externa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rnboroughprimary.co.uk/farnborough-danc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Welcome back Elves!</a:t>
            </a:r>
            <a:b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We hope you enjoyed French Day. Congratulations to Millie, </a:t>
            </a:r>
            <a:r>
              <a:rPr lang="en-GB" sz="3200" dirty="0" err="1" smtClean="0">
                <a:solidFill>
                  <a:srgbClr val="FF66CC"/>
                </a:solidFill>
                <a:latin typeface="Comic Sans MS" panose="030F0702030302020204" pitchFamily="66" charset="0"/>
              </a:rPr>
              <a:t>Aymen</a:t>
            </a: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 and Eva for their Achievement Awards! </a:t>
            </a:r>
            <a:b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I am looking forward to seeing lots of your amazing work this week! </a:t>
            </a:r>
            <a:b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If you haven’t already done so, send in your best pieces from last week. Email yearonelearning@farnborough.bromley.sch.uk  </a:t>
            </a:r>
            <a:br>
              <a:rPr lang="en-GB" sz="32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>
                <a:solidFill>
                  <a:srgbClr val="FF66CC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228600"/>
            <a:ext cx="5867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9" y="0"/>
            <a:ext cx="8763000" cy="67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849" y="85056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Which country did your class reach?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47281" y="6577554"/>
            <a:ext cx="281354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2802" y="6200852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09902" y="5006347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772400" y="51054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295400" y="6594764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44666" y="6057402"/>
            <a:ext cx="304800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08349" y="5187222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85674" y="4644292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74731" y="4953000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52600" y="243253"/>
            <a:ext cx="5486400" cy="89254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006" y="304800"/>
            <a:ext cx="549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Map of Europe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country did your class reach?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16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59157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23" y="6569036"/>
            <a:ext cx="504091" cy="28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3040543" y="362777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876800" y="28630"/>
            <a:ext cx="30480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75" y="-73968"/>
            <a:ext cx="927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77372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  </a:t>
            </a:r>
            <a:r>
              <a:rPr lang="en-GB" sz="2400" b="1" dirty="0" smtClean="0">
                <a:latin typeface="Comic Sans MS" panose="030F0702030302020204" pitchFamily="66" charset="0"/>
              </a:rPr>
              <a:t> of the World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82411" y="6174432"/>
            <a:ext cx="54864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1895" y="6248400"/>
            <a:ext cx="54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Which country did your class reach?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1094"/>
            <a:ext cx="990600" cy="64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849" y="0"/>
            <a:ext cx="1013151" cy="63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30" y="3477778"/>
            <a:ext cx="114300" cy="1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5143500" y="46950"/>
            <a:ext cx="2514600" cy="6096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045" y="152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Map of the World 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2209800"/>
            <a:ext cx="76200" cy="76200"/>
          </a:xfrm>
          <a:prstGeom prst="ellipse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05400" y="2819400"/>
            <a:ext cx="76200" cy="76200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76800" y="25146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76800" y="2895600"/>
            <a:ext cx="76200" cy="76200"/>
          </a:xfrm>
          <a:prstGeom prst="ellipse">
            <a:avLst/>
          </a:prstGeom>
          <a:solidFill>
            <a:srgbClr val="FFC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495800" y="2819400"/>
            <a:ext cx="76200" cy="76200"/>
          </a:xfrm>
          <a:prstGeom prst="ellipse">
            <a:avLst/>
          </a:prstGeom>
          <a:solidFill>
            <a:srgbClr val="F878EF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19400" y="2209800"/>
            <a:ext cx="76200" cy="76200"/>
          </a:xfrm>
          <a:prstGeom prst="ellipse">
            <a:avLst/>
          </a:prstGeom>
          <a:solidFill>
            <a:srgbClr val="DB416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29200" y="2743200"/>
            <a:ext cx="76200" cy="76200"/>
          </a:xfrm>
          <a:prstGeom prst="ellipse">
            <a:avLst/>
          </a:prstGeom>
          <a:solidFill>
            <a:srgbClr val="2DEF2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29200" y="2819400"/>
            <a:ext cx="76200" cy="76200"/>
          </a:xfrm>
          <a:prstGeom prst="ellipse">
            <a:avLst/>
          </a:prstGeom>
          <a:solidFill>
            <a:srgbClr val="49ECFD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029200" y="2986173"/>
            <a:ext cx="76200" cy="762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457700" y="2856384"/>
            <a:ext cx="76200" cy="762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8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6200" y="152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Congratulations we have reached</a:t>
            </a:r>
          </a:p>
          <a:p>
            <a:pPr algn="ctr"/>
            <a:r>
              <a:rPr lang="en-GB" sz="4400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Romania</a:t>
            </a:r>
            <a:endParaRPr lang="en-GB" sz="4400" dirty="0">
              <a:solidFill>
                <a:srgbClr val="FF3B3B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381" y="1447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  <a:hlinkClick r:id="rId2"/>
              </a:rPr>
              <a:t>Google Earth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https</a:t>
            </a:r>
            <a:r>
              <a:rPr lang="en-GB" sz="2400" dirty="0">
                <a:latin typeface="Comic Sans MS" panose="030F0702030302020204" pitchFamily="66" charset="0"/>
              </a:rPr>
              <a:t>://www.google.co.uk/intl/en_uk/earth/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32" y="2743960"/>
            <a:ext cx="1600200" cy="10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416" y="3203795"/>
            <a:ext cx="66186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Create a poster about Romania. Follow this link to find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o</a:t>
            </a:r>
            <a:r>
              <a:rPr lang="en-GB" sz="3200" dirty="0" smtClean="0">
                <a:latin typeface="Comic Sans MS" panose="030F0702030302020204" pitchFamily="66" charset="0"/>
              </a:rPr>
              <a:t>ut more!!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err="1" smtClean="0">
                <a:latin typeface="Comic Sans MS" panose="030F0702030302020204" pitchFamily="66" charset="0"/>
                <a:hlinkClick r:id="rId4"/>
              </a:rPr>
              <a:t>romania</a:t>
            </a:r>
            <a:r>
              <a:rPr lang="en-GB" sz="2000" dirty="0" smtClean="0">
                <a:latin typeface="Comic Sans MS" panose="030F0702030302020204" pitchFamily="66" charset="0"/>
                <a:hlinkClick r:id="rId4"/>
              </a:rPr>
              <a:t> - Where in the Wold.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https://www.funkidslive.com/learn/where-the-world/romania/#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247" y="6273701"/>
            <a:ext cx="799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Check out the radio station for kids while you are exploring!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82" y="4343728"/>
            <a:ext cx="2066590" cy="152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2700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Image result for active learning clip 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46245"/>
            <a:ext cx="1229591" cy="104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6245"/>
            <a:ext cx="4760889" cy="651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50122" y="1295400"/>
            <a:ext cx="6445826" cy="838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231" y="-685840"/>
            <a:ext cx="6858000" cy="243450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Reading online</a:t>
            </a: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09978" y="969818"/>
            <a:ext cx="10339876" cy="3262818"/>
          </a:xfrm>
        </p:spPr>
        <p:txBody>
          <a:bodyPr>
            <a:normAutofit fontScale="25000" lnSpcReduction="20000"/>
          </a:bodyPr>
          <a:lstStyle/>
          <a:p>
            <a:endParaRPr lang="en-GB" sz="8000" dirty="0"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I’m so impressed with your reading Elves. </a:t>
            </a:r>
            <a:endParaRPr lang="en-GB" sz="9600" b="1" dirty="0">
              <a:solidFill>
                <a:srgbClr val="FF3B3B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rgbClr val="FF3B3B"/>
                </a:solidFill>
                <a:latin typeface="Comic Sans MS" panose="030F0702030302020204" pitchFamily="66" charset="0"/>
              </a:rPr>
              <a:t>You should be very proud of yourselves!</a:t>
            </a:r>
          </a:p>
          <a:p>
            <a:endParaRPr lang="en-GB" sz="9600" b="1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Please log on to Bug Club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ead for at least 15 minutes.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   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Please read the key words inside the front cover first.</a:t>
            </a: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When you find the bug questions, click and complete them.</a:t>
            </a:r>
          </a:p>
          <a:p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Please note down the books you’ve read in your reading</a:t>
            </a:r>
          </a:p>
          <a:p>
            <a:r>
              <a:rPr lang="en-GB" sz="9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</a:t>
            </a:r>
            <a:r>
              <a:rPr lang="en-GB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ecord book.</a:t>
            </a:r>
            <a:endParaRPr lang="en-GB" sz="96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accent1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1135"/>
            <a:ext cx="1593416" cy="10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6132019"/>
            <a:ext cx="4669270" cy="646331"/>
          </a:xfrm>
          <a:prstGeom prst="rect">
            <a:avLst/>
          </a:prstGeom>
          <a:solidFill>
            <a:srgbClr val="D1B2E8"/>
          </a:solidFill>
          <a:ln>
            <a:solidFill>
              <a:srgbClr val="D1B2E8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</a:t>
            </a:r>
            <a:r>
              <a:rPr lang="en-GB" dirty="0" smtClean="0">
                <a:latin typeface="Comic Sans MS" panose="030F0702030302020204" pitchFamily="66" charset="0"/>
              </a:rPr>
              <a:t>our personal login details are on the inside of your reading record book.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677" y="161135"/>
            <a:ext cx="187757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Genie | The Scar Chronicles Wiki | Fando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1" y="5056909"/>
            <a:ext cx="1264182" cy="1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2929" y="2803733"/>
            <a:ext cx="1789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u="sng" dirty="0" smtClean="0">
                <a:solidFill>
                  <a:srgbClr val="000000"/>
                </a:solidFill>
              </a:rPr>
              <a:t>PSHE</a:t>
            </a:r>
            <a:endParaRPr lang="en-GB" sz="4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9624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Talking to the people in our household is always a  good thing to do and helps us to understand some of the new things that are happening in our lives at the moment.</a:t>
            </a:r>
            <a:endParaRPr lang="en-GB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t Joseph's Catholic Primary, Brighton - PS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53" y="102097"/>
            <a:ext cx="24220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700" y="73873"/>
            <a:ext cx="6032500" cy="6709746"/>
          </a:xfrm>
          <a:prstGeom prst="rect">
            <a:avLst/>
          </a:prstGeom>
        </p:spPr>
      </p:pic>
      <p:sp>
        <p:nvSpPr>
          <p:cNvPr id="4" name="AutoShape 2" descr="https://mail.lgflmail.org/owa/service.svc/s/GetFileAttachment?id=AAMkAGNlOTk5ZTBkLWI4MjAtNDNmYy1hNjM4LTMwYzc2MTFmNjU4ZgBGAAAAAABL5hIRdoKKRJmhclEV8SvgBwCBk%2FCLeV5STrcKLc6uLZ3cAADCSZ3iAADZGvVm2AXpSJYcA2bVz9fjAARBiJDfAAABEgAQAL8wMml61l9GjWkH0LAVFXw%3D&amp;X-OWA-CANARY=MlNASZ3zNU2cs1iyiQIaYdp84kpTAtgIO7JYB4umxR1_S0pLCfADpfYJBmCDwAMkJecfPJ0oMB8."/>
          <p:cNvSpPr>
            <a:spLocks noChangeAspect="1" noChangeArrowheads="1"/>
          </p:cNvSpPr>
          <p:nvPr/>
        </p:nvSpPr>
        <p:spPr bwMode="auto">
          <a:xfrm>
            <a:off x="63500" y="-136525"/>
            <a:ext cx="32004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60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066800" y="931055"/>
            <a:ext cx="69373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I’m looking forward to seeing lots of you at our Storytime Zoom session at 11:00 this morning.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4727" y="3986218"/>
            <a:ext cx="690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Watch the animation on the next slide to remind yourself of how to keep safe online.</a:t>
            </a:r>
          </a:p>
        </p:txBody>
      </p:sp>
      <p:pic>
        <p:nvPicPr>
          <p:cNvPr id="17412" name="Picture 10" descr="Using Zoom for your Clients in Therapy » The Therapists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53670"/>
            <a:ext cx="2470234" cy="14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9788"/>
            <a:ext cx="3646488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338"/>
            <a:ext cx="2049958" cy="13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190628" y="1114425"/>
            <a:ext cx="6678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6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rgbClr val="1C1C1C"/>
                </a:solidFill>
                <a:latin typeface="Twinkl Light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hlinkClick r:id="rId2"/>
              </a:rPr>
              <a:t>https://www.youtube.com/watch?v=FNQmo0LF6YY</a:t>
            </a:r>
            <a:endParaRPr kumimoji="0" lang="en-GB" alt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16389" name="Picture 2" descr="Reception: ICT Lesson! | rainbow-montessori-school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5918200"/>
            <a:ext cx="3644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8206"/>
            <a:ext cx="3646488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755" y="2286000"/>
            <a:ext cx="6424486" cy="30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This weeks spellings are posted on the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Year 1 Learning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page to learn.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Your grown up can carry out the spelling test on Friday!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Happy Spelling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33" y="4786759"/>
            <a:ext cx="1738313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6927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5400" dirty="0" smtClean="0"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latin typeface="Comic Sans MS" panose="030F0702030302020204" pitchFamily="66" charset="0"/>
              </a:rPr>
            </a:br>
            <a:r>
              <a:rPr lang="en-GB" sz="5400" dirty="0">
                <a:latin typeface="Comic Sans MS" panose="030F0702030302020204" pitchFamily="66" charset="0"/>
              </a:rPr>
              <a:t/>
            </a:r>
            <a:br>
              <a:rPr lang="en-GB" sz="5400" dirty="0"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  <a:t>It’s Monday!</a:t>
            </a:r>
            <a:br>
              <a:rPr lang="en-GB" sz="5400" dirty="0" smtClean="0">
                <a:solidFill>
                  <a:srgbClr val="FF66CC"/>
                </a:solidFill>
                <a:latin typeface="Comic Sans MS" panose="030F0702030302020204" pitchFamily="66" charset="0"/>
              </a:rPr>
            </a:br>
            <a:endParaRPr lang="en-GB" sz="5400" dirty="0">
              <a:solidFill>
                <a:srgbClr val="FF66CC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8610600" cy="1752600"/>
          </a:xfrm>
        </p:spPr>
        <p:txBody>
          <a:bodyPr/>
          <a:lstStyle/>
          <a:p>
            <a:pPr>
              <a:defRPr/>
            </a:pPr>
            <a:r>
              <a:rPr lang="en-GB" sz="44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2124075"/>
            <a:ext cx="9067800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Monday 6</a:t>
            </a:r>
            <a:r>
              <a:rPr kumimoji="1" lang="en-GB" sz="4400" kern="0" baseline="300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July 2020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r>
              <a:rPr kumimoji="1" lang="en-GB" sz="4400" kern="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Good Morning!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75000"/>
              <a:defRPr/>
            </a:pPr>
            <a:endParaRPr kumimoji="1" lang="en-GB" sz="4400" kern="0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381002" y="1052527"/>
            <a:ext cx="8208963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b="1" u="sng" smtClean="0">
                <a:solidFill>
                  <a:srgbClr val="FF0000"/>
                </a:solidFill>
                <a:latin typeface="Comic Sans MS" pitchFamily="66" charset="0"/>
              </a:rPr>
              <a:t>Farnborough Dance Routine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Mrs Humphries has created our very own Farnborough Dance Routine!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It has five parts and every day this week we are going to start the day by being active and joining in.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800" b="1" smtClean="0">
              <a:solidFill>
                <a:srgbClr val="00B0F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srgbClr val="00B0F0"/>
                </a:solidFill>
                <a:latin typeface="Comic Sans MS" pitchFamily="66" charset="0"/>
              </a:rPr>
              <a:t>Click on the link below: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smtClean="0">
                <a:solidFill>
                  <a:srgbClr val="00B0F0"/>
                </a:solidFill>
                <a:latin typeface="Comic Sans MS" pitchFamily="66" charset="0"/>
                <a:hlinkClick r:id="rId3"/>
              </a:rPr>
              <a:t>http://farnboroughprimary.co.uk/farnborough-dance</a:t>
            </a:r>
            <a:endParaRPr lang="en-GB" altLang="en-US" sz="1800" smtClean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1" name="Picture 3" descr="Image result for active learning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7" y="100013"/>
            <a:ext cx="1452563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2" y="0"/>
            <a:ext cx="860901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28800" y="27640"/>
            <a:ext cx="6858000" cy="12446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Maths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078182"/>
            <a:ext cx="3924300" cy="2189018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sz="36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Picture 5" descr="See the source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74618" cy="1046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93" y="668011"/>
            <a:ext cx="4187825" cy="523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7520" y="4507468"/>
            <a:ext cx="414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1.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95300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296" y="5914942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3.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9832" y="5904243"/>
            <a:ext cx="367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Create your own beanstalk and make instructions for a partner to go up the bean stalk.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3734" y="5322332"/>
            <a:ext cx="368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Write out the instructions.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35567" y="347176"/>
            <a:ext cx="6970234" cy="1138773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6025" y="-1"/>
            <a:ext cx="9448800" cy="182880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br>
              <a:rPr lang="en-GB" sz="2000" dirty="0" smtClean="0">
                <a:latin typeface="Comic Sans MS" panose="030F0702030302020204" pitchFamily="66" charset="0"/>
              </a:rPr>
            </a:br>
            <a:r>
              <a:rPr lang="en-GB" sz="2000" dirty="0">
                <a:latin typeface="Comic Sans MS" panose="030F0702030302020204" pitchFamily="66" charset="0"/>
              </a:rPr>
              <a:t/>
            </a:r>
            <a:br>
              <a:rPr lang="en-GB" sz="2000" dirty="0">
                <a:latin typeface="Comic Sans MS" panose="030F0702030302020204" pitchFamily="66" charset="0"/>
              </a:rPr>
            </a:br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981200"/>
            <a:ext cx="6858000" cy="960120"/>
          </a:xfrm>
        </p:spPr>
        <p:txBody>
          <a:bodyPr>
            <a:normAutofit fontScale="25000" lnSpcReduction="2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Gruffalo work, complete question 1</a:t>
            </a: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pPr algn="l"/>
            <a:r>
              <a:rPr lang="en-GB" sz="11200" dirty="0" smtClean="0">
                <a:latin typeface="Comic Sans MS" panose="030F0702030302020204" pitchFamily="66" charset="0"/>
              </a:rPr>
              <a:t>If you would like to try Horrid Henry work complete  question 2</a:t>
            </a:r>
          </a:p>
          <a:p>
            <a:endParaRPr lang="en-GB" sz="12800" dirty="0" smtClean="0">
              <a:latin typeface="Comic Sans MS" panose="030F0702030302020204" pitchFamily="66" charset="0"/>
            </a:endParaRPr>
          </a:p>
          <a:p>
            <a:endParaRPr lang="en-GB" sz="11200" dirty="0" smtClean="0">
              <a:latin typeface="Comic Sans MS" panose="030F0702030302020204" pitchFamily="66" charset="0"/>
            </a:endParaRPr>
          </a:p>
          <a:p>
            <a:r>
              <a:rPr lang="en-GB" sz="11200" dirty="0" smtClean="0">
                <a:latin typeface="Comic Sans MS" panose="030F0702030302020204" pitchFamily="66" charset="0"/>
              </a:rPr>
              <a:t>If you </a:t>
            </a:r>
            <a:r>
              <a:rPr lang="en-GB" sz="11200" dirty="0">
                <a:latin typeface="Comic Sans MS" panose="030F0702030302020204" pitchFamily="66" charset="0"/>
              </a:rPr>
              <a:t>would like to try </a:t>
            </a:r>
            <a:r>
              <a:rPr lang="en-GB" sz="11200" dirty="0" smtClean="0">
                <a:latin typeface="Comic Sans MS" panose="030F0702030302020204" pitchFamily="66" charset="0"/>
              </a:rPr>
              <a:t>James and the Giant Peach work, complete all questions </a:t>
            </a:r>
          </a:p>
        </p:txBody>
      </p:sp>
      <p:pic>
        <p:nvPicPr>
          <p:cNvPr id="4" name="Picture 3" descr="Image result for gruffal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48" y="1981214"/>
            <a:ext cx="1247089" cy="10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horrid henr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9" b="15217"/>
          <a:stretch/>
        </p:blipFill>
        <p:spPr bwMode="auto">
          <a:xfrm>
            <a:off x="859575" y="3505200"/>
            <a:ext cx="969226" cy="1013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Image result for james and the giant peac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1" y="4876814"/>
            <a:ext cx="986465" cy="11427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335567" y="347176"/>
            <a:ext cx="73512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You can write your answers in your exercise books</a:t>
            </a:r>
            <a:r>
              <a:rPr lang="en-GB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0"/>
          <a:ext cx="9144000" cy="6770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Farnborough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’s Race across the World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Results up to Monday 29</a:t>
                      </a:r>
                      <a:r>
                        <a:rPr lang="en-GB" baseline="3000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GB" baseline="0" dirty="0" smtClean="0">
                          <a:solidFill>
                            <a:schemeClr val="accent4"/>
                          </a:solidFill>
                          <a:latin typeface="Comic Sans MS" panose="030F0702030302020204" pitchFamily="66" charset="0"/>
                        </a:rPr>
                        <a:t> June                                                                   </a:t>
                      </a:r>
                      <a:endParaRPr lang="en-GB" dirty="0">
                        <a:solidFill>
                          <a:schemeClr val="accent4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738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Class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Number of kilometres </a:t>
                      </a:r>
                    </a:p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covered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*Which country did your class reach?</a:t>
                      </a:r>
                    </a:p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From Farnborough School to 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Pixies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2637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Turkey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Elves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2135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Romania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Unicorns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2412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Greece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11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Phoenix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baseline="0" dirty="0" smtClean="0">
                          <a:latin typeface="Comic Sans MS" panose="030F0702030302020204" pitchFamily="66" charset="0"/>
                        </a:rPr>
                        <a:t>1587km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Tunisia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Pegasus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i="0" dirty="0" smtClean="0">
                          <a:latin typeface="Comic Sans MS" panose="030F0702030302020204" pitchFamily="66" charset="0"/>
                        </a:rPr>
                        <a:t>5104 km </a:t>
                      </a:r>
                      <a:endParaRPr lang="en-GB" sz="2000" i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Canada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Giants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2771 </a:t>
                      </a:r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    Turkey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Griffins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2800km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   Turkey 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Centaurs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3633 km </a:t>
                      </a:r>
                      <a:endParaRPr lang="en-GB" sz="20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Egypt 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899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Dragons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omic Sans MS" panose="030F0702030302020204" pitchFamily="66" charset="0"/>
                        </a:rPr>
                        <a:t>1750</a:t>
                      </a:r>
                      <a:r>
                        <a:rPr lang="en-GB" sz="2000" baseline="0" dirty="0" smtClean="0">
                          <a:latin typeface="Comic Sans MS" panose="030F0702030302020204" pitchFamily="66" charset="0"/>
                        </a:rPr>
                        <a:t> km </a:t>
                      </a:r>
                      <a:endParaRPr lang="en-GB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>
                          <a:latin typeface="Comic Sans MS" panose="030F0702030302020204" pitchFamily="66" charset="0"/>
                        </a:rPr>
                        <a:t> Tunisia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750"/>
            <a:ext cx="914400" cy="5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936951" cy="5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72200" y="57150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1582615"/>
            <a:ext cx="304800" cy="304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72200" y="2239108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78062" y="276664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32592" y="3411415"/>
            <a:ext cx="344408" cy="304800"/>
          </a:xfrm>
          <a:prstGeom prst="ellipse">
            <a:avLst/>
          </a:prstGeom>
          <a:solidFill>
            <a:srgbClr val="F87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65649" y="3892060"/>
            <a:ext cx="304800" cy="304800"/>
          </a:xfrm>
          <a:prstGeom prst="ellipse">
            <a:avLst/>
          </a:prstGeom>
          <a:solidFill>
            <a:srgbClr val="DB4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96004" y="4495800"/>
            <a:ext cx="304800" cy="304800"/>
          </a:xfrm>
          <a:prstGeom prst="ellipse">
            <a:avLst/>
          </a:prstGeom>
          <a:solidFill>
            <a:srgbClr val="2DEF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78062" y="5105400"/>
            <a:ext cx="304800" cy="304800"/>
          </a:xfrm>
          <a:prstGeom prst="ellipse">
            <a:avLst/>
          </a:prstGeom>
          <a:solidFill>
            <a:srgbClr val="49EC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72200" y="6248400"/>
            <a:ext cx="304800" cy="3048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29200" y="1143000"/>
            <a:ext cx="3048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03" y="4995419"/>
            <a:ext cx="609600" cy="52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03" y="5599979"/>
            <a:ext cx="533400" cy="53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890962"/>
            <a:ext cx="49053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s drawings on blue design template">
  <a:themeElements>
    <a:clrScheme name="Childrens drawings on blue design templat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Childrens drawings on blue design templat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Childrens drawings on blue design templat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6551</TotalTime>
  <Words>482</Words>
  <Application>Microsoft Office PowerPoint</Application>
  <PresentationFormat>On-screen Show (4:3)</PresentationFormat>
  <Paragraphs>118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Childrens drawings on blue design template</vt:lpstr>
      <vt:lpstr>1_Office Theme</vt:lpstr>
      <vt:lpstr>2_Office Theme</vt:lpstr>
      <vt:lpstr>Diseño predeterminado</vt:lpstr>
      <vt:lpstr>3_Office Theme</vt:lpstr>
      <vt:lpstr>8_Office Theme</vt:lpstr>
      <vt:lpstr>5_Office Theme</vt:lpstr>
      <vt:lpstr>Office Theme</vt:lpstr>
      <vt:lpstr>4_Office Theme</vt:lpstr>
      <vt:lpstr>        Welcome back Elves! We hope you enjoyed French Day. Congratulations to Millie, Aymen and Eva for their Achievement Awards!   I am looking forward to seeing lots of your amazing work this week!  If you haven’t already done so, send in your best pieces from last week. Email yearonelearning@farnborough.bromley.sch.uk      </vt:lpstr>
      <vt:lpstr>PowerPoint Presentation</vt:lpstr>
      <vt:lpstr>PowerPoint Presentation</vt:lpstr>
      <vt:lpstr>Spellings</vt:lpstr>
      <vt:lpstr>  It’s Monday! </vt:lpstr>
      <vt:lpstr>PowerPoint Presentation</vt:lpstr>
      <vt:lpstr>Maths</vt:lpstr>
      <vt:lpstr>.   .</vt:lpstr>
      <vt:lpstr>PowerPoint Presentation</vt:lpstr>
      <vt:lpstr>Which country did your class reach?</vt:lpstr>
      <vt:lpstr>    of the World</vt:lpstr>
      <vt:lpstr>PowerPoint Presentation</vt:lpstr>
      <vt:lpstr>PowerPoint Presentation</vt:lpstr>
      <vt:lpstr>        Reading online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 Unicorns!</dc:title>
  <dc:creator>user</dc:creator>
  <cp:lastModifiedBy>yvonne murray</cp:lastModifiedBy>
  <cp:revision>584</cp:revision>
  <cp:lastPrinted>2020-06-29T12:02:54Z</cp:lastPrinted>
  <dcterms:created xsi:type="dcterms:W3CDTF">2020-03-17T20:05:19Z</dcterms:created>
  <dcterms:modified xsi:type="dcterms:W3CDTF">2020-07-05T11:18:39Z</dcterms:modified>
</cp:coreProperties>
</file>