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7" r:id="rId2"/>
    <p:sldId id="268" r:id="rId3"/>
    <p:sldId id="269" r:id="rId4"/>
    <p:sldId id="270" r:id="rId5"/>
    <p:sldId id="271" r:id="rId6"/>
    <p:sldId id="257" r:id="rId7"/>
    <p:sldId id="264" r:id="rId8"/>
    <p:sldId id="265" r:id="rId9"/>
    <p:sldId id="266" r:id="rId10"/>
    <p:sldId id="258" r:id="rId11"/>
    <p:sldId id="259" r:id="rId12"/>
    <p:sldId id="260" r:id="rId13"/>
    <p:sldId id="261" r:id="rId14"/>
    <p:sldId id="262" r:id="rId15"/>
    <p:sldId id="26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7469C-8791-4F3D-80B6-4413575CA001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8375A-17A4-4B20-A0F3-35DE286ED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65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8E3D2-F4AA-42DD-9C18-604EF121128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896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8E3D2-F4AA-42DD-9C18-604EF121128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05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8E3D2-F4AA-42DD-9C18-604EF121128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05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F411-A0EB-424C-8A80-277B81646CE6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ECFC-AC8D-4E38-8CA4-25EA30850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63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F411-A0EB-424C-8A80-277B81646CE6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ECFC-AC8D-4E38-8CA4-25EA30850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24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F411-A0EB-424C-8A80-277B81646CE6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ECFC-AC8D-4E38-8CA4-25EA30850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488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F411-A0EB-424C-8A80-277B81646CE6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ECFC-AC8D-4E38-8CA4-25EA30850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97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F411-A0EB-424C-8A80-277B81646CE6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ECFC-AC8D-4E38-8CA4-25EA30850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31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F411-A0EB-424C-8A80-277B81646CE6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ECFC-AC8D-4E38-8CA4-25EA30850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190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F411-A0EB-424C-8A80-277B81646CE6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ECFC-AC8D-4E38-8CA4-25EA30850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4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F411-A0EB-424C-8A80-277B81646CE6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ECFC-AC8D-4E38-8CA4-25EA30850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70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F411-A0EB-424C-8A80-277B81646CE6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ECFC-AC8D-4E38-8CA4-25EA30850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368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F411-A0EB-424C-8A80-277B81646CE6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ECFC-AC8D-4E38-8CA4-25EA30850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81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F411-A0EB-424C-8A80-277B81646CE6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ECFC-AC8D-4E38-8CA4-25EA30850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02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CF411-A0EB-424C-8A80-277B81646CE6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7ECFC-AC8D-4E38-8CA4-25EA30850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52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ngschoolart.blogspot.com/2020/05/online-art-lessons-week-9.html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ngschoolart.blogspot.com/2020/06/" TargetMode="External"/><Relationship Id="rId5" Type="http://schemas.openxmlformats.org/officeDocument/2006/relationships/hyperlink" Target="https://youngschoolart.blogspot.com/2020/05/online-art-lessons-week-10.html" TargetMode="External"/><Relationship Id="rId10" Type="http://schemas.openxmlformats.org/officeDocument/2006/relationships/hyperlink" Target="https://youngschoolart.blogspot.com/" TargetMode="External"/><Relationship Id="rId4" Type="http://schemas.openxmlformats.org/officeDocument/2006/relationships/image" Target="../media/image38.jpeg"/><Relationship Id="rId9" Type="http://schemas.openxmlformats.org/officeDocument/2006/relationships/hyperlink" Target="https://youngschoolart.blogspot.com/2020/05/online-art-lessons-week-7.htm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artprojectsforkids.org/how-to-draw-a-toucan/" TargetMode="External"/><Relationship Id="rId7" Type="http://schemas.openxmlformats.org/officeDocument/2006/relationships/hyperlink" Target="https://artprojectsforkids.org/how-to-draw-a-horse-head/" TargetMode="External"/><Relationship Id="rId12" Type="http://schemas.openxmlformats.org/officeDocument/2006/relationships/hyperlink" Target="https://artprojectsforkids.org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hyperlink" Target="https://artprojectsforkids.org/how-to-draw-a-dolphin/" TargetMode="External"/><Relationship Id="rId5" Type="http://schemas.openxmlformats.org/officeDocument/2006/relationships/hyperlink" Target="https://artprojectsforkids.org/draw-grumpy-cat/" TargetMode="External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hyperlink" Target="https://artprojectsforkids.org/how-to-draw-a-parasaur-dinosaur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afaithfulattempt.blogspot.com/2019/05/antler-animals-in-silhouette.html" TargetMode="External"/><Relationship Id="rId7" Type="http://schemas.openxmlformats.org/officeDocument/2006/relationships/hyperlink" Target="https://afaithfulattempt.blogspot.com/2011/05/glue-resist-african-animals-watercolour.html" TargetMode="External"/><Relationship Id="rId12" Type="http://schemas.openxmlformats.org/officeDocument/2006/relationships/hyperlink" Target="https://afaithfulattempt.blogspot.com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hyperlink" Target="https://afaithfulattempt.blogspot.com/2015/05/plasticine-pictures.html" TargetMode="External"/><Relationship Id="rId5" Type="http://schemas.openxmlformats.org/officeDocument/2006/relationships/hyperlink" Target="https://afaithfulattempt.blogspot.com/search?q=food+chain+collage+" TargetMode="External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hyperlink" Target="https://afaithfulattempt.blogspot.com/2019/11/korhogo-cloth-paintings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hyperlink" Target="http://arteascuola.com/2019/06/cute-or-scary-monster/" TargetMode="External"/><Relationship Id="rId3" Type="http://schemas.openxmlformats.org/officeDocument/2006/relationships/hyperlink" Target="http://arteascuola.com/2015/03/animals-decorated-with-mosaics-inspired-by-gaudi/" TargetMode="External"/><Relationship Id="rId7" Type="http://schemas.openxmlformats.org/officeDocument/2006/relationships/hyperlink" Target="http://arteascuola.com/2020/05/monsters-in-complementary-colors/" TargetMode="External"/><Relationship Id="rId12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hyperlink" Target="http://arteascuola.com/2014/02/starfish-in-warm-and-cool-colors/" TargetMode="External"/><Relationship Id="rId5" Type="http://schemas.openxmlformats.org/officeDocument/2006/relationships/hyperlink" Target="http://arteascuola.com/2016/01/so-many-goldfish-prints-with-styrofoam/" TargetMode="External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hyperlink" Target="http://arteascuola.com/it/2014/04/silhouette-in-gradazioni-cromatiche/" TargetMode="External"/><Relationship Id="rId14" Type="http://schemas.openxmlformats.org/officeDocument/2006/relationships/hyperlink" Target="arteascuola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endParaRPr lang="en-GB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This week we will be using our prediction and deduction skills from a series of pictures to base our comprehension and writing around. There is some geography and art activities to complete too – have fun!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29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576064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tx2"/>
                </a:solidFill>
              </a:rPr>
              <a:t>Carnival of the Animals </a:t>
            </a:r>
            <a:r>
              <a:rPr lang="en-GB" sz="2800" i="1" dirty="0" smtClean="0">
                <a:solidFill>
                  <a:schemeClr val="tx2"/>
                </a:solidFill>
              </a:rPr>
              <a:t>- An </a:t>
            </a:r>
            <a:r>
              <a:rPr lang="en-GB" sz="2800" i="1" dirty="0">
                <a:solidFill>
                  <a:schemeClr val="tx2"/>
                </a:solidFill>
              </a:rPr>
              <a:t>A</a:t>
            </a:r>
            <a:r>
              <a:rPr lang="en-GB" sz="2800" i="1" dirty="0" smtClean="0">
                <a:solidFill>
                  <a:schemeClr val="tx2"/>
                </a:solidFill>
              </a:rPr>
              <a:t>rt festival  </a:t>
            </a:r>
            <a:endParaRPr lang="en-GB" sz="2800" i="1" dirty="0">
              <a:solidFill>
                <a:schemeClr val="tx2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9512" y="1124744"/>
            <a:ext cx="4629648" cy="47811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1800" i="1" dirty="0" smtClean="0">
                <a:solidFill>
                  <a:schemeClr val="tx2"/>
                </a:solidFill>
              </a:rPr>
              <a:t>Hello</a:t>
            </a:r>
          </a:p>
          <a:p>
            <a:pPr marL="0" indent="0">
              <a:buNone/>
            </a:pPr>
            <a:r>
              <a:rPr lang="en-GB" sz="1800" i="1" dirty="0" smtClean="0">
                <a:solidFill>
                  <a:schemeClr val="tx2"/>
                </a:solidFill>
              </a:rPr>
              <a:t>Over the last 6 weeks you been creating some great art on the theme of “Carnival of the Animals.” </a:t>
            </a:r>
          </a:p>
          <a:p>
            <a:pPr marL="0" indent="0">
              <a:buNone/>
            </a:pPr>
            <a:r>
              <a:rPr lang="en-GB" sz="1800" i="1" dirty="0" smtClean="0">
                <a:solidFill>
                  <a:schemeClr val="tx2"/>
                </a:solidFill>
              </a:rPr>
              <a:t>We hope you have enjoyed the lessons and we have really enjoyed looking at your work. It’s been lovely to hear that family members have also joined in! </a:t>
            </a:r>
          </a:p>
          <a:p>
            <a:pPr marL="0" indent="0">
              <a:buNone/>
            </a:pPr>
            <a:r>
              <a:rPr lang="en-GB" sz="1800" i="1" dirty="0" smtClean="0">
                <a:solidFill>
                  <a:schemeClr val="tx2"/>
                </a:solidFill>
              </a:rPr>
              <a:t>This week I am giving you a choice from my favourite websites…. </a:t>
            </a:r>
          </a:p>
          <a:p>
            <a:pPr marL="0" indent="0">
              <a:buNone/>
            </a:pPr>
            <a:r>
              <a:rPr lang="en-GB" sz="1800" i="1" dirty="0" smtClean="0">
                <a:solidFill>
                  <a:schemeClr val="tx2"/>
                </a:solidFill>
              </a:rPr>
              <a:t>There are so many nice ideas on these websites I found it difficult to choose, so take a look  and decide yourself!</a:t>
            </a:r>
          </a:p>
          <a:p>
            <a:pPr marL="0" indent="0">
              <a:buNone/>
            </a:pPr>
            <a:endParaRPr lang="en-GB" sz="1800" i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1800" i="1" dirty="0" smtClean="0">
                <a:solidFill>
                  <a:schemeClr val="tx2"/>
                </a:solidFill>
              </a:rPr>
              <a:t>Enjoy ,relax, be creative this week and  </a:t>
            </a:r>
          </a:p>
          <a:p>
            <a:pPr marL="0" indent="0">
              <a:buNone/>
            </a:pPr>
            <a:r>
              <a:rPr lang="en-GB" sz="1800" i="1" dirty="0" smtClean="0">
                <a:solidFill>
                  <a:schemeClr val="tx2"/>
                </a:solidFill>
              </a:rPr>
              <a:t>over the summer. </a:t>
            </a:r>
          </a:p>
          <a:p>
            <a:pPr marL="0" indent="0">
              <a:buNone/>
            </a:pPr>
            <a:r>
              <a:rPr lang="en-GB" sz="1800" i="1" dirty="0" smtClean="0">
                <a:solidFill>
                  <a:schemeClr val="tx2"/>
                </a:solidFill>
              </a:rPr>
              <a:t>We would love to see your artwork  in September! </a:t>
            </a:r>
          </a:p>
          <a:p>
            <a:pPr marL="0" indent="0">
              <a:buNone/>
            </a:pPr>
            <a:r>
              <a:rPr lang="en-GB" sz="1800" i="1" dirty="0" smtClean="0">
                <a:solidFill>
                  <a:schemeClr val="tx2"/>
                </a:solidFill>
              </a:rPr>
              <a:t>Take care</a:t>
            </a:r>
          </a:p>
          <a:p>
            <a:pPr marL="0" indent="0">
              <a:buNone/>
            </a:pPr>
            <a:r>
              <a:rPr lang="en-GB" sz="1800" i="1" dirty="0" smtClean="0">
                <a:solidFill>
                  <a:schemeClr val="tx2"/>
                </a:solidFill>
              </a:rPr>
              <a:t>Miss Pattison</a:t>
            </a:r>
          </a:p>
        </p:txBody>
      </p:sp>
      <p:sp>
        <p:nvSpPr>
          <p:cNvPr id="2" name="Oval 1"/>
          <p:cNvSpPr/>
          <p:nvPr/>
        </p:nvSpPr>
        <p:spPr>
          <a:xfrm>
            <a:off x="4775089" y="1888341"/>
            <a:ext cx="3055453" cy="193925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2675" y="2165471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>
                <a:solidFill>
                  <a:prstClr val="white"/>
                </a:solidFill>
              </a:rPr>
              <a:t>Thank you for sending in  your fabulous artwork! Remember it’s not too late to send your art  to your home learning page. </a:t>
            </a:r>
            <a:r>
              <a:rPr lang="en-GB" sz="1400" b="1" i="1" u="sng" dirty="0" smtClean="0">
                <a:solidFill>
                  <a:prstClr val="white"/>
                </a:solidFill>
              </a:rPr>
              <a:t>We put up everything that is sent in on the website.</a:t>
            </a:r>
            <a:endParaRPr lang="en-GB" sz="1400" b="1" i="1" u="sng" dirty="0">
              <a:solidFill>
                <a:prstClr val="white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511752"/>
            <a:ext cx="1712763" cy="128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3" y="4992013"/>
            <a:ext cx="1413729" cy="18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99" y="3799449"/>
            <a:ext cx="1541348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980" y="4149080"/>
            <a:ext cx="1842524" cy="119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368" y="56273"/>
            <a:ext cx="1169562" cy="171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554" y="2065808"/>
            <a:ext cx="1071687" cy="143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344280"/>
            <a:ext cx="1952456" cy="131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5511752"/>
            <a:ext cx="1454969" cy="109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45752"/>
            <a:ext cx="1314458" cy="101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22" y="685840"/>
            <a:ext cx="961705" cy="120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685839"/>
            <a:ext cx="856381" cy="11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47" y="57606"/>
            <a:ext cx="903120" cy="119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191" y="3851481"/>
            <a:ext cx="1420490" cy="97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3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29438"/>
            <a:ext cx="295232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1196752"/>
            <a:ext cx="53285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solidFill>
                  <a:schemeClr val="bg1"/>
                </a:solidFill>
              </a:rPr>
              <a:t>Dear Key Stage  2  children</a:t>
            </a:r>
          </a:p>
          <a:p>
            <a:endParaRPr lang="en-GB" sz="2000" b="1" i="1" dirty="0">
              <a:solidFill>
                <a:schemeClr val="bg1"/>
              </a:solidFill>
            </a:endParaRPr>
          </a:p>
          <a:p>
            <a:r>
              <a:rPr lang="en-GB" sz="2000" b="1" i="1" dirty="0" smtClean="0">
                <a:solidFill>
                  <a:schemeClr val="bg1"/>
                </a:solidFill>
              </a:rPr>
              <a:t>You are all invited to  Zoom on Tuesday 14</a:t>
            </a:r>
            <a:r>
              <a:rPr lang="en-GB" sz="2000" b="1" i="1" baseline="30000" dirty="0" smtClean="0">
                <a:solidFill>
                  <a:schemeClr val="bg1"/>
                </a:solidFill>
              </a:rPr>
              <a:t>th</a:t>
            </a:r>
            <a:r>
              <a:rPr lang="en-GB" sz="2000" b="1" i="1" dirty="0" smtClean="0">
                <a:solidFill>
                  <a:schemeClr val="bg1"/>
                </a:solidFill>
              </a:rPr>
              <a:t> July at 1.35 pm. We would really like  you to  share your artwork from the past few weeks as  if we are walking around our  Farnborough Art Gallery! </a:t>
            </a:r>
          </a:p>
          <a:p>
            <a:r>
              <a:rPr lang="en-GB" sz="2000" b="1" i="1" dirty="0" smtClean="0">
                <a:solidFill>
                  <a:schemeClr val="bg1"/>
                </a:solidFill>
              </a:rPr>
              <a:t>You are also welcome to attend if you are happy just to watch and see your friends showing their artwork! </a:t>
            </a:r>
          </a:p>
          <a:p>
            <a:r>
              <a:rPr lang="en-GB" sz="2000" b="1" i="1" dirty="0" smtClean="0">
                <a:solidFill>
                  <a:schemeClr val="bg1"/>
                </a:solidFill>
              </a:rPr>
              <a:t>The meeting ID and password will be sent out on Friday as usual. </a:t>
            </a:r>
          </a:p>
          <a:p>
            <a:r>
              <a:rPr lang="en-GB" sz="2000" b="1" i="1" dirty="0" smtClean="0">
                <a:solidFill>
                  <a:schemeClr val="bg1"/>
                </a:solidFill>
              </a:rPr>
              <a:t>See you Tuesday! </a:t>
            </a:r>
          </a:p>
          <a:p>
            <a:r>
              <a:rPr lang="en-GB" sz="2000" b="1" i="1" dirty="0" smtClean="0">
                <a:solidFill>
                  <a:schemeClr val="bg1"/>
                </a:solidFill>
              </a:rPr>
              <a:t>Miss Pattison </a:t>
            </a:r>
            <a:endParaRPr lang="en-GB" sz="2000" b="1" i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152128" cy="153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8299"/>
            <a:ext cx="1106103" cy="147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8640"/>
            <a:ext cx="142081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97088"/>
            <a:ext cx="1225432" cy="152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39" y="4997088"/>
            <a:ext cx="13176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09" y="130695"/>
            <a:ext cx="145097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738325"/>
            <a:ext cx="116998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53753"/>
            <a:ext cx="1281192" cy="170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2" y="5597956"/>
            <a:ext cx="15430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78" y="146067"/>
            <a:ext cx="1841500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57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72" y="1124744"/>
            <a:ext cx="1758230" cy="171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11243"/>
            <a:ext cx="2073324" cy="199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36" y="3818740"/>
            <a:ext cx="2506661" cy="185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567458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https://youngschoolart.blogspot.com/2020/05/online-art-lessons-week-10.html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2858894"/>
            <a:ext cx="266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6"/>
              </a:rPr>
              <a:t>https://youngschoolart.blogspot.com/2020/06/</a:t>
            </a:r>
            <a:endParaRPr lang="en-GB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05" y="3606279"/>
            <a:ext cx="2415252" cy="20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1205" y="5674580"/>
            <a:ext cx="3963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8"/>
              </a:rPr>
              <a:t>https://youngschoolart.blogspot.com/2020/05/online-art-lessons-week-9.html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444208" y="1124744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9"/>
              </a:rPr>
              <a:t>https://youngschoolart.blogspot.com/2020/05/online-art-lessons-week-7.html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116632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</a:rPr>
              <a:t>Young artists will enjoy this website</a:t>
            </a:r>
          </a:p>
          <a:p>
            <a:r>
              <a:rPr lang="en-GB" sz="2400" b="1" dirty="0" smtClean="0">
                <a:solidFill>
                  <a:schemeClr val="tx2"/>
                </a:solidFill>
              </a:rPr>
              <a:t> </a:t>
            </a:r>
            <a:r>
              <a:rPr lang="en-GB" sz="2400" b="1" dirty="0">
                <a:solidFill>
                  <a:schemeClr val="tx2"/>
                </a:solidFill>
                <a:hlinkClick r:id="rId10"/>
              </a:rPr>
              <a:t>https://youngschoolart.blogspot.com/</a:t>
            </a:r>
            <a:r>
              <a:rPr lang="en-GB" sz="2400" b="1" dirty="0" smtClean="0">
                <a:solidFill>
                  <a:schemeClr val="tx2"/>
                </a:solidFill>
              </a:rPr>
              <a:t>   </a:t>
            </a:r>
            <a:endParaRPr lang="en-GB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2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80" y="1321178"/>
            <a:ext cx="1794494" cy="138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2708920"/>
            <a:ext cx="2364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https://artprojectsforkids.org/how-to-draw-a-toucan/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132" y="1316960"/>
            <a:ext cx="1684460" cy="217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3888" y="3524558"/>
            <a:ext cx="2021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https://artprojectsforkids.org/draw-grumpy-cat/</a:t>
            </a:r>
            <a:endParaRPr lang="en-GB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783" y="1316960"/>
            <a:ext cx="1649710" cy="210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72200" y="3393904"/>
            <a:ext cx="2228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7"/>
              </a:rPr>
              <a:t>https://artprojectsforkids.org/how-to-draw-a-horse-head/</a:t>
            </a:r>
            <a:endParaRPr lang="en-GB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32250"/>
            <a:ext cx="1728192" cy="223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5868358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9"/>
              </a:rPr>
              <a:t>https://artprojectsforkids.org/how-to-draw-a-parasaur-dinosaur/</a:t>
            </a:r>
            <a:endParaRPr lang="en-GB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92" y="4569408"/>
            <a:ext cx="2551832" cy="197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02424" y="5463247"/>
            <a:ext cx="2498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11"/>
              </a:rPr>
              <a:t>https://artprojectsforkids.org/how-to-draw-a-dolphin/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116632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hlinkClick r:id="rId12"/>
              </a:rPr>
              <a:t>https</a:t>
            </a:r>
            <a:r>
              <a:rPr lang="en-GB" sz="2400" dirty="0">
                <a:hlinkClick r:id="rId12"/>
              </a:rPr>
              <a:t>://artprojectsforkids.org</a:t>
            </a:r>
            <a:r>
              <a:rPr lang="en-GB" sz="2400" dirty="0" smtClean="0">
                <a:hlinkClick r:id="rId12"/>
              </a:rPr>
              <a:t>/</a:t>
            </a:r>
            <a:r>
              <a:rPr lang="en-GB" sz="2400" dirty="0" smtClean="0"/>
              <a:t> </a:t>
            </a:r>
          </a:p>
          <a:p>
            <a:r>
              <a:rPr lang="en-GB" sz="2400" dirty="0" smtClean="0">
                <a:solidFill>
                  <a:schemeClr val="tx2"/>
                </a:solidFill>
              </a:rPr>
              <a:t>Know what you want to draw? This website gives you easy  step by step instructions for virtually every animal. A few suggestions.....</a:t>
            </a:r>
            <a:endParaRPr lang="en-GB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1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5" y="924022"/>
            <a:ext cx="2831976" cy="208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3012604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/>
              </a:rPr>
              <a:t>https://afaithfulattempt.blogspot.com/2019/05/antler-animals-in-silhouette.html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170" y="924022"/>
            <a:ext cx="1486047" cy="207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7944" y="3012604"/>
            <a:ext cx="1728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5"/>
              </a:rPr>
              <a:t>https://afaithfulattempt.blogspot.com/search?q=food+chain+collage+</a:t>
            </a:r>
            <a:endParaRPr lang="en-GB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96" y="924022"/>
            <a:ext cx="1669301" cy="222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44208" y="3149757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7"/>
              </a:rPr>
              <a:t>https://afaithfulattempt.blogspot.com/2011/05/glue-resist-african-animals-watercolour.html</a:t>
            </a:r>
            <a:endParaRPr lang="en-GB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5934"/>
            <a:ext cx="3048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6435" y="5945709"/>
            <a:ext cx="3013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9"/>
              </a:rPr>
              <a:t>https://afaithfulattempt.blogspot.com/2019/11/korhogo-cloth-paintings.html</a:t>
            </a:r>
            <a:endParaRPr lang="en-GB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628025"/>
            <a:ext cx="1774263" cy="177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00192" y="5373216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11"/>
              </a:rPr>
              <a:t>https://afaithfulattempt.blogspot.com/2015/05/plasticine-pictures.html</a:t>
            </a:r>
            <a:endParaRPr lang="en-GB" dirty="0"/>
          </a:p>
        </p:txBody>
      </p:sp>
      <p:sp>
        <p:nvSpPr>
          <p:cNvPr id="10" name="TextBox 9">
            <a:hlinkClick r:id="rId12"/>
          </p:cNvPr>
          <p:cNvSpPr txBox="1"/>
          <p:nvPr/>
        </p:nvSpPr>
        <p:spPr>
          <a:xfrm>
            <a:off x="0" y="18864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</a:rPr>
              <a:t>For more arty animal ideas  check out this website:</a:t>
            </a:r>
          </a:p>
          <a:p>
            <a:r>
              <a:rPr lang="en-GB" sz="2200" dirty="0" smtClean="0">
                <a:hlinkClick r:id="rId12"/>
              </a:rPr>
              <a:t>https://afaithfulattempt.blogspot.com/ 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6473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6" y="1139678"/>
            <a:ext cx="2553819" cy="12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2352742"/>
            <a:ext cx="2985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hlinkClick r:id="rId3"/>
              </a:rPr>
              <a:t>http://arteascuola.com/2015/03/animals-decorated-with-mosaics-inspired-by-gaudi/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580" y="1077354"/>
            <a:ext cx="1771243" cy="12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35220" y="2433662"/>
            <a:ext cx="2454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hlinkClick r:id="rId5"/>
              </a:rPr>
              <a:t>http://arteascuola.com/2016/01/so-many-goldfish-prints-with-styrofoam/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44" y="3356992"/>
            <a:ext cx="3150976" cy="189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4244" y="5247578"/>
            <a:ext cx="3150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hlinkClick r:id="rId7"/>
              </a:rPr>
              <a:t>http://arteascuola.com/2020/05/monsters-in-complementary-colors/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169" y="3633991"/>
            <a:ext cx="2227530" cy="18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7580" y="5541659"/>
            <a:ext cx="2232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hlinkClick r:id="rId9"/>
              </a:rPr>
              <a:t>http://arteascuola.com/it/2014/04/silhouette-in-gradazioni-cromatiche/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28" y="980392"/>
            <a:ext cx="1943976" cy="124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16216" y="2235415"/>
            <a:ext cx="216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hlinkClick r:id="rId11"/>
              </a:rPr>
              <a:t>http://arteascuola.com/2014/02/starfish-in-warm-and-cool-colors/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62272"/>
            <a:ext cx="2263999" cy="159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16216" y="5490266"/>
            <a:ext cx="226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13"/>
              </a:rPr>
              <a:t>http://arteascuola.com/2019/06/cute-or-scary-monster/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188640"/>
            <a:ext cx="9143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hlinkClick r:id="rId14" action="ppaction://hlinkfile"/>
              </a:rPr>
              <a:t> </a:t>
            </a:r>
            <a:r>
              <a:rPr lang="en-GB" sz="2800" b="1" dirty="0">
                <a:solidFill>
                  <a:schemeClr val="tx2"/>
                </a:solidFill>
              </a:rPr>
              <a:t>Check out </a:t>
            </a:r>
            <a:r>
              <a:rPr lang="en-GB" sz="2800" b="1" dirty="0" smtClean="0">
                <a:solidFill>
                  <a:schemeClr val="tx2"/>
                </a:solidFill>
                <a:hlinkClick r:id="rId14" action="ppaction://hlinkfile"/>
              </a:rPr>
              <a:t>arteascuola.com/</a:t>
            </a:r>
            <a:r>
              <a:rPr lang="en-GB" sz="2800" b="1" dirty="0" smtClean="0">
                <a:solidFill>
                  <a:schemeClr val="tx2"/>
                </a:solidFill>
              </a:rPr>
              <a:t> for art lessons that are perfecto! These are aimed at older artists.</a:t>
            </a:r>
          </a:p>
          <a:p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6170908"/>
            <a:ext cx="4283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Remember you have the animal outlines on your home learning pages.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0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7548" r="3496" b="25126"/>
          <a:stretch/>
        </p:blipFill>
        <p:spPr bwMode="auto">
          <a:xfrm>
            <a:off x="539552" y="1052736"/>
            <a:ext cx="7992888" cy="44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439652" y="332656"/>
            <a:ext cx="619268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Day One – Under the bed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for Day One </a:t>
            </a:r>
            <a:endParaRPr lang="en-GB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AutoNum type="arabicParenR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was the noise that Michael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heard?</a:t>
            </a:r>
          </a:p>
          <a:p>
            <a:pPr marL="514350" indent="-514350">
              <a:buAutoNum type="arabicParenR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did he see under the bed?</a:t>
            </a: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3) What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will happen next?</a:t>
            </a: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4) How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did he feel when he first heard the noise?</a:t>
            </a: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5) How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did he feel when he looked under the bed?</a:t>
            </a: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6) What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time of day do you think it is?</a:t>
            </a: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7) Have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you ever been frightened of anything?</a:t>
            </a: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8) Why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do things seem more frightening at night?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56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Day One continued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of a story starter.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scuttling noise had disturbed Michael, and he’d shot bolt upright in bed. After taking a deep breath, he flung himself onto the smooth wooden boards of his bedroom floor and took a peek…</a:t>
            </a: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9) Can you write your own paragraph example of how this story could start?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82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One continued</a:t>
            </a:r>
            <a:endParaRPr lang="en-GB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Weak sentences</a:t>
            </a:r>
            <a:endParaRPr lang="en-GB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10) These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sentences are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‘weak’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need your help to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become strong.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Can you help?</a:t>
            </a:r>
          </a:p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heard a noise. He felt scared. He sat up in bed. He went to the floor. He looked under the bed</a:t>
            </a:r>
            <a:r>
              <a:rPr lang="en-GB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GB" b="1" u="sng" dirty="0" smtClean="0"/>
              <a:t> 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Perfect picture</a:t>
            </a:r>
            <a:endParaRPr lang="en-GB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11) Can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you draw a picture of what Michael saw under the bed?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38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143000"/>
          </a:xfrm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Monday 13</a:t>
            </a:r>
            <a:r>
              <a:rPr lang="en-GB" baseline="30000" dirty="0" smtClean="0">
                <a:latin typeface="Comic Sans MS" panose="030F0702030302020204" pitchFamily="66" charset="0"/>
              </a:rPr>
              <a:t>th</a:t>
            </a:r>
            <a:r>
              <a:rPr lang="en-GB" dirty="0" smtClean="0">
                <a:latin typeface="Comic Sans MS" panose="030F0702030302020204" pitchFamily="66" charset="0"/>
              </a:rPr>
              <a:t> July 2020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0" t="16071" r="32287" b="8333"/>
          <a:stretch/>
        </p:blipFill>
        <p:spPr bwMode="auto">
          <a:xfrm>
            <a:off x="971600" y="914756"/>
            <a:ext cx="720080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974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298974"/>
              </p:ext>
            </p:extLst>
          </p:nvPr>
        </p:nvGraphicFramePr>
        <p:xfrm>
          <a:off x="0" y="0"/>
          <a:ext cx="9144000" cy="67705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85800">
                <a:tc gridSpan="3"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4"/>
                          </a:solidFill>
                          <a:latin typeface="Comic Sans MS" panose="030F0702030302020204" pitchFamily="66" charset="0"/>
                        </a:rPr>
                        <a:t>Farnborough</a:t>
                      </a:r>
                      <a:r>
                        <a:rPr lang="en-GB" baseline="0" dirty="0" smtClean="0">
                          <a:solidFill>
                            <a:schemeClr val="accent4"/>
                          </a:solidFill>
                          <a:latin typeface="Comic Sans MS" panose="030F0702030302020204" pitchFamily="66" charset="0"/>
                        </a:rPr>
                        <a:t>’s Race across the World </a:t>
                      </a:r>
                    </a:p>
                    <a:p>
                      <a:pPr algn="ctr"/>
                      <a:r>
                        <a:rPr lang="en-GB" baseline="0" dirty="0" smtClean="0">
                          <a:solidFill>
                            <a:schemeClr val="accent4"/>
                          </a:solidFill>
                          <a:latin typeface="Comic Sans MS" panose="030F0702030302020204" pitchFamily="66" charset="0"/>
                        </a:rPr>
                        <a:t>Results up to Monday 6</a:t>
                      </a:r>
                      <a:r>
                        <a:rPr lang="en-GB" baseline="30000" dirty="0" smtClean="0">
                          <a:solidFill>
                            <a:schemeClr val="accent4"/>
                          </a:solidFill>
                          <a:latin typeface="Comic Sans MS" panose="030F0702030302020204" pitchFamily="66" charset="0"/>
                        </a:rPr>
                        <a:t>th</a:t>
                      </a:r>
                      <a:r>
                        <a:rPr lang="en-GB" baseline="0" dirty="0" smtClean="0">
                          <a:solidFill>
                            <a:schemeClr val="accent4"/>
                          </a:solidFill>
                          <a:latin typeface="Comic Sans MS" panose="030F0702030302020204" pitchFamily="66" charset="0"/>
                        </a:rPr>
                        <a:t> July                                                                   </a:t>
                      </a:r>
                      <a:endParaRPr lang="en-GB" dirty="0">
                        <a:solidFill>
                          <a:schemeClr val="accent4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7389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Class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Number of kilometres </a:t>
                      </a:r>
                    </a:p>
                    <a:p>
                      <a:pPr algn="ctr"/>
                      <a:r>
                        <a:rPr lang="en-GB" sz="2000" baseline="0" dirty="0" smtClean="0">
                          <a:latin typeface="Comic Sans MS" panose="030F0702030302020204" pitchFamily="66" charset="0"/>
                        </a:rPr>
                        <a:t> covered 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*Which country did your class reach?</a:t>
                      </a:r>
                    </a:p>
                    <a:p>
                      <a:pPr algn="ctr"/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From Farnborough School to …..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Pixies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aseline="0" dirty="0" smtClean="0">
                          <a:latin typeface="Comic Sans MS" panose="030F0702030302020204" pitchFamily="66" charset="0"/>
                        </a:rPr>
                        <a:t>2909 </a:t>
                      </a:r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km 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    Russia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Elves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2459 km 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latin typeface="Comic Sans MS" panose="030F0702030302020204" pitchFamily="66" charset="0"/>
                        </a:rPr>
                        <a:t>     </a:t>
                      </a:r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Greece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Unicorns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aseline="0" dirty="0" smtClean="0">
                          <a:latin typeface="Comic Sans MS" panose="030F0702030302020204" pitchFamily="66" charset="0"/>
                        </a:rPr>
                        <a:t>2576 </a:t>
                      </a:r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km 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    Turkey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81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Phoenix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i="0" baseline="0" dirty="0" smtClean="0">
                          <a:latin typeface="Comic Sans MS" panose="030F0702030302020204" pitchFamily="66" charset="0"/>
                        </a:rPr>
                        <a:t>1690 km </a:t>
                      </a:r>
                      <a:endParaRPr lang="en-GB" sz="2000" i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     Algeria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Pegasus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i="0" dirty="0" smtClean="0">
                          <a:latin typeface="Comic Sans MS" panose="030F0702030302020204" pitchFamily="66" charset="0"/>
                        </a:rPr>
                        <a:t>   5702 km </a:t>
                      </a:r>
                      <a:endParaRPr lang="en-GB" sz="2000" i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     America 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 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Giants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aseline="0" dirty="0" smtClean="0">
                          <a:latin typeface="Comic Sans MS" panose="030F0702030302020204" pitchFamily="66" charset="0"/>
                        </a:rPr>
                        <a:t>3121 </a:t>
                      </a:r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km 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   Russia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Griffins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aseline="0" dirty="0" smtClean="0">
                          <a:latin typeface="Comic Sans MS" panose="030F0702030302020204" pitchFamily="66" charset="0"/>
                        </a:rPr>
                        <a:t>3036km 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   Russia  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Centaurs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4106 km </a:t>
                      </a:r>
                      <a:endParaRPr lang="en-GB" sz="2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  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Russia 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Dragons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  1831</a:t>
                      </a:r>
                      <a:r>
                        <a:rPr lang="en-GB" sz="2000" baseline="0" dirty="0" smtClean="0">
                          <a:latin typeface="Comic Sans MS" panose="030F0702030302020204" pitchFamily="66" charset="0"/>
                        </a:rPr>
                        <a:t> km  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  Algeria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6750"/>
            <a:ext cx="914400" cy="5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936951" cy="59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172200" y="5715000"/>
            <a:ext cx="304800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172200" y="1582615"/>
            <a:ext cx="304800" cy="3048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  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6172200" y="21336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178062" y="2766646"/>
            <a:ext cx="304800" cy="304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132592" y="3411415"/>
            <a:ext cx="344408" cy="304800"/>
          </a:xfrm>
          <a:prstGeom prst="ellipse">
            <a:avLst/>
          </a:prstGeom>
          <a:solidFill>
            <a:srgbClr val="F878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132592" y="3898910"/>
            <a:ext cx="304800" cy="304800"/>
          </a:xfrm>
          <a:prstGeom prst="ellipse">
            <a:avLst/>
          </a:prstGeom>
          <a:solidFill>
            <a:srgbClr val="DB4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196004" y="4495800"/>
            <a:ext cx="304800" cy="304800"/>
          </a:xfrm>
          <a:prstGeom prst="ellipse">
            <a:avLst/>
          </a:prstGeom>
          <a:solidFill>
            <a:srgbClr val="2DE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178062" y="5105400"/>
            <a:ext cx="304800" cy="304800"/>
          </a:xfrm>
          <a:prstGeom prst="ellipse">
            <a:avLst/>
          </a:prstGeom>
          <a:solidFill>
            <a:srgbClr val="49EC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6172200" y="6248400"/>
            <a:ext cx="304800" cy="3048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5029200" y="1143000"/>
            <a:ext cx="304800" cy="304800"/>
          </a:xfrm>
          <a:prstGeom prst="ellipse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03" y="4995419"/>
            <a:ext cx="609600" cy="52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03" y="5599979"/>
            <a:ext cx="533400" cy="53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3890962"/>
            <a:ext cx="4905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89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228600"/>
            <a:ext cx="58674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9" y="0"/>
            <a:ext cx="8763000" cy="67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849" y="85056"/>
            <a:ext cx="8229600" cy="773723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latin typeface="Comic Sans MS" panose="030F0702030302020204" pitchFamily="66" charset="0"/>
              </a:rPr>
              <a:t>Which country did your class reach?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498300" y="2209800"/>
            <a:ext cx="281354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3657600" y="6196922"/>
            <a:ext cx="304800" cy="3048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8175950" y="2667000"/>
            <a:ext cx="304800" cy="304800"/>
          </a:xfrm>
          <a:prstGeom prst="ellipse">
            <a:avLst/>
          </a:prstGeom>
          <a:solidFill>
            <a:srgbClr val="49EC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7959083" y="2590800"/>
            <a:ext cx="304800" cy="304800"/>
          </a:xfrm>
          <a:prstGeom prst="ellipse">
            <a:avLst/>
          </a:prstGeom>
          <a:solidFill>
            <a:srgbClr val="2DE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295400" y="6594764"/>
            <a:ext cx="304800" cy="304800"/>
          </a:xfrm>
          <a:prstGeom prst="ellipse">
            <a:avLst/>
          </a:prstGeom>
          <a:solidFill>
            <a:srgbClr val="DB4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3345343" y="6197996"/>
            <a:ext cx="304800" cy="304800"/>
          </a:xfrm>
          <a:prstGeom prst="ellipse">
            <a:avLst/>
          </a:prstGeom>
          <a:solidFill>
            <a:srgbClr val="F878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8152902" y="5315481"/>
            <a:ext cx="304800" cy="304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6877821" y="5492022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4" name="Oval 23"/>
          <p:cNvSpPr/>
          <p:nvPr/>
        </p:nvSpPr>
        <p:spPr>
          <a:xfrm>
            <a:off x="8140238" y="2514600"/>
            <a:ext cx="304800" cy="3048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  </a:t>
            </a:r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1752600" y="243253"/>
            <a:ext cx="5486400" cy="892543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820006" y="304800"/>
            <a:ext cx="5495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Map of Europe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Which country did your class reach?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8416"/>
            <a:ext cx="990600" cy="64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9157"/>
            <a:ext cx="1013151" cy="63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See the sourc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23" y="6569036"/>
            <a:ext cx="504091" cy="2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/>
          <p:cNvSpPr/>
          <p:nvPr/>
        </p:nvSpPr>
        <p:spPr>
          <a:xfrm>
            <a:off x="3040543" y="3627770"/>
            <a:ext cx="304800" cy="304800"/>
          </a:xfrm>
          <a:prstGeom prst="ellipse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71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4876800" y="28630"/>
            <a:ext cx="3048000" cy="6096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75" y="-73968"/>
            <a:ext cx="9278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8229600" cy="773723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 </a:t>
            </a:r>
            <a:r>
              <a:rPr lang="en-GB" sz="2400" b="1" dirty="0" smtClean="0">
                <a:latin typeface="Comic Sans MS" panose="030F0702030302020204" pitchFamily="66" charset="0"/>
              </a:rPr>
              <a:t> of the World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82411" y="6174432"/>
            <a:ext cx="5486400" cy="6096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861895" y="6248400"/>
            <a:ext cx="5495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Which country did your class reach?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61094"/>
            <a:ext cx="990600" cy="64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849" y="0"/>
            <a:ext cx="1013151" cy="63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See the sourc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60576"/>
            <a:ext cx="114300" cy="13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5143500" y="46950"/>
            <a:ext cx="2514600" cy="6096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205045" y="152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Map of the World   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267200" y="2209800"/>
            <a:ext cx="76200" cy="76200"/>
          </a:xfrm>
          <a:prstGeom prst="ellipse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5410200" y="2133600"/>
            <a:ext cx="76200" cy="76200"/>
          </a:xfrm>
          <a:prstGeom prst="ellipse">
            <a:avLst/>
          </a:prstGeom>
          <a:solidFill>
            <a:srgbClr val="7030A0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4724400" y="27432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5149970" y="2739219"/>
            <a:ext cx="76200" cy="76200"/>
          </a:xfrm>
          <a:prstGeom prst="ellipse">
            <a:avLst/>
          </a:prstGeom>
          <a:solidFill>
            <a:srgbClr val="FFC000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4419600" y="2971800"/>
            <a:ext cx="76200" cy="76200"/>
          </a:xfrm>
          <a:prstGeom prst="ellipse">
            <a:avLst/>
          </a:prstGeom>
          <a:solidFill>
            <a:srgbClr val="F878EF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2362200" y="2815419"/>
            <a:ext cx="76200" cy="76200"/>
          </a:xfrm>
          <a:prstGeom prst="ellipse">
            <a:avLst/>
          </a:prstGeom>
          <a:solidFill>
            <a:srgbClr val="DB4162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5529697" y="2055243"/>
            <a:ext cx="76200" cy="76200"/>
          </a:xfrm>
          <a:prstGeom prst="ellipse">
            <a:avLst/>
          </a:prstGeom>
          <a:solidFill>
            <a:srgbClr val="2DEF2D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5410200" y="1981200"/>
            <a:ext cx="76200" cy="76200"/>
          </a:xfrm>
          <a:prstGeom prst="ellipse">
            <a:avLst/>
          </a:prstGeom>
          <a:solidFill>
            <a:srgbClr val="49ECFD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6705600" y="16002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4267200" y="2895600"/>
            <a:ext cx="76200" cy="76200"/>
          </a:xfrm>
          <a:prstGeom prst="ellipse">
            <a:avLst/>
          </a:prstGeom>
          <a:solidFill>
            <a:srgbClr val="FFCCCC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99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786</Words>
  <Application>Microsoft Office PowerPoint</Application>
  <PresentationFormat>On-screen Show (4:3)</PresentationFormat>
  <Paragraphs>118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English</vt:lpstr>
      <vt:lpstr>PowerPoint Presentation</vt:lpstr>
      <vt:lpstr>Questions for Day One </vt:lpstr>
      <vt:lpstr>Day One continued</vt:lpstr>
      <vt:lpstr>Day One continued</vt:lpstr>
      <vt:lpstr>Monday 13th July 2020</vt:lpstr>
      <vt:lpstr>PowerPoint Presentation</vt:lpstr>
      <vt:lpstr>Which country did your class reach?</vt:lpstr>
      <vt:lpstr>    of the World</vt:lpstr>
      <vt:lpstr>Carnival of the Animals - An Art festival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6th July 2020</dc:title>
  <dc:creator>teacher</dc:creator>
  <cp:lastModifiedBy>teacher</cp:lastModifiedBy>
  <cp:revision>7</cp:revision>
  <dcterms:created xsi:type="dcterms:W3CDTF">2020-07-02T10:12:30Z</dcterms:created>
  <dcterms:modified xsi:type="dcterms:W3CDTF">2020-07-13T06:45:58Z</dcterms:modified>
</cp:coreProperties>
</file>