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4"/>
  </p:notesMasterIdLst>
  <p:sldIdLst>
    <p:sldId id="256" r:id="rId6"/>
    <p:sldId id="322" r:id="rId7"/>
    <p:sldId id="289" r:id="rId8"/>
    <p:sldId id="307" r:id="rId9"/>
    <p:sldId id="265" r:id="rId10"/>
    <p:sldId id="318" r:id="rId11"/>
    <p:sldId id="321" r:id="rId12"/>
    <p:sldId id="273" r:id="rId13"/>
    <p:sldId id="304" r:id="rId14"/>
    <p:sldId id="315" r:id="rId15"/>
    <p:sldId id="292" r:id="rId16"/>
    <p:sldId id="308" r:id="rId17"/>
    <p:sldId id="324" r:id="rId18"/>
    <p:sldId id="339" r:id="rId19"/>
    <p:sldId id="340" r:id="rId20"/>
    <p:sldId id="341" r:id="rId21"/>
    <p:sldId id="342" r:id="rId22"/>
    <p:sldId id="343" r:id="rId23"/>
    <p:sldId id="344" r:id="rId24"/>
    <p:sldId id="274" r:id="rId25"/>
    <p:sldId id="346" r:id="rId26"/>
    <p:sldId id="348" r:id="rId27"/>
    <p:sldId id="350" r:id="rId28"/>
    <p:sldId id="347" r:id="rId29"/>
    <p:sldId id="349" r:id="rId30"/>
    <p:sldId id="351" r:id="rId31"/>
    <p:sldId id="352" r:id="rId32"/>
    <p:sldId id="3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4660"/>
  </p:normalViewPr>
  <p:slideViewPr>
    <p:cSldViewPr snapToGrid="0">
      <p:cViewPr>
        <p:scale>
          <a:sx n="81" d="100"/>
          <a:sy n="81" d="100"/>
        </p:scale>
        <p:origin x="-25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F5F8A-2C37-42CA-9EE1-B54B3A4BDD6E}" type="datetimeFigureOut">
              <a:rPr lang="en-GB" smtClean="0"/>
              <a:t>04/07/2020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BB726-A537-4C36-8C0A-6DF99693AAAF}" type="slidenum">
              <a:rPr lang="en-GB" smtClean="0"/>
              <a:t>‹#›</a:t>
            </a:fld>
            <a:endParaRPr lang="en-GB"/>
          </a:p>
        </p:txBody>
      </p:sp>
    </p:spTree>
    <p:extLst>
      <p:ext uri="{BB962C8B-B14F-4D97-AF65-F5344CB8AC3E}">
        <p14:creationId xmlns:p14="http://schemas.microsoft.com/office/powerpoint/2010/main" val="139768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cyclenow.com/recycling-knowledge/packaging-symbols-explaine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52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038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r>
              <a:rPr lang="en-GB" b="1" u="sng" dirty="0"/>
              <a:t>Create your character (3 minutes)</a:t>
            </a:r>
          </a:p>
          <a:p>
            <a:endParaRPr lang="en-GB" b="1" dirty="0"/>
          </a:p>
          <a:p>
            <a:r>
              <a:rPr lang="en-GB" b="0" dirty="0"/>
              <a:t>Run through the information on the slide. </a:t>
            </a:r>
          </a:p>
          <a:p>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note: We suggest pupils’ characters should be an animal to reinforce the impact recycling can have on the natural world. However, we do encourage creativity, so entries that are mystical creatures/original creations are also allowed as long as they inspire others to recycle more and better! </a:t>
            </a:r>
          </a:p>
          <a:p>
            <a:endParaRPr lang="en-GB" b="0" dirty="0"/>
          </a:p>
          <a:p>
            <a:r>
              <a:rPr lang="en-GB" b="1" i="0" u="sng" dirty="0"/>
              <a:t>Optional extension (10-20 minutes)</a:t>
            </a:r>
          </a:p>
          <a:p>
            <a:endParaRPr lang="en-GB" b="1" dirty="0"/>
          </a:p>
          <a:p>
            <a:r>
              <a:rPr lang="en-GB" dirty="0"/>
              <a:t>Ask pupils (working independently or with a partner) to use the </a:t>
            </a:r>
            <a:r>
              <a:rPr lang="en-GB" b="1" dirty="0"/>
              <a:t>My Action Pack Character activity sheet (slide 12) </a:t>
            </a:r>
            <a:r>
              <a:rPr lang="en-GB" dirty="0"/>
              <a:t>to think about their character’s traits. </a:t>
            </a:r>
          </a:p>
          <a:p>
            <a:endParaRPr lang="en-GB" dirty="0"/>
          </a:p>
          <a:p>
            <a:r>
              <a:rPr lang="en-GB" dirty="0"/>
              <a:t>Once pupils have had time to complete their activity sheet/discuss their characters select a couple of pupils to present their ideas.</a:t>
            </a:r>
          </a:p>
          <a:p>
            <a:pPr marL="171450" indent="-171450">
              <a:buFont typeface="Arial" panose="020B0604020202020204" pitchFamily="34" charset="0"/>
              <a:buChar char="•"/>
            </a:pPr>
            <a:r>
              <a:rPr lang="en-GB" b="1" dirty="0"/>
              <a:t>Why have you chosen that animal? </a:t>
            </a:r>
          </a:p>
          <a:p>
            <a:pPr marL="171450" indent="-171450">
              <a:buFont typeface="Arial" panose="020B0604020202020204" pitchFamily="34" charset="0"/>
              <a:buChar char="•"/>
            </a:pPr>
            <a:r>
              <a:rPr lang="en-GB" b="1" dirty="0"/>
              <a:t>What is your character’s most important character trait?</a:t>
            </a:r>
          </a:p>
          <a:p>
            <a:pPr marL="171450" indent="-171450">
              <a:buFont typeface="Arial" panose="020B0604020202020204" pitchFamily="34" charset="0"/>
              <a:buChar char="•"/>
            </a:pPr>
            <a:r>
              <a:rPr lang="en-GB" b="1" dirty="0"/>
              <a:t>Why does your character want more people to recycle?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Support: </a:t>
            </a:r>
            <a:r>
              <a:rPr lang="en-GB" dirty="0"/>
              <a:t>highlight the </a:t>
            </a:r>
            <a:r>
              <a:rPr lang="en-GB" b="1" dirty="0"/>
              <a:t>My character activity sheet </a:t>
            </a:r>
            <a:r>
              <a:rPr lang="en-GB" dirty="0"/>
              <a:t>word bank to help pupils design their character.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Challenge:</a:t>
            </a:r>
            <a:r>
              <a:rPr lang="en-US" b="0" dirty="0"/>
              <a:t> </a:t>
            </a:r>
            <a:r>
              <a:rPr lang="en-GB" b="0" dirty="0"/>
              <a:t>when selecting key words to describe their characters, ask pupils to consider w</a:t>
            </a:r>
            <a:r>
              <a:rPr lang="en-US" b="0" dirty="0"/>
              <a:t>hat characteristics they think are important for </a:t>
            </a:r>
            <a:r>
              <a:rPr lang="en-GB" b="0" dirty="0"/>
              <a:t>a character who wants to persuade others to recycle? </a:t>
            </a:r>
            <a:r>
              <a:rPr lang="en-US" b="0" dirty="0"/>
              <a:t>(E.g. brave and outspoken to spread the word, helpful to inform and support others, or friendly and happy to help persuade?)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the example animals on the </a:t>
            </a:r>
            <a:r>
              <a:rPr lang="en-US" b="1" dirty="0"/>
              <a:t>Personification activity sheet (Slide 13) </a:t>
            </a:r>
            <a:r>
              <a:rPr lang="en-US" dirty="0"/>
              <a:t>to start pupils thinking about the animal they could create and </a:t>
            </a:r>
            <a:r>
              <a:rPr lang="en-US" b="1" dirty="0"/>
              <a:t>personify</a:t>
            </a:r>
            <a:r>
              <a:rPr lang="en-US" dirty="0"/>
              <a:t> to be their character. </a:t>
            </a:r>
            <a:r>
              <a:rPr lang="en-US" b="0" dirty="0"/>
              <a:t>Discuss with the class:</a:t>
            </a:r>
          </a:p>
          <a:p>
            <a:pPr marL="171450" indent="-171450">
              <a:buFont typeface="Arial" panose="020B0604020202020204" pitchFamily="34" charset="0"/>
              <a:buChar char="•"/>
            </a:pPr>
            <a:r>
              <a:rPr lang="en-US" dirty="0"/>
              <a:t>Why have you chosen that animal/creature? (e.g. a whale lives in the sea, which is where a lot of rubbish goes if we don’t recycle!) </a:t>
            </a:r>
          </a:p>
          <a:p>
            <a:pPr marL="171450" indent="-171450">
              <a:buFont typeface="Arial" panose="020B0604020202020204" pitchFamily="34" charset="0"/>
              <a:buChar char="•"/>
            </a:pPr>
            <a:r>
              <a:rPr lang="en-US" dirty="0"/>
              <a:t>What characteristics do you think that animal might have? (Make clear there are no right or wrong answers!)</a:t>
            </a:r>
          </a:p>
          <a:p>
            <a:pPr marL="0" indent="0">
              <a:buFont typeface="Arial" panose="020B0604020202020204" pitchFamily="34" charset="0"/>
              <a:buNone/>
            </a:pPr>
            <a:endParaRPr lang="en-US" dirty="0"/>
          </a:p>
          <a:p>
            <a:pPr marL="0" indent="0">
              <a:buFont typeface="Arial" panose="020B0604020202020204" pitchFamily="34" charset="0"/>
              <a:buNone/>
            </a:pPr>
            <a:r>
              <a:rPr lang="en-US" b="0" dirty="0"/>
              <a:t>Ask pupils to think of further animals they could create – e.g. what animals do they think would be most affected if people don’t recycle?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E0B39-1F67-4288-B220-B5B235CDD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40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E0B39-1F67-4288-B220-B5B235CDD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0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4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2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35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9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Join the Action Pack film (5 minutes)</a:t>
            </a:r>
          </a:p>
          <a:p>
            <a:endParaRPr lang="en-US" b="1" dirty="0"/>
          </a:p>
          <a:p>
            <a:r>
              <a:rPr lang="en-US" dirty="0"/>
              <a:t>After playing the film to the class, discuss these questions in pairs or as a class:</a:t>
            </a:r>
          </a:p>
          <a:p>
            <a:pPr marL="171450" indent="-171450">
              <a:buFont typeface="Arial" panose="020B0604020202020204" pitchFamily="34" charset="0"/>
              <a:buChar char="•"/>
            </a:pPr>
            <a:r>
              <a:rPr lang="en-US" b="1" dirty="0"/>
              <a:t>How did this film make you feel?</a:t>
            </a:r>
          </a:p>
          <a:p>
            <a:pPr marL="171450" indent="-171450">
              <a:buFont typeface="Arial" panose="020B0604020202020204" pitchFamily="34" charset="0"/>
              <a:buChar char="•"/>
            </a:pPr>
            <a:r>
              <a:rPr lang="en-US" b="1" dirty="0"/>
              <a:t>What do you think is the message of this film? Does it have more than one message?</a:t>
            </a:r>
          </a:p>
          <a:p>
            <a:pPr marL="171450" indent="-171450">
              <a:buFont typeface="Arial" panose="020B0604020202020204" pitchFamily="34" charset="0"/>
              <a:buChar char="•"/>
            </a:pPr>
            <a:r>
              <a:rPr lang="en-US" b="1" dirty="0"/>
              <a:t>Does this film make you want to take action? Why?</a:t>
            </a:r>
          </a:p>
          <a:p>
            <a:pPr marL="171450" indent="-171450">
              <a:buFont typeface="Arial" panose="020B0604020202020204" pitchFamily="34" charset="0"/>
              <a:buChar char="•"/>
            </a:pPr>
            <a:r>
              <a:rPr lang="en-US" b="1" dirty="0"/>
              <a:t>Did this film teach you anything?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5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8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52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37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45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90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b="1" u="sng" dirty="0"/>
              <a:t>Symbol identification activity: How do you know if something can be recycled? (5 minutes)</a:t>
            </a:r>
          </a:p>
          <a:p>
            <a:pPr marL="0" indent="0">
              <a:buNone/>
            </a:pPr>
            <a:endParaRPr lang="en-GB" dirty="0"/>
          </a:p>
          <a:p>
            <a:pPr marL="0" indent="0">
              <a:buNone/>
            </a:pPr>
            <a:r>
              <a:rPr lang="en-GB" dirty="0"/>
              <a:t>Reinforce that not all materials, or types of a material (e.g. types of plastic) can be recycled. Ask pupils:</a:t>
            </a:r>
          </a:p>
          <a:p>
            <a:pPr marL="0" indent="0">
              <a:buNone/>
            </a:pPr>
            <a:endParaRPr lang="en-GB" dirty="0"/>
          </a:p>
          <a:p>
            <a:pPr marL="171450" indent="-171450">
              <a:buFont typeface="Arial" panose="020B0604020202020204" pitchFamily="34" charset="0"/>
              <a:buChar char="•"/>
            </a:pPr>
            <a:r>
              <a:rPr lang="en-GB" b="1" dirty="0"/>
              <a:t>How do you know if something can be recycled? </a:t>
            </a:r>
            <a:r>
              <a:rPr lang="en-GB" b="0" dirty="0"/>
              <a:t>Explain that many materials have symbols to give you information about recycling.</a:t>
            </a:r>
          </a:p>
          <a:p>
            <a:pPr marL="0" indent="0">
              <a:buNone/>
            </a:pPr>
            <a:endParaRPr lang="en-GB" dirty="0"/>
          </a:p>
          <a:p>
            <a:pPr marL="0" indent="0">
              <a:buNone/>
            </a:pPr>
            <a:r>
              <a:rPr lang="en-GB" dirty="0"/>
              <a:t>On screen are a number of recycling-related symbols. Ask pupils:</a:t>
            </a:r>
          </a:p>
          <a:p>
            <a:pPr marL="0" indent="0">
              <a:buNone/>
            </a:pPr>
            <a:endParaRPr lang="en-GB" dirty="0"/>
          </a:p>
          <a:p>
            <a:pPr marL="171450" indent="-171450">
              <a:buFont typeface="Arial" panose="020B0604020202020204" pitchFamily="34" charset="0"/>
              <a:buChar char="•"/>
            </a:pPr>
            <a:r>
              <a:rPr lang="en-GB" b="1" dirty="0"/>
              <a:t>Do they recognise any of the symbols? What do they mean?</a:t>
            </a:r>
          </a:p>
          <a:p>
            <a:pPr marL="0" indent="0">
              <a:buNone/>
            </a:pPr>
            <a:endParaRPr lang="en-GB" dirty="0"/>
          </a:p>
          <a:p>
            <a:pPr marL="0" indent="0">
              <a:buNone/>
            </a:pPr>
            <a:r>
              <a:rPr lang="en-GB" dirty="0"/>
              <a:t>Explain that many people don’t know what these symbols actually mean. To check what the symbols on the screen mean, click to reveal their definitions. Ask students to suggest what each symbol might mean before revealing them.</a:t>
            </a:r>
          </a:p>
          <a:p>
            <a:pPr marL="0" indent="0">
              <a:buNone/>
            </a:pPr>
            <a:endParaRPr lang="en-GB" dirty="0"/>
          </a:p>
          <a:p>
            <a:pPr marL="0" indent="0">
              <a:buNone/>
            </a:pPr>
            <a:r>
              <a:rPr lang="en-US" dirty="0"/>
              <a:t>Check out Recycle Now’s comprehensive guide to recycling symbols here: </a:t>
            </a:r>
            <a:r>
              <a:rPr lang="en-GB" dirty="0">
                <a:hlinkClick r:id="rId3"/>
              </a:rPr>
              <a:t>www.recyclenow.com/recycling-knowledge/packaging-symbols-explained</a:t>
            </a:r>
            <a:endParaRPr lang="en-US"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3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20FBC3-690A-41C3-B30E-6C3979E5C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CC3F708A-8AD3-48AB-AA02-B82C03B985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44716648-A4F8-464C-B913-18DB2F9FA236}"/>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5" name="Footer Placeholder 4">
            <a:extLst>
              <a:ext uri="{FF2B5EF4-FFF2-40B4-BE49-F238E27FC236}">
                <a16:creationId xmlns="" xmlns:a16="http://schemas.microsoft.com/office/drawing/2014/main" id="{468AD9A9-C2D1-4235-AFD4-F0CE06C6F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6E332BB-A5F8-4BDF-851F-BA80D7574160}"/>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64693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0FCC0F-AFD6-4B28-BD19-EC43EFCAAC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4C5E495-0BB2-4E23-B9BD-52F0AE6C5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17C6A91-C70E-4771-A4E1-5012DC7DF25A}"/>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5" name="Footer Placeholder 4">
            <a:extLst>
              <a:ext uri="{FF2B5EF4-FFF2-40B4-BE49-F238E27FC236}">
                <a16:creationId xmlns="" xmlns:a16="http://schemas.microsoft.com/office/drawing/2014/main" id="{B5B4B649-5695-4C1C-A2B3-63503A084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305A00F-CC53-4BBE-83BD-21059D1886DC}"/>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79030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A9D13AF-A7E8-4231-91DA-69C580FFC8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38F19D7D-AB81-4B60-919D-AA609407D6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56907ED-301B-41A1-914F-8B9B218518BB}"/>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5" name="Footer Placeholder 4">
            <a:extLst>
              <a:ext uri="{FF2B5EF4-FFF2-40B4-BE49-F238E27FC236}">
                <a16:creationId xmlns="" xmlns:a16="http://schemas.microsoft.com/office/drawing/2014/main" id="{F87B9D9E-CF16-41CE-9219-F77A3C2E2D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94D87D6-E601-4116-BFE0-469DAAC311A8}"/>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243752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6675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950900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76847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6" name="Footer Placeholder 5">
            <a:extLst>
              <a:ext uri="{FF2B5EF4-FFF2-40B4-BE49-F238E27FC236}">
                <a16:creationId xmlns=""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069197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8" name="Footer Placeholder 7">
            <a:extLst>
              <a:ext uri="{FF2B5EF4-FFF2-40B4-BE49-F238E27FC236}">
                <a16:creationId xmlns=""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462988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4" name="Footer Placeholder 3">
            <a:extLst>
              <a:ext uri="{FF2B5EF4-FFF2-40B4-BE49-F238E27FC236}">
                <a16:creationId xmlns=""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30986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3" name="Footer Placeholder 2">
            <a:extLst>
              <a:ext uri="{FF2B5EF4-FFF2-40B4-BE49-F238E27FC236}">
                <a16:creationId xmlns=""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73164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6" name="Footer Placeholder 5">
            <a:extLst>
              <a:ext uri="{FF2B5EF4-FFF2-40B4-BE49-F238E27FC236}">
                <a16:creationId xmlns=""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59081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6F0F0-14C3-4923-8A86-6920813A2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F5F7BF0-47C2-497C-95D1-17D80CDEC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CD8B3388-4E53-4F85-A398-BDDA6D609158}"/>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5" name="Footer Placeholder 4">
            <a:extLst>
              <a:ext uri="{FF2B5EF4-FFF2-40B4-BE49-F238E27FC236}">
                <a16:creationId xmlns="" xmlns:a16="http://schemas.microsoft.com/office/drawing/2014/main" id="{777A7F1F-9DDF-4D68-BDC3-B67B1124E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A6C5C07-6D40-4B40-A61C-644DABFC74F3}"/>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058760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6" name="Footer Placeholder 5">
            <a:extLst>
              <a:ext uri="{FF2B5EF4-FFF2-40B4-BE49-F238E27FC236}">
                <a16:creationId xmlns=""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32277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826291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155182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467196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13646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043111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6" name="Footer Placeholder 5">
            <a:extLst>
              <a:ext uri="{FF2B5EF4-FFF2-40B4-BE49-F238E27FC236}">
                <a16:creationId xmlns=""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21591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8" name="Footer Placeholder 7">
            <a:extLst>
              <a:ext uri="{FF2B5EF4-FFF2-40B4-BE49-F238E27FC236}">
                <a16:creationId xmlns=""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843436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4" name="Footer Placeholder 3">
            <a:extLst>
              <a:ext uri="{FF2B5EF4-FFF2-40B4-BE49-F238E27FC236}">
                <a16:creationId xmlns=""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602175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3" name="Footer Placeholder 2">
            <a:extLst>
              <a:ext uri="{FF2B5EF4-FFF2-40B4-BE49-F238E27FC236}">
                <a16:creationId xmlns=""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37466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62485E-0E6C-4116-BAC5-DE1DF9F1B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7845F08-82BB-453C-9B9E-856AB9BBB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68FF2AE-7C39-4589-A04E-44DA6AA7B235}"/>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5" name="Footer Placeholder 4">
            <a:extLst>
              <a:ext uri="{FF2B5EF4-FFF2-40B4-BE49-F238E27FC236}">
                <a16:creationId xmlns="" xmlns:a16="http://schemas.microsoft.com/office/drawing/2014/main" id="{E6DDF663-8D37-45A4-A256-39B602E7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019D398-6005-4D41-BBDB-0E59F1A37015}"/>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863742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6" name="Footer Placeholder 5">
            <a:extLst>
              <a:ext uri="{FF2B5EF4-FFF2-40B4-BE49-F238E27FC236}">
                <a16:creationId xmlns=""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165043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6" name="Footer Placeholder 5">
            <a:extLst>
              <a:ext uri="{FF2B5EF4-FFF2-40B4-BE49-F238E27FC236}">
                <a16:creationId xmlns=""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157926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067266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826578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773619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01600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04/07/2020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737739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04/07/2020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19503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04/07/2020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955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04/07/2020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8434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ACC063-3369-4D5F-8865-594EC6ED91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F81D589-6E2E-4F0B-ACF1-A1DB14744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DBD2DB15-0BA2-4E8B-8BC2-B2A6AABA1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BE2E93FA-6CA6-44CE-BEFB-179638A8D152}"/>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6" name="Footer Placeholder 5">
            <a:extLst>
              <a:ext uri="{FF2B5EF4-FFF2-40B4-BE49-F238E27FC236}">
                <a16:creationId xmlns="" xmlns:a16="http://schemas.microsoft.com/office/drawing/2014/main" id="{3FD3D2C3-5D66-4697-A418-F098848BB5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B41DB5B-527C-488C-B896-80FFCE4A20BB}"/>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2460087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04/07/2020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70818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04/07/2020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655795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04/07/2020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987525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307796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0561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Freeform 2"/>
          <p:cNvSpPr>
            <a:spLocks/>
          </p:cNvSpPr>
          <p:nvPr/>
        </p:nvSpPr>
        <p:spPr bwMode="blackWhite">
          <a:xfrm>
            <a:off x="27517" y="12705"/>
            <a:ext cx="1186180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2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smtClean="0"/>
              <a:t>Click to edit Master title style</a:t>
            </a:r>
            <a:endParaRPr lang="en-GB" altLang="en-US" noProof="0" smtClean="0"/>
          </a:p>
        </p:txBody>
      </p:sp>
      <p:sp>
        <p:nvSpPr>
          <p:cNvPr id="5124" name="Rectangle 4"/>
          <p:cNvSpPr>
            <a:spLocks noGrp="1" noChangeArrowheads="1"/>
          </p:cNvSpPr>
          <p:nvPr>
            <p:ph type="subTitle" idx="1"/>
          </p:nvPr>
        </p:nvSpPr>
        <p:spPr>
          <a:xfrm>
            <a:off x="2065868"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smtClean="0"/>
              <a:t>Click to edit Master subtitle style</a:t>
            </a:r>
            <a:endParaRPr lang="en-GB" altLang="en-US" noProof="0" smtClean="0"/>
          </a:p>
        </p:txBody>
      </p:sp>
      <p:sp>
        <p:nvSpPr>
          <p:cNvPr id="5125" name="Rectangle 5"/>
          <p:cNvSpPr>
            <a:spLocks noGrp="1" noChangeArrowheads="1"/>
          </p:cNvSpPr>
          <p:nvPr>
            <p:ph type="dt" sz="half" idx="2"/>
          </p:nvPr>
        </p:nvSpPr>
        <p:spPr>
          <a:xfrm>
            <a:off x="914400" y="6248400"/>
            <a:ext cx="2540000" cy="457200"/>
          </a:xfrm>
        </p:spPr>
        <p:txBody>
          <a:bodyPr/>
          <a:lstStyle>
            <a:lvl1pPr>
              <a:defRPr/>
            </a:lvl1pPr>
          </a:lstStyle>
          <a:p>
            <a:endParaRPr lang="en-GB" altLang="en-US">
              <a:solidFill>
                <a:srgbClr val="000000"/>
              </a:solidFill>
            </a:endParaRPr>
          </a:p>
        </p:txBody>
      </p:sp>
      <p:sp>
        <p:nvSpPr>
          <p:cNvPr id="5126" name="Rectangle 6"/>
          <p:cNvSpPr>
            <a:spLocks noGrp="1" noChangeArrowheads="1"/>
          </p:cNvSpPr>
          <p:nvPr>
            <p:ph type="ftr" sz="quarter" idx="3"/>
          </p:nvPr>
        </p:nvSpPr>
        <p:spPr>
          <a:xfrm>
            <a:off x="4165600" y="6248400"/>
            <a:ext cx="3860800" cy="457200"/>
          </a:xfrm>
        </p:spPr>
        <p:txBody>
          <a:bodyPr/>
          <a:lstStyle>
            <a:lvl1pPr>
              <a:defRPr/>
            </a:lvl1pPr>
          </a:lstStyle>
          <a:p>
            <a:endParaRPr lang="en-GB" altLang="en-US">
              <a:solidFill>
                <a:srgbClr val="000000"/>
              </a:solidFill>
            </a:endParaRPr>
          </a:p>
        </p:txBody>
      </p:sp>
      <p:sp>
        <p:nvSpPr>
          <p:cNvPr id="5127" name="Rectangle 7"/>
          <p:cNvSpPr>
            <a:spLocks noGrp="1" noChangeArrowheads="1"/>
          </p:cNvSpPr>
          <p:nvPr>
            <p:ph type="sldNum" sz="quarter" idx="4"/>
          </p:nvPr>
        </p:nvSpPr>
        <p:spPr>
          <a:xfrm>
            <a:off x="8737600" y="6248400"/>
            <a:ext cx="2540000" cy="457200"/>
          </a:xfrm>
        </p:spPr>
        <p:txBody>
          <a:bodyPr/>
          <a:lstStyle>
            <a:lvl1pPr>
              <a:defRPr/>
            </a:lvl1pPr>
          </a:lstStyle>
          <a:p>
            <a:fld id="{6C34D4A5-761B-4C0E-825F-6DFAA45691F4}" type="slidenum">
              <a:rPr lang="en-GB" altLang="en-US">
                <a:solidFill>
                  <a:srgbClr val="000000"/>
                </a:solidFill>
              </a:rPr>
              <a:pPr/>
              <a:t>‹#›</a:t>
            </a:fld>
            <a:endParaRPr lang="en-GB" altLang="en-US">
              <a:solidFill>
                <a:srgbClr val="000000"/>
              </a:solidFill>
            </a:endParaRPr>
          </a:p>
        </p:txBody>
      </p:sp>
      <p:grpSp>
        <p:nvGrpSpPr>
          <p:cNvPr id="5128" name="Group 8" descr="crayon"/>
          <p:cNvGrpSpPr>
            <a:grpSpLocks/>
          </p:cNvGrpSpPr>
          <p:nvPr/>
        </p:nvGrpSpPr>
        <p:grpSpPr bwMode="auto">
          <a:xfrm>
            <a:off x="260354" y="234950"/>
            <a:ext cx="5050367" cy="1778000"/>
            <a:chOff x="123" y="148"/>
            <a:chExt cx="2386" cy="1120"/>
          </a:xfrm>
        </p:grpSpPr>
        <p:sp>
          <p:nvSpPr>
            <p:cNvPr id="5129"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0"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1"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5132" name="Group 12"/>
            <p:cNvGrpSpPr>
              <a:grpSpLocks/>
            </p:cNvGrpSpPr>
            <p:nvPr userDrawn="1"/>
          </p:nvGrpSpPr>
          <p:grpSpPr bwMode="auto">
            <a:xfrm>
              <a:off x="123" y="148"/>
              <a:ext cx="2386" cy="1081"/>
              <a:chOff x="123" y="148"/>
              <a:chExt cx="2386" cy="1081"/>
            </a:xfrm>
          </p:grpSpPr>
          <p:sp>
            <p:nvSpPr>
              <p:cNvPr id="5133"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4"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5"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6"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37"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grpSp>
        <p:nvGrpSpPr>
          <p:cNvPr id="5138" name="Group 18" descr="crayon"/>
          <p:cNvGrpSpPr>
            <a:grpSpLocks/>
          </p:cNvGrpSpPr>
          <p:nvPr/>
        </p:nvGrpSpPr>
        <p:grpSpPr bwMode="auto">
          <a:xfrm>
            <a:off x="10553700" y="4368805"/>
            <a:ext cx="990600" cy="1058863"/>
            <a:chOff x="4986" y="2752"/>
            <a:chExt cx="468" cy="667"/>
          </a:xfrm>
        </p:grpSpPr>
        <p:sp>
          <p:nvSpPr>
            <p:cNvPr id="5139"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0"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1" name="Freeform 21"/>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5142" name="Group 22"/>
            <p:cNvGrpSpPr>
              <a:grpSpLocks/>
            </p:cNvGrpSpPr>
            <p:nvPr userDrawn="1"/>
          </p:nvGrpSpPr>
          <p:grpSpPr bwMode="auto">
            <a:xfrm>
              <a:off x="4986" y="2752"/>
              <a:ext cx="468" cy="667"/>
              <a:chOff x="4986" y="2752"/>
              <a:chExt cx="468" cy="667"/>
            </a:xfrm>
          </p:grpSpPr>
          <p:sp>
            <p:nvSpPr>
              <p:cNvPr id="5143"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4"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5"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6" name="Freeform 26"/>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5147" name="Freeform 27"/>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sp>
        <p:nvSpPr>
          <p:cNvPr id="5148" name="Freeform 28"/>
          <p:cNvSpPr>
            <a:spLocks/>
          </p:cNvSpPr>
          <p:nvPr/>
        </p:nvSpPr>
        <p:spPr bwMode="auto">
          <a:xfrm>
            <a:off x="1202269" y="5054605"/>
            <a:ext cx="9076267"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149" name="Freeform 29"/>
          <p:cNvSpPr>
            <a:spLocks/>
          </p:cNvSpPr>
          <p:nvPr/>
        </p:nvSpPr>
        <p:spPr bwMode="auto">
          <a:xfrm>
            <a:off x="5435600" y="1930400"/>
            <a:ext cx="1185333"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2546794826"/>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784B73-7D14-48BF-9BD0-90F111DEFE2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47282032"/>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F834CB-A74C-4CB6-A612-9066FA73151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52259948"/>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6A46F2-FE5C-4DA0-BB15-6715C0905DD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29992505"/>
      </p:ext>
    </p:extLst>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89F4443-98A8-44CE-B812-25EAC1EDA1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86536872"/>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36E04-3AB8-4205-A099-87A8F44F44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23AB115-B463-4A98-8DF1-B5D6491D6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847E43F-E77D-4981-8986-DD13E3028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587BF112-C907-468A-9009-28E123C26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C9797C6-08E0-41D3-BC50-DB6B73437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77FC2746-6B2A-4C69-9BF6-96832A526B02}"/>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8" name="Footer Placeholder 7">
            <a:extLst>
              <a:ext uri="{FF2B5EF4-FFF2-40B4-BE49-F238E27FC236}">
                <a16:creationId xmlns="" xmlns:a16="http://schemas.microsoft.com/office/drawing/2014/main" id="{87F32BC6-D2BF-4447-A0BC-379377A017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AB9B991A-1CDA-4657-AD69-C21C857FC354}"/>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674487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7626A0-D4CD-43D8-9E77-E23C4BCF865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58180870"/>
      </p:ext>
    </p:extLst>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7B49F80-D041-4EEB-A507-3E1A2C2257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36900935"/>
      </p:ext>
    </p:extLst>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CE8A70-18B6-469A-B08B-17D4847D479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64287561"/>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5FBB15-7F2B-40DC-BCF6-1907D3D2500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15778448"/>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13AF33-89CE-40CE-B59A-3768158F623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2343416"/>
      </p:ext>
    </p:extLst>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283883-7D90-4926-965C-DC21EDB7C5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00862629"/>
      </p:ext>
    </p:extLst>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468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828800" y="6248400"/>
            <a:ext cx="2540000" cy="457200"/>
          </a:xfrm>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a:xfrm>
            <a:off x="4741333" y="6248400"/>
            <a:ext cx="3860800" cy="457200"/>
          </a:xfrm>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a:xfrm>
            <a:off x="8957733" y="6248400"/>
            <a:ext cx="2540000" cy="457200"/>
          </a:xfrm>
        </p:spPr>
        <p:txBody>
          <a:bodyPr/>
          <a:lstStyle>
            <a:lvl1pPr>
              <a:defRPr/>
            </a:lvl1pPr>
          </a:lstStyle>
          <a:p>
            <a:fld id="{FA7D1DE4-1348-4C27-9264-32833C9349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78597276"/>
      </p:ext>
    </p:extLst>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46800" y="1828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46800" y="3733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828800" y="6248400"/>
            <a:ext cx="2540000" cy="457200"/>
          </a:xfrm>
        </p:spPr>
        <p:txBody>
          <a:bodyPr/>
          <a:lstStyle>
            <a:lvl1pPr>
              <a:defRPr/>
            </a:lvl1pPr>
          </a:lstStyle>
          <a:p>
            <a:endParaRPr lang="en-GB" altLang="en-US">
              <a:solidFill>
                <a:srgbClr val="000000"/>
              </a:solidFill>
            </a:endParaRPr>
          </a:p>
        </p:txBody>
      </p:sp>
      <p:sp>
        <p:nvSpPr>
          <p:cNvPr id="7" name="Footer Placeholder 6"/>
          <p:cNvSpPr>
            <a:spLocks noGrp="1"/>
          </p:cNvSpPr>
          <p:nvPr>
            <p:ph type="ftr" sz="quarter" idx="11"/>
          </p:nvPr>
        </p:nvSpPr>
        <p:spPr>
          <a:xfrm>
            <a:off x="4741333" y="6248400"/>
            <a:ext cx="3860800" cy="457200"/>
          </a:xfrm>
        </p:spPr>
        <p:txBody>
          <a:bodyPr/>
          <a:lstStyle>
            <a:lvl1pPr>
              <a:defRPr/>
            </a:lvl1pPr>
          </a:lstStyle>
          <a:p>
            <a:endParaRPr lang="en-GB" altLang="en-US">
              <a:solidFill>
                <a:srgbClr val="000000"/>
              </a:solidFill>
            </a:endParaRPr>
          </a:p>
        </p:txBody>
      </p:sp>
      <p:sp>
        <p:nvSpPr>
          <p:cNvPr id="8" name="Slide Number Placeholder 7"/>
          <p:cNvSpPr>
            <a:spLocks noGrp="1"/>
          </p:cNvSpPr>
          <p:nvPr>
            <p:ph type="sldNum" sz="quarter" idx="12"/>
          </p:nvPr>
        </p:nvSpPr>
        <p:spPr>
          <a:xfrm>
            <a:off x="8957733" y="6248400"/>
            <a:ext cx="2540000" cy="457200"/>
          </a:xfrm>
        </p:spPr>
        <p:txBody>
          <a:bodyPr/>
          <a:lstStyle>
            <a:lvl1pPr>
              <a:defRPr/>
            </a:lvl1pPr>
          </a:lstStyle>
          <a:p>
            <a:fld id="{4DCA9AAD-68C5-4DC8-9139-E9A60990FD3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66953320"/>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A4959-2FA4-44B5-9B01-0241C7B51D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F7A32CAF-701E-46C1-8C8B-12B8AA707557}"/>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4" name="Footer Placeholder 3">
            <a:extLst>
              <a:ext uri="{FF2B5EF4-FFF2-40B4-BE49-F238E27FC236}">
                <a16:creationId xmlns="" xmlns:a16="http://schemas.microsoft.com/office/drawing/2014/main" id="{A68ABB39-89B2-4743-AFD8-2AFB722DE1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67020D9B-7068-42C0-8458-C0A6A8E80417}"/>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29299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71A14F3-23FE-4DDB-B18D-0CA2C52CFC7D}"/>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3" name="Footer Placeholder 2">
            <a:extLst>
              <a:ext uri="{FF2B5EF4-FFF2-40B4-BE49-F238E27FC236}">
                <a16:creationId xmlns="" xmlns:a16="http://schemas.microsoft.com/office/drawing/2014/main" id="{811C1B52-710C-44C8-A420-D912C081AE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FCB00B58-1BDB-4FA5-AB65-EEE4F6AC16DF}"/>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06906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392610-1422-4F3D-ADED-F4B3F1047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9918EA8-02CE-49BE-B643-7C73A4AC5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F4341E26-2081-485B-A86F-CE53A76DF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A699B9-9329-49D2-BFB8-23424F626432}"/>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6" name="Footer Placeholder 5">
            <a:extLst>
              <a:ext uri="{FF2B5EF4-FFF2-40B4-BE49-F238E27FC236}">
                <a16:creationId xmlns="" xmlns:a16="http://schemas.microsoft.com/office/drawing/2014/main" id="{41198894-7A53-4BC9-BD36-B5783DA7DC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5DAE798-65A0-4932-9417-6F11B8673532}"/>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01204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EAC388-6154-4F6A-92AE-AC06113DE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C03E53A-4EF4-41B3-B2AB-26C7623FB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8631608B-9F73-49F3-B9AA-DDD8DFEBA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0D5967-0AEB-45D8-ADE0-707A2DB479B6}"/>
              </a:ext>
            </a:extLst>
          </p:cNvPr>
          <p:cNvSpPr>
            <a:spLocks noGrp="1"/>
          </p:cNvSpPr>
          <p:nvPr>
            <p:ph type="dt" sz="half" idx="10"/>
          </p:nvPr>
        </p:nvSpPr>
        <p:spPr/>
        <p:txBody>
          <a:bodyPr/>
          <a:lstStyle/>
          <a:p>
            <a:fld id="{738DD8CC-535A-4242-BBDD-273B8D1375ED}" type="datetimeFigureOut">
              <a:rPr lang="en-GB" smtClean="0"/>
              <a:t>04/07/2020</a:t>
            </a:fld>
            <a:endParaRPr lang="en-GB"/>
          </a:p>
        </p:txBody>
      </p:sp>
      <p:sp>
        <p:nvSpPr>
          <p:cNvPr id="6" name="Footer Placeholder 5">
            <a:extLst>
              <a:ext uri="{FF2B5EF4-FFF2-40B4-BE49-F238E27FC236}">
                <a16:creationId xmlns="" xmlns:a16="http://schemas.microsoft.com/office/drawing/2014/main" id="{C1C80214-A9DD-494D-ACA3-168107F73E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209797C-6BC5-4B0B-A8E3-972BF4C7AECA}"/>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20006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623BFAC-6474-41EA-A558-A61584ADE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21D0E0E6-E676-48E3-905C-FF7BB88DE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160DFE1-0FF8-41A0-BFCA-53D51540A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DD8CC-535A-4242-BBDD-273B8D1375ED}" type="datetimeFigureOut">
              <a:rPr lang="en-GB" smtClean="0"/>
              <a:t>04/07/2020</a:t>
            </a:fld>
            <a:endParaRPr lang="en-GB"/>
          </a:p>
        </p:txBody>
      </p:sp>
      <p:sp>
        <p:nvSpPr>
          <p:cNvPr id="5" name="Footer Placeholder 4">
            <a:extLst>
              <a:ext uri="{FF2B5EF4-FFF2-40B4-BE49-F238E27FC236}">
                <a16:creationId xmlns="" xmlns:a16="http://schemas.microsoft.com/office/drawing/2014/main" id="{DFD6066F-7AF7-4A25-A953-BAB0CAB30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8FA8C8B2-6A4E-431E-86C8-D0556681B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95623-8E4E-4FFA-8F88-B8B852E37C6D}" type="slidenum">
              <a:rPr lang="en-GB" smtClean="0"/>
              <a:t>‹#›</a:t>
            </a:fld>
            <a:endParaRPr lang="en-GB"/>
          </a:p>
        </p:txBody>
      </p:sp>
    </p:spTree>
    <p:extLst>
      <p:ext uri="{BB962C8B-B14F-4D97-AF65-F5344CB8AC3E}">
        <p14:creationId xmlns:p14="http://schemas.microsoft.com/office/powerpoint/2010/main" val="3629008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2282547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04/07/2020</a:t>
            </a:fld>
            <a:endParaRPr lang="en-GB"/>
          </a:p>
        </p:txBody>
      </p:sp>
      <p:sp>
        <p:nvSpPr>
          <p:cNvPr id="5" name="Footer Placeholder 4">
            <a:extLst>
              <a:ext uri="{FF2B5EF4-FFF2-40B4-BE49-F238E27FC236}">
                <a16:creationId xmlns=""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4218325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04/07/2020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3681007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rot="-3172564">
            <a:off x="10564284" y="-362479"/>
            <a:ext cx="1162050" cy="2779183"/>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099"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4100"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10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GB" altLang="en-US">
              <a:solidFill>
                <a:srgbClr val="000000"/>
              </a:solidFill>
            </a:endParaRPr>
          </a:p>
        </p:txBody>
      </p:sp>
      <p:sp>
        <p:nvSpPr>
          <p:cNvPr id="410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GB" altLang="en-US">
              <a:solidFill>
                <a:srgbClr val="000000"/>
              </a:solidFill>
            </a:endParaRPr>
          </a:p>
        </p:txBody>
      </p:sp>
      <p:sp>
        <p:nvSpPr>
          <p:cNvPr id="410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D6C9FE5-248A-49CD-8A09-F9A5970C70F8}"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
        <p:nvSpPr>
          <p:cNvPr id="4104" name="Freeform 8"/>
          <p:cNvSpPr>
            <a:spLocks/>
          </p:cNvSpPr>
          <p:nvPr/>
        </p:nvSpPr>
        <p:spPr bwMode="auto">
          <a:xfrm rot="-3172564">
            <a:off x="10681233" y="-324905"/>
            <a:ext cx="1165225" cy="2796116"/>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5" name="Freeform 9" descr="crayon"/>
          <p:cNvSpPr>
            <a:spLocks/>
          </p:cNvSpPr>
          <p:nvPr/>
        </p:nvSpPr>
        <p:spPr bwMode="auto">
          <a:xfrm rot="-3172564">
            <a:off x="10612442" y="-69848"/>
            <a:ext cx="1025525" cy="2095500"/>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06" name="Group 10" descr="crayons"/>
          <p:cNvGrpSpPr>
            <a:grpSpLocks/>
          </p:cNvGrpSpPr>
          <p:nvPr/>
        </p:nvGrpSpPr>
        <p:grpSpPr bwMode="auto">
          <a:xfrm>
            <a:off x="10584" y="5867405"/>
            <a:ext cx="1716616" cy="919163"/>
            <a:chOff x="5" y="3490"/>
            <a:chExt cx="1124" cy="785"/>
          </a:xfrm>
        </p:grpSpPr>
        <p:sp>
          <p:nvSpPr>
            <p:cNvPr id="4107"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8"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09"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0"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1"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2"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3"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4"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5"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16" name="Group 20"/>
            <p:cNvGrpSpPr>
              <a:grpSpLocks/>
            </p:cNvGrpSpPr>
            <p:nvPr userDrawn="1"/>
          </p:nvGrpSpPr>
          <p:grpSpPr bwMode="auto">
            <a:xfrm>
              <a:off x="5" y="3490"/>
              <a:ext cx="1124" cy="780"/>
              <a:chOff x="5" y="3490"/>
              <a:chExt cx="1124" cy="780"/>
            </a:xfrm>
          </p:grpSpPr>
          <p:grpSp>
            <p:nvGrpSpPr>
              <p:cNvPr id="4117" name="Group 21"/>
              <p:cNvGrpSpPr>
                <a:grpSpLocks/>
              </p:cNvGrpSpPr>
              <p:nvPr userDrawn="1"/>
            </p:nvGrpSpPr>
            <p:grpSpPr bwMode="auto">
              <a:xfrm>
                <a:off x="499" y="3562"/>
                <a:ext cx="548" cy="708"/>
                <a:chOff x="499" y="3562"/>
                <a:chExt cx="548" cy="708"/>
              </a:xfrm>
            </p:grpSpPr>
            <p:sp>
              <p:nvSpPr>
                <p:cNvPr id="4118"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19"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0"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sp>
            <p:nvSpPr>
              <p:cNvPr id="4121"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2"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3"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24" name="Group 28"/>
              <p:cNvGrpSpPr>
                <a:grpSpLocks/>
              </p:cNvGrpSpPr>
              <p:nvPr userDrawn="1"/>
            </p:nvGrpSpPr>
            <p:grpSpPr bwMode="auto">
              <a:xfrm>
                <a:off x="5" y="3490"/>
                <a:ext cx="1124" cy="678"/>
                <a:chOff x="5" y="3490"/>
                <a:chExt cx="1124" cy="678"/>
              </a:xfrm>
            </p:grpSpPr>
            <p:sp>
              <p:nvSpPr>
                <p:cNvPr id="4125"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6"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7"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8"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29"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0"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1"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2"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grpSp>
      <p:grpSp>
        <p:nvGrpSpPr>
          <p:cNvPr id="4133" name="Group 37"/>
          <p:cNvGrpSpPr>
            <a:grpSpLocks/>
          </p:cNvGrpSpPr>
          <p:nvPr/>
        </p:nvGrpSpPr>
        <p:grpSpPr bwMode="auto">
          <a:xfrm>
            <a:off x="11573937" y="2116143"/>
            <a:ext cx="514351" cy="4308475"/>
            <a:chOff x="5468" y="1333"/>
            <a:chExt cx="243" cy="2714"/>
          </a:xfrm>
        </p:grpSpPr>
        <p:sp>
          <p:nvSpPr>
            <p:cNvPr id="4134"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35"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nvGrpSpPr>
          <p:cNvPr id="4136" name="Group 40"/>
          <p:cNvGrpSpPr>
            <a:grpSpLocks/>
          </p:cNvGrpSpPr>
          <p:nvPr/>
        </p:nvGrpSpPr>
        <p:grpSpPr bwMode="auto">
          <a:xfrm>
            <a:off x="9757833" y="90488"/>
            <a:ext cx="2844800" cy="1911350"/>
            <a:chOff x="4610" y="57"/>
            <a:chExt cx="1344" cy="1204"/>
          </a:xfrm>
        </p:grpSpPr>
        <p:grpSp>
          <p:nvGrpSpPr>
            <p:cNvPr id="4137" name="Group 41"/>
            <p:cNvGrpSpPr>
              <a:grpSpLocks/>
            </p:cNvGrpSpPr>
            <p:nvPr userDrawn="1"/>
          </p:nvGrpSpPr>
          <p:grpSpPr bwMode="auto">
            <a:xfrm>
              <a:off x="4610" y="57"/>
              <a:ext cx="1344" cy="1204"/>
              <a:chOff x="4610" y="57"/>
              <a:chExt cx="1344" cy="1204"/>
            </a:xfrm>
          </p:grpSpPr>
          <p:sp>
            <p:nvSpPr>
              <p:cNvPr id="4138"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nvGrpSpPr>
              <p:cNvPr id="4139" name="Group 43"/>
              <p:cNvGrpSpPr>
                <a:grpSpLocks/>
              </p:cNvGrpSpPr>
              <p:nvPr userDrawn="1"/>
            </p:nvGrpSpPr>
            <p:grpSpPr bwMode="auto">
              <a:xfrm>
                <a:off x="4610" y="57"/>
                <a:ext cx="1344" cy="985"/>
                <a:chOff x="4610" y="57"/>
                <a:chExt cx="1344" cy="985"/>
              </a:xfrm>
            </p:grpSpPr>
            <p:sp>
              <p:nvSpPr>
                <p:cNvPr id="4140"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1" name="Freeform 45"/>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2" name="Freeform 46"/>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3"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4" name="Freeform 48"/>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5" name="Freeform 49"/>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6"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147" name="Freeform 51"/>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grpSp>
        </p:grpSp>
        <p:sp>
          <p:nvSpPr>
            <p:cNvPr id="41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spTree>
    <p:extLst>
      <p:ext uri="{BB962C8B-B14F-4D97-AF65-F5344CB8AC3E}">
        <p14:creationId xmlns:p14="http://schemas.microsoft.com/office/powerpoint/2010/main" val="16585532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dissolve/>
  </p:transition>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8PBps0ccvXc" TargetMode="External"/><Relationship Id="rId3" Type="http://schemas.openxmlformats.org/officeDocument/2006/relationships/image" Target="../media/image9.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3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hyperlink" Target="https://vimeopro.com/edcoms/wrap-recycle-now/video/3763353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9.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hyperlink" Target="https://www.recyclenow.com/local-recycling" TargetMode="External"/><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42C1D5-E19F-4DA5-802D-45CF1F5E7C3A}"/>
              </a:ext>
            </a:extLst>
          </p:cNvPr>
          <p:cNvSpPr>
            <a:spLocks noGrp="1"/>
          </p:cNvSpPr>
          <p:nvPr>
            <p:ph type="ctrTitle"/>
          </p:nvPr>
        </p:nvSpPr>
        <p:spPr/>
        <p:txBody>
          <a:bodyPr/>
          <a:lstStyle/>
          <a:p>
            <a:endParaRPr lang="en-GB"/>
          </a:p>
        </p:txBody>
      </p:sp>
      <p:sp>
        <p:nvSpPr>
          <p:cNvPr id="3" name="Subtitle 2">
            <a:extLst>
              <a:ext uri="{FF2B5EF4-FFF2-40B4-BE49-F238E27FC236}">
                <a16:creationId xmlns="" xmlns:a16="http://schemas.microsoft.com/office/drawing/2014/main" id="{EEBC80CA-840F-4CF0-A45C-3C0A8901464B}"/>
              </a:ext>
            </a:extLst>
          </p:cNvPr>
          <p:cNvSpPr>
            <a:spLocks noGrp="1"/>
          </p:cNvSpPr>
          <p:nvPr>
            <p:ph type="subTitle" idx="1"/>
          </p:nvPr>
        </p:nvSpPr>
        <p:spPr>
          <a:xfrm>
            <a:off x="2326104" y="4773695"/>
            <a:ext cx="9400673" cy="1655762"/>
          </a:xfrm>
          <a:gradFill>
            <a:gsLst>
              <a:gs pos="18000">
                <a:schemeClr val="accent6">
                  <a:lumMod val="50000"/>
                </a:schemeClr>
              </a:gs>
              <a:gs pos="0">
                <a:schemeClr val="accent1">
                  <a:lumMod val="5000"/>
                  <a:lumOff val="95000"/>
                </a:schemeClr>
              </a:gs>
              <a:gs pos="74000">
                <a:schemeClr val="accent6">
                  <a:lumMod val="50000"/>
                </a:schemeClr>
              </a:gs>
              <a:gs pos="83000">
                <a:schemeClr val="accent6">
                  <a:lumMod val="50000"/>
                </a:schemeClr>
              </a:gs>
              <a:gs pos="100000">
                <a:schemeClr val="bg1"/>
              </a:gs>
            </a:gsLst>
            <a:lin ang="5400000" scaled="1"/>
          </a:gradFill>
        </p:spPr>
        <p:txBody>
          <a:bodyPr>
            <a:normAutofit/>
          </a:bodyPr>
          <a:lstStyle/>
          <a:p>
            <a:r>
              <a:rPr lang="en-GB" sz="4800" u="sng" dirty="0" smtClean="0">
                <a:solidFill>
                  <a:schemeClr val="bg1"/>
                </a:solidFill>
                <a:latin typeface="Comic Sans MS" panose="030F0702030302020204" pitchFamily="66" charset="0"/>
              </a:rPr>
              <a:t>Friday 10</a:t>
            </a:r>
            <a:r>
              <a:rPr lang="en-GB" sz="4800" u="sng" baseline="30000" dirty="0" smtClean="0">
                <a:solidFill>
                  <a:schemeClr val="bg1"/>
                </a:solidFill>
                <a:latin typeface="Comic Sans MS" panose="030F0702030302020204" pitchFamily="66" charset="0"/>
              </a:rPr>
              <a:t>th</a:t>
            </a:r>
            <a:r>
              <a:rPr lang="en-GB" sz="4800" u="sng" dirty="0" smtClean="0">
                <a:solidFill>
                  <a:schemeClr val="bg1"/>
                </a:solidFill>
                <a:latin typeface="Comic Sans MS" panose="030F0702030302020204" pitchFamily="66" charset="0"/>
              </a:rPr>
              <a:t> July- </a:t>
            </a:r>
          </a:p>
          <a:p>
            <a:r>
              <a:rPr lang="en-GB" sz="4800" u="sng" dirty="0" smtClean="0">
                <a:solidFill>
                  <a:schemeClr val="bg1"/>
                </a:solidFill>
                <a:latin typeface="Comic Sans MS" panose="030F0702030302020204" pitchFamily="66" charset="0"/>
              </a:rPr>
              <a:t>KS1 </a:t>
            </a:r>
            <a:r>
              <a:rPr lang="en-GB" sz="4800" u="sng" dirty="0" smtClean="0">
                <a:solidFill>
                  <a:schemeClr val="bg1"/>
                </a:solidFill>
                <a:latin typeface="Comic Sans MS" panose="030F0702030302020204" pitchFamily="66" charset="0"/>
              </a:rPr>
              <a:t>Eco </a:t>
            </a:r>
            <a:r>
              <a:rPr lang="en-GB" sz="4800" u="sng" dirty="0">
                <a:solidFill>
                  <a:schemeClr val="bg1"/>
                </a:solidFill>
                <a:latin typeface="Comic Sans MS" panose="030F0702030302020204" pitchFamily="66" charset="0"/>
              </a:rPr>
              <a:t>Day</a:t>
            </a:r>
          </a:p>
        </p:txBody>
      </p:sp>
      <p:pic>
        <p:nvPicPr>
          <p:cNvPr id="5" name="Picture 4">
            <a:extLst>
              <a:ext uri="{FF2B5EF4-FFF2-40B4-BE49-F238E27FC236}">
                <a16:creationId xmlns="" xmlns:a16="http://schemas.microsoft.com/office/drawing/2014/main" id="{86B4FA4A-873D-4FD8-959D-2AC66FC9E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0" y="124618"/>
            <a:ext cx="11499167" cy="4649077"/>
          </a:xfrm>
          <a:prstGeom prst="rect">
            <a:avLst/>
          </a:prstGeom>
        </p:spPr>
      </p:pic>
      <p:pic>
        <p:nvPicPr>
          <p:cNvPr id="2050" name="Picture 2" descr="Eco Day | Woodlands Primary">
            <a:extLst>
              <a:ext uri="{FF2B5EF4-FFF2-40B4-BE49-F238E27FC236}">
                <a16:creationId xmlns="" xmlns:a16="http://schemas.microsoft.com/office/drawing/2014/main" id="{419D831B-352F-41C2-90BD-2E6D37968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10" y="4773695"/>
            <a:ext cx="1841822" cy="213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93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CFD37EA6-6A93-CD48-867E-A2794A8840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 xmlns:a16="http://schemas.microsoft.com/office/drawing/2014/main" id="{99EC68E2-5622-0845-8043-A2F579165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 y="1330960"/>
            <a:ext cx="5323840" cy="4740910"/>
          </a:xfrm>
          <a:prstGeom prst="rect">
            <a:avLst/>
          </a:prstGeom>
        </p:spPr>
      </p:pic>
      <p:pic>
        <p:nvPicPr>
          <p:cNvPr id="14" name="Picture 13" descr="A picture containing plant&#10;&#10;Description automatically generated">
            <a:extLst>
              <a:ext uri="{FF2B5EF4-FFF2-40B4-BE49-F238E27FC236}">
                <a16:creationId xmlns="" xmlns:a16="http://schemas.microsoft.com/office/drawing/2014/main" id="{62A89079-8AFE-1145-A903-9DC4255B5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7909" y="1001029"/>
            <a:ext cx="5424171" cy="2778491"/>
          </a:xfrm>
          <a:prstGeom prst="rect">
            <a:avLst/>
          </a:prstGeom>
        </p:spPr>
      </p:pic>
      <p:pic>
        <p:nvPicPr>
          <p:cNvPr id="16" name="Picture 15">
            <a:extLst>
              <a:ext uri="{FF2B5EF4-FFF2-40B4-BE49-F238E27FC236}">
                <a16:creationId xmlns="" xmlns:a16="http://schemas.microsoft.com/office/drawing/2014/main" id="{3F83D858-DDDE-A041-9074-9A39333DB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1399" y="3332480"/>
            <a:ext cx="5450841" cy="2763520"/>
          </a:xfrm>
          <a:prstGeom prst="rect">
            <a:avLst/>
          </a:prstGeom>
        </p:spPr>
      </p:pic>
      <p:pic>
        <p:nvPicPr>
          <p:cNvPr id="8" name="Picture 7">
            <a:extLst>
              <a:ext uri="{FF2B5EF4-FFF2-40B4-BE49-F238E27FC236}">
                <a16:creationId xmlns="" xmlns:a16="http://schemas.microsoft.com/office/drawing/2014/main" id="{60B0F88D-B7B6-C94E-AF3A-F02F80DB18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0480" y="0"/>
            <a:ext cx="7112000" cy="1320800"/>
          </a:xfrm>
          <a:prstGeom prst="rect">
            <a:avLst/>
          </a:prstGeom>
        </p:spPr>
      </p:pic>
      <p:sp>
        <p:nvSpPr>
          <p:cNvPr id="17" name="TextBox 16">
            <a:extLst>
              <a:ext uri="{FF2B5EF4-FFF2-40B4-BE49-F238E27FC236}">
                <a16:creationId xmlns="" xmlns:a16="http://schemas.microsoft.com/office/drawing/2014/main" id="{7F9A75BB-DA64-7A4B-8444-C7B793B7578D}"/>
              </a:ext>
            </a:extLst>
          </p:cNvPr>
          <p:cNvSpPr txBox="1"/>
          <p:nvPr/>
        </p:nvSpPr>
        <p:spPr>
          <a:xfrm>
            <a:off x="1107440" y="1869440"/>
            <a:ext cx="4704080" cy="4377545"/>
          </a:xfrm>
          <a:prstGeom prst="rect">
            <a:avLst/>
          </a:prstGeom>
          <a:noFill/>
        </p:spPr>
        <p:txBody>
          <a:bodyPr wrap="square" numCol="2" spcCol="432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Bubble wrap</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Ceramics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Laminated paper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Wood</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Mirrors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Paper with metallic, glitter or velvet on it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Toxic containers (items that could usually be recycled, like metal cans, can’t be recycled if they were used to hold toxic materials, such as paint)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Greasy containers (like toxic containers, recyclable items that have grease on them usually aren’t recyclable)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Stickers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Sellotape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toys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Nappies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Pet food pouches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litter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Toothpaste tubes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Cotton wool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Tissues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Bricks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BE9F0303-C365-0F4A-881D-8C4DAD87205E}"/>
              </a:ext>
            </a:extLst>
          </p:cNvPr>
          <p:cNvSpPr txBox="1"/>
          <p:nvPr/>
        </p:nvSpPr>
        <p:spPr>
          <a:xfrm>
            <a:off x="1107440" y="1595120"/>
            <a:ext cx="26822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recyclable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 xmlns:a16="http://schemas.microsoft.com/office/drawing/2014/main" id="{AECBDC67-3223-9E4B-8B04-6F926F398CAE}"/>
              </a:ext>
            </a:extLst>
          </p:cNvPr>
          <p:cNvSpPr txBox="1"/>
          <p:nvPr/>
        </p:nvSpPr>
        <p:spPr>
          <a:xfrm>
            <a:off x="6504176" y="1895624"/>
            <a:ext cx="4478784" cy="938719"/>
          </a:xfrm>
          <a:prstGeom prst="rect">
            <a:avLst/>
          </a:prstGeom>
          <a:noFill/>
        </p:spPr>
        <p:txBody>
          <a:bodyPr wrap="square" numCol="1" spcCol="432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Pots, tubs and trays– so make sure to check if they can be recycled in your area using the Recycling Locator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 wrapping materials aren’t recyclable – use the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 xmlns:ahyp="http://schemas.microsoft.com/office/drawing/2018/hyperlinkcolor" val="tx"/>
                    </a:ext>
                  </a:extLst>
                </a:hlinkClick>
              </a:rPr>
              <a:t>scrunch test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check</a:t>
            </a:r>
          </a:p>
        </p:txBody>
      </p:sp>
      <p:sp>
        <p:nvSpPr>
          <p:cNvPr id="21" name="TextBox 20">
            <a:extLst>
              <a:ext uri="{FF2B5EF4-FFF2-40B4-BE49-F238E27FC236}">
                <a16:creationId xmlns="" xmlns:a16="http://schemas.microsoft.com/office/drawing/2014/main" id="{2E5140E5-3925-7641-9DC4-238D7FF5A1DA}"/>
              </a:ext>
            </a:extLst>
          </p:cNvPr>
          <p:cNvSpPr txBox="1"/>
          <p:nvPr/>
        </p:nvSpPr>
        <p:spPr>
          <a:xfrm>
            <a:off x="6515224" y="3963536"/>
            <a:ext cx="4599816" cy="1723549"/>
          </a:xfrm>
          <a:prstGeom prst="rect">
            <a:avLst/>
          </a:prstGeom>
          <a:noFill/>
        </p:spPr>
        <p:txBody>
          <a:bodyPr wrap="square" numCol="1" spcCol="432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wrapping and bags (sometimes called soft plastic) can often only be recycled at supermarkets.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the recycling locator to see if this can be recycled in your local area.</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Electronic items - these can be recycled, but they usually need to be recycled separately at a recycling centre. Some local authorities do collect them from your kerbside collection so check the recycling locator to see if they can be recycled in your local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DAF48727-25BA-3245-BE52-411729A63191}"/>
              </a:ext>
            </a:extLst>
          </p:cNvPr>
          <p:cNvSpPr txBox="1"/>
          <p:nvPr/>
        </p:nvSpPr>
        <p:spPr>
          <a:xfrm>
            <a:off x="6505952" y="1574800"/>
            <a:ext cx="26822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Sometimes not recyclable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C7B682B3-98F4-DE47-81A5-3211F1B72FE1}"/>
              </a:ext>
            </a:extLst>
          </p:cNvPr>
          <p:cNvSpPr txBox="1"/>
          <p:nvPr/>
        </p:nvSpPr>
        <p:spPr>
          <a:xfrm>
            <a:off x="6505952" y="3678168"/>
            <a:ext cx="44363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the recycling locator</a:t>
            </a:r>
          </a:p>
        </p:txBody>
      </p:sp>
    </p:spTree>
    <p:extLst>
      <p:ext uri="{BB962C8B-B14F-4D97-AF65-F5344CB8AC3E}">
        <p14:creationId xmlns:p14="http://schemas.microsoft.com/office/powerpoint/2010/main" val="189729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18250F4D-4F21-274F-8831-375B196D88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8E312C3D-5306-A14A-9665-19B1AB8D81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334010"/>
            <a:ext cx="7886700" cy="1739900"/>
          </a:xfrm>
          <a:prstGeom prst="rect">
            <a:avLst/>
          </a:prstGeom>
        </p:spPr>
      </p:pic>
      <p:pic>
        <p:nvPicPr>
          <p:cNvPr id="25" name="Picture 24" descr="A picture containing green, cake, indoor&#10;&#10;Description automatically generated">
            <a:extLst>
              <a:ext uri="{FF2B5EF4-FFF2-40B4-BE49-F238E27FC236}">
                <a16:creationId xmlns="" xmlns:a16="http://schemas.microsoft.com/office/drawing/2014/main" id="{A6F8C991-9488-D144-B819-5DDDBE966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4030" y="4204855"/>
            <a:ext cx="1558290" cy="1482010"/>
          </a:xfrm>
          <a:prstGeom prst="rect">
            <a:avLst/>
          </a:prstGeom>
        </p:spPr>
      </p:pic>
      <p:pic>
        <p:nvPicPr>
          <p:cNvPr id="27" name="Picture 26">
            <a:extLst>
              <a:ext uri="{FF2B5EF4-FFF2-40B4-BE49-F238E27FC236}">
                <a16:creationId xmlns="" xmlns:a16="http://schemas.microsoft.com/office/drawing/2014/main" id="{160C8026-C6D0-8748-8AC5-1248499FDA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7200" y="3996844"/>
            <a:ext cx="1292720" cy="1661145"/>
          </a:xfrm>
          <a:prstGeom prst="rect">
            <a:avLst/>
          </a:prstGeom>
        </p:spPr>
      </p:pic>
      <p:pic>
        <p:nvPicPr>
          <p:cNvPr id="29" name="Picture 28">
            <a:extLst>
              <a:ext uri="{FF2B5EF4-FFF2-40B4-BE49-F238E27FC236}">
                <a16:creationId xmlns="" xmlns:a16="http://schemas.microsoft.com/office/drawing/2014/main" id="{A77B0472-D0B0-AC4C-B073-378CDC3D52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9070" y="2394328"/>
            <a:ext cx="1552930" cy="1476912"/>
          </a:xfrm>
          <a:prstGeom prst="rect">
            <a:avLst/>
          </a:prstGeom>
        </p:spPr>
      </p:pic>
      <p:pic>
        <p:nvPicPr>
          <p:cNvPr id="31" name="Picture 30">
            <a:extLst>
              <a:ext uri="{FF2B5EF4-FFF2-40B4-BE49-F238E27FC236}">
                <a16:creationId xmlns="" xmlns:a16="http://schemas.microsoft.com/office/drawing/2014/main" id="{AD7E02E5-F477-A845-A8E9-1F62C8235A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7790" y="2408472"/>
            <a:ext cx="1524850" cy="1450207"/>
          </a:xfrm>
          <a:prstGeom prst="rect">
            <a:avLst/>
          </a:prstGeom>
        </p:spPr>
      </p:pic>
      <p:pic>
        <p:nvPicPr>
          <p:cNvPr id="33" name="Picture 32">
            <a:extLst>
              <a:ext uri="{FF2B5EF4-FFF2-40B4-BE49-F238E27FC236}">
                <a16:creationId xmlns="" xmlns:a16="http://schemas.microsoft.com/office/drawing/2014/main" id="{177178F7-F2EF-E147-95E6-59B2E6D32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10" y="4286871"/>
            <a:ext cx="1598370" cy="1520128"/>
          </a:xfrm>
          <a:prstGeom prst="rect">
            <a:avLst/>
          </a:prstGeom>
        </p:spPr>
      </p:pic>
      <p:pic>
        <p:nvPicPr>
          <p:cNvPr id="35" name="Picture 34">
            <a:extLst>
              <a:ext uri="{FF2B5EF4-FFF2-40B4-BE49-F238E27FC236}">
                <a16:creationId xmlns="" xmlns:a16="http://schemas.microsoft.com/office/drawing/2014/main" id="{A48E8EC0-CAA6-6A47-8ED3-7BF960EFB6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910" y="2413000"/>
            <a:ext cx="1517650" cy="1443359"/>
          </a:xfrm>
          <a:prstGeom prst="rect">
            <a:avLst/>
          </a:prstGeom>
        </p:spPr>
      </p:pic>
      <p:sp>
        <p:nvSpPr>
          <p:cNvPr id="17" name="TextBox 16">
            <a:extLst>
              <a:ext uri="{FF2B5EF4-FFF2-40B4-BE49-F238E27FC236}">
                <a16:creationId xmlns="" xmlns:a16="http://schemas.microsoft.com/office/drawing/2014/main" id="{A4B1BFEC-A7D6-4BA9-9783-9F579622C208}"/>
              </a:ext>
            </a:extLst>
          </p:cNvPr>
          <p:cNvSpPr txBox="1"/>
          <p:nvPr/>
        </p:nvSpPr>
        <p:spPr>
          <a:xfrm>
            <a:off x="1981752" y="2596832"/>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Check locally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can only be recycled in some parts of the UK. It is up to you to check whether it can be recycled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 xmlns:a16="http://schemas.microsoft.com/office/drawing/2014/main" id="{8A3B11B6-7FA6-8045-89F5-7DAE8A04D1D9}"/>
              </a:ext>
            </a:extLst>
          </p:cNvPr>
          <p:cNvSpPr txBox="1"/>
          <p:nvPr/>
        </p:nvSpPr>
        <p:spPr>
          <a:xfrm>
            <a:off x="1981752" y="4362564"/>
            <a:ext cx="219400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Widely recycled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are recycled in most parts of the UK. However, it’s still a good idea to check whether the items are recyclable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 xmlns:a16="http://schemas.microsoft.com/office/drawing/2014/main" id="{A89AD484-793C-C24A-A1FB-1721723E7D46}"/>
              </a:ext>
            </a:extLst>
          </p:cNvPr>
          <p:cNvSpPr txBox="1"/>
          <p:nvPr/>
        </p:nvSpPr>
        <p:spPr>
          <a:xfrm>
            <a:off x="5914896" y="2718752"/>
            <a:ext cx="2192784" cy="80021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Not yet recycled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aren’t recycled in most parts of the UK yet.</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 xmlns:a16="http://schemas.microsoft.com/office/drawing/2014/main" id="{3FD05467-E038-1C4B-B453-453B2E7DF009}"/>
              </a:ext>
            </a:extLst>
          </p:cNvPr>
          <p:cNvSpPr txBox="1"/>
          <p:nvPr/>
        </p:nvSpPr>
        <p:spPr>
          <a:xfrm>
            <a:off x="5914896" y="4362564"/>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The Green 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used by companies who have paid money to help with recycling efforts in Europe, but it doesn’t mean the item is recyclable.</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 xmlns:a16="http://schemas.microsoft.com/office/drawing/2014/main" id="{52FFEDC1-FD48-BA41-A8F2-CA88AD4ECF36}"/>
              </a:ext>
            </a:extLst>
          </p:cNvPr>
          <p:cNvSpPr txBox="1"/>
          <p:nvPr/>
        </p:nvSpPr>
        <p:spPr>
          <a:xfrm>
            <a:off x="9656648" y="2596832"/>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The Mobius Symbol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used on items that are made of a recyclable material. However, it doesn’t say anything about whether the material is recyclable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 xmlns:a16="http://schemas.microsoft.com/office/drawing/2014/main" id="{6B724AAC-ABD4-E841-A4DC-163B7682D3B4}"/>
              </a:ext>
            </a:extLst>
          </p:cNvPr>
          <p:cNvSpPr txBox="1"/>
          <p:nvPr/>
        </p:nvSpPr>
        <p:spPr>
          <a:xfrm>
            <a:off x="9656648" y="4277925"/>
            <a:ext cx="2194008" cy="1308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69236"/>
                </a:solidFill>
                <a:effectLst/>
                <a:uLnTx/>
                <a:uFillTx/>
                <a:latin typeface="Arial" panose="020B0604020202020204" pitchFamily="34" charset="0"/>
                <a:ea typeface="+mn-ea"/>
                <a:cs typeface="Arial" panose="020B0604020202020204" pitchFamily="34" charset="0"/>
              </a:rPr>
              <a:t>Tidyman</a:t>
            </a:r>
            <a:endPar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part of a campaign called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Britain Tidy.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used to encourage people to throw rubbish away instead of littering, but doesn’t relate to recycling.</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31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p:bldP spid="37"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C3612C6-90D4-314C-9BB2-07CEF92791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299"/>
          <a:stretch/>
        </p:blipFill>
        <p:spPr>
          <a:xfrm>
            <a:off x="0" y="1529254"/>
            <a:ext cx="12192000" cy="5328745"/>
          </a:xfrm>
          <a:prstGeom prst="rect">
            <a:avLst/>
          </a:prstGeom>
        </p:spPr>
      </p:pic>
      <p:pic>
        <p:nvPicPr>
          <p:cNvPr id="4" name="Picture 3">
            <a:extLst>
              <a:ext uri="{FF2B5EF4-FFF2-40B4-BE49-F238E27FC236}">
                <a16:creationId xmlns="" xmlns:a16="http://schemas.microsoft.com/office/drawing/2014/main" id="{C6E7D1A5-D21B-4CC5-8155-DC62E2A7D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9011" cy="1909011"/>
          </a:xfrm>
          <a:prstGeom prst="rect">
            <a:avLst/>
          </a:prstGeom>
        </p:spPr>
      </p:pic>
      <p:sp>
        <p:nvSpPr>
          <p:cNvPr id="3" name="Content Placeholder 2">
            <a:extLst>
              <a:ext uri="{FF2B5EF4-FFF2-40B4-BE49-F238E27FC236}">
                <a16:creationId xmlns="" xmlns:a16="http://schemas.microsoft.com/office/drawing/2014/main" id="{B6BF7F30-019D-4B2F-956B-6112C9C58E74}"/>
              </a:ext>
            </a:extLst>
          </p:cNvPr>
          <p:cNvSpPr>
            <a:spLocks noGrp="1"/>
          </p:cNvSpPr>
          <p:nvPr>
            <p:ph idx="1"/>
          </p:nvPr>
        </p:nvSpPr>
        <p:spPr>
          <a:xfrm>
            <a:off x="2664257" y="91737"/>
            <a:ext cx="7687734" cy="4197100"/>
          </a:xfrm>
        </p:spPr>
        <p:txBody>
          <a:bodyPr>
            <a:normAutofit/>
          </a:bodyPr>
          <a:lstStyle/>
          <a:p>
            <a:pPr marL="0" indent="0">
              <a:buNone/>
            </a:pPr>
            <a:r>
              <a:rPr lang="en-GB" sz="2400" dirty="0">
                <a:latin typeface="Comic Sans MS" panose="030F0702030302020204" pitchFamily="66" charset="0"/>
                <a:cs typeface="Arial" panose="020B0604020202020204" pitchFamily="34" charset="0"/>
              </a:rPr>
              <a:t>Your mission: Create a poster to help others recycle </a:t>
            </a:r>
            <a:r>
              <a:rPr lang="en-GB" sz="2400" b="1" dirty="0">
                <a:solidFill>
                  <a:srgbClr val="369236"/>
                </a:solidFill>
                <a:latin typeface="Comic Sans MS" panose="030F0702030302020204" pitchFamily="66" charset="0"/>
                <a:cs typeface="Arial" panose="020B0604020202020204" pitchFamily="34" charset="0"/>
              </a:rPr>
              <a:t>more</a:t>
            </a:r>
            <a:r>
              <a:rPr lang="en-GB" sz="2400" dirty="0">
                <a:latin typeface="Comic Sans MS" panose="030F0702030302020204" pitchFamily="66" charset="0"/>
                <a:cs typeface="Arial" panose="020B0604020202020204" pitchFamily="34" charset="0"/>
              </a:rPr>
              <a:t>, and recycle</a:t>
            </a:r>
            <a:r>
              <a:rPr lang="en-GB" sz="2400" dirty="0">
                <a:solidFill>
                  <a:srgbClr val="369236"/>
                </a:solidFill>
                <a:latin typeface="Comic Sans MS" panose="030F0702030302020204" pitchFamily="66" charset="0"/>
                <a:cs typeface="Arial" panose="020B0604020202020204" pitchFamily="34" charset="0"/>
              </a:rPr>
              <a:t> </a:t>
            </a:r>
            <a:r>
              <a:rPr lang="en-GB" sz="2400" b="1" dirty="0">
                <a:solidFill>
                  <a:srgbClr val="369236"/>
                </a:solidFill>
                <a:latin typeface="Comic Sans MS" panose="030F0702030302020204" pitchFamily="66" charset="0"/>
                <a:cs typeface="Arial" panose="020B0604020202020204" pitchFamily="34" charset="0"/>
              </a:rPr>
              <a:t>better</a:t>
            </a:r>
            <a:r>
              <a:rPr lang="en-GB" sz="2400" dirty="0">
                <a:latin typeface="Comic Sans MS" panose="030F0702030302020204" pitchFamily="66" charset="0"/>
                <a:cs typeface="Arial" panose="020B0604020202020204" pitchFamily="34" charset="0"/>
              </a:rPr>
              <a:t>. </a:t>
            </a:r>
          </a:p>
          <a:p>
            <a:r>
              <a:rPr lang="en-GB" sz="2000" b="1" dirty="0">
                <a:solidFill>
                  <a:srgbClr val="369236"/>
                </a:solidFill>
                <a:latin typeface="Comic Sans MS" panose="030F0702030302020204" pitchFamily="66" charset="0"/>
                <a:cs typeface="Arial" panose="020B0604020202020204" pitchFamily="34" charset="0"/>
              </a:rPr>
              <a:t>Task 1: </a:t>
            </a:r>
            <a:r>
              <a:rPr lang="en-GB" sz="2000" dirty="0">
                <a:latin typeface="Comic Sans MS" panose="030F0702030302020204" pitchFamily="66" charset="0"/>
                <a:cs typeface="Arial" panose="020B0604020202020204" pitchFamily="34" charset="0"/>
              </a:rPr>
              <a:t>Create a memorable animal character to feature on your poster</a:t>
            </a:r>
          </a:p>
          <a:p>
            <a:r>
              <a:rPr lang="en-GB" sz="2000" b="1" dirty="0">
                <a:solidFill>
                  <a:srgbClr val="369236"/>
                </a:solidFill>
                <a:latin typeface="Comic Sans MS" panose="030F0702030302020204" pitchFamily="66" charset="0"/>
                <a:cs typeface="Arial" panose="020B0604020202020204" pitchFamily="34" charset="0"/>
              </a:rPr>
              <a:t>Task 2: </a:t>
            </a:r>
            <a:r>
              <a:rPr lang="en-GB" sz="2000" dirty="0" smtClean="0">
                <a:latin typeface="Comic Sans MS" panose="030F0702030302020204" pitchFamily="66" charset="0"/>
                <a:cs typeface="Arial" panose="020B0604020202020204" pitchFamily="34" charset="0"/>
              </a:rPr>
              <a:t>Create a short, catchy message.</a:t>
            </a:r>
            <a:endParaRPr lang="en-GB" sz="2000" b="1" dirty="0">
              <a:solidFill>
                <a:srgbClr val="369236"/>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53" y="2395470"/>
            <a:ext cx="2753478" cy="215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270" y="3141304"/>
            <a:ext cx="19907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recycling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6294" y="1945917"/>
            <a:ext cx="173355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recycling pos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8547" y="2395470"/>
            <a:ext cx="2244635" cy="291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08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B58F25C-6FDF-FD48-B2D6-4A13734D20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9E36A50F-5A89-43CA-94D3-494298624665}"/>
              </a:ext>
            </a:extLst>
          </p:cNvPr>
          <p:cNvSpPr>
            <a:spLocks noGrp="1"/>
          </p:cNvSpPr>
          <p:nvPr>
            <p:ph idx="1"/>
          </p:nvPr>
        </p:nvSpPr>
        <p:spPr>
          <a:xfrm>
            <a:off x="2271104" y="1952369"/>
            <a:ext cx="7218885" cy="4090086"/>
          </a:xfrm>
        </p:spPr>
        <p:txBody>
          <a:bodyPr numCol="1">
            <a:normAutofit/>
          </a:bodyPr>
          <a:lstStyle/>
          <a:p>
            <a:pPr marL="0" indent="0">
              <a:buNone/>
            </a:pPr>
            <a:r>
              <a:rPr lang="en-GB" sz="2400" b="1" dirty="0">
                <a:solidFill>
                  <a:srgbClr val="369236"/>
                </a:solidFill>
                <a:latin typeface="Comic Sans MS" panose="030F0702030302020204" pitchFamily="66" charset="0"/>
                <a:cs typeface="Arial" panose="020B0604020202020204" pitchFamily="34" charset="0"/>
              </a:rPr>
              <a:t>Your first task </a:t>
            </a:r>
            <a:r>
              <a:rPr lang="en-GB" sz="2400" dirty="0">
                <a:latin typeface="Comic Sans MS" panose="030F0702030302020204" pitchFamily="66" charset="0"/>
                <a:cs typeface="Arial" panose="020B0604020202020204" pitchFamily="34" charset="0"/>
              </a:rPr>
              <a:t>is to create your own character to inspire others to recycle.</a:t>
            </a:r>
          </a:p>
          <a:p>
            <a:pPr marL="0" indent="0">
              <a:buNone/>
            </a:pPr>
            <a:r>
              <a:rPr lang="en-GB" sz="2100" dirty="0">
                <a:latin typeface="Comic Sans MS" panose="030F0702030302020204" pitchFamily="66" charset="0"/>
                <a:cs typeface="Arial" panose="020B0604020202020204" pitchFamily="34" charset="0"/>
              </a:rPr>
              <a:t>Remember, your character should be:</a:t>
            </a:r>
          </a:p>
          <a:p>
            <a:r>
              <a:rPr lang="en-GB" sz="2100" b="1" dirty="0">
                <a:solidFill>
                  <a:srgbClr val="369236"/>
                </a:solidFill>
                <a:latin typeface="Comic Sans MS" panose="030F0702030302020204" pitchFamily="66" charset="0"/>
                <a:cs typeface="Arial" panose="020B0604020202020204" pitchFamily="34" charset="0"/>
              </a:rPr>
              <a:t>an animal or creature </a:t>
            </a:r>
            <a:r>
              <a:rPr lang="en-GB" sz="2100" dirty="0">
                <a:latin typeface="Comic Sans MS" panose="030F0702030302020204" pitchFamily="66" charset="0"/>
                <a:cs typeface="Arial" panose="020B0604020202020204" pitchFamily="34" charset="0"/>
              </a:rPr>
              <a:t>(this can be any animal, from the sea, land, or sky!)</a:t>
            </a:r>
          </a:p>
          <a:p>
            <a:r>
              <a:rPr lang="en-GB" sz="2100" b="1" dirty="0">
                <a:solidFill>
                  <a:srgbClr val="369236"/>
                </a:solidFill>
                <a:latin typeface="Comic Sans MS" panose="030F0702030302020204" pitchFamily="66" charset="0"/>
                <a:cs typeface="Arial" panose="020B0604020202020204" pitchFamily="34" charset="0"/>
              </a:rPr>
              <a:t>memorable</a:t>
            </a:r>
            <a:r>
              <a:rPr lang="en-GB" sz="2100" dirty="0">
                <a:latin typeface="Comic Sans MS" panose="030F0702030302020204" pitchFamily="66" charset="0"/>
                <a:cs typeface="Arial" panose="020B0604020202020204" pitchFamily="34" charset="0"/>
              </a:rPr>
              <a:t> – what will make your character stand out to people who see your poster? What makes them different from other characters?</a:t>
            </a:r>
          </a:p>
          <a:p>
            <a:r>
              <a:rPr lang="en-GB" sz="2100" b="1" dirty="0">
                <a:solidFill>
                  <a:srgbClr val="369236"/>
                </a:solidFill>
                <a:latin typeface="Comic Sans MS" panose="030F0702030302020204" pitchFamily="66" charset="0"/>
                <a:cs typeface="Arial" panose="020B0604020202020204" pitchFamily="34" charset="0"/>
              </a:rPr>
              <a:t>passionate about recycling </a:t>
            </a:r>
            <a:r>
              <a:rPr lang="en-GB" sz="2100" dirty="0">
                <a:latin typeface="Comic Sans MS" panose="030F0702030302020204" pitchFamily="66" charset="0"/>
                <a:cs typeface="Arial" panose="020B0604020202020204" pitchFamily="34" charset="0"/>
              </a:rPr>
              <a:t>and ready to inspire others to recycle more and better! </a:t>
            </a:r>
          </a:p>
          <a:p>
            <a:pPr marL="0" indent="0">
              <a:buNone/>
            </a:pPr>
            <a:endParaRPr lang="en-GB" sz="2400" b="1" dirty="0">
              <a:solidFill>
                <a:srgbClr val="369236"/>
              </a:solidFill>
              <a:latin typeface="Comic Sans MS" panose="030F0702030302020204" pitchFamily="66" charset="0"/>
              <a:cs typeface="Arial" panose="020B0604020202020204" pitchFamily="34" charset="0"/>
            </a:endParaRP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3705070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CC9C84DF-4515-A44A-87F8-CE0147AC54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bk object 16">
            <a:extLst>
              <a:ext uri="{FF2B5EF4-FFF2-40B4-BE49-F238E27FC236}">
                <a16:creationId xmlns="" xmlns:a16="http://schemas.microsoft.com/office/drawing/2014/main" id="{4ABCC2E4-F722-4B49-A840-4877C11C5565}"/>
              </a:ext>
            </a:extLst>
          </p:cNvPr>
          <p:cNvSpPr/>
          <p:nvPr/>
        </p:nvSpPr>
        <p:spPr>
          <a:xfrm>
            <a:off x="6604099" y="2013938"/>
            <a:ext cx="5013078" cy="312904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bk object 17">
            <a:extLst>
              <a:ext uri="{FF2B5EF4-FFF2-40B4-BE49-F238E27FC236}">
                <a16:creationId xmlns="" xmlns:a16="http://schemas.microsoft.com/office/drawing/2014/main" id="{4D4710B8-AAED-9C42-B9CB-4A32BF8063A7}"/>
              </a:ext>
            </a:extLst>
          </p:cNvPr>
          <p:cNvSpPr/>
          <p:nvPr/>
        </p:nvSpPr>
        <p:spPr>
          <a:xfrm>
            <a:off x="6671182" y="5264976"/>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bk object 18">
            <a:extLst>
              <a:ext uri="{FF2B5EF4-FFF2-40B4-BE49-F238E27FC236}">
                <a16:creationId xmlns="" xmlns:a16="http://schemas.microsoft.com/office/drawing/2014/main" id="{EF1ADB24-646C-7C4D-B9DF-FDCB2A418116}"/>
              </a:ext>
            </a:extLst>
          </p:cNvPr>
          <p:cNvSpPr/>
          <p:nvPr/>
        </p:nvSpPr>
        <p:spPr>
          <a:xfrm>
            <a:off x="6671182" y="6578868"/>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4706" y="19049"/>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bk object 19">
            <a:extLst>
              <a:ext uri="{FF2B5EF4-FFF2-40B4-BE49-F238E27FC236}">
                <a16:creationId xmlns="" xmlns:a16="http://schemas.microsoft.com/office/drawing/2014/main" id="{2EF2905F-D8ED-704D-B63B-C18C1DEEB847}"/>
              </a:ext>
            </a:extLst>
          </p:cNvPr>
          <p:cNvSpPr/>
          <p:nvPr/>
        </p:nvSpPr>
        <p:spPr>
          <a:xfrm>
            <a:off x="486816" y="1806094"/>
            <a:ext cx="5953405" cy="334422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bk object 20">
            <a:extLst>
              <a:ext uri="{FF2B5EF4-FFF2-40B4-BE49-F238E27FC236}">
                <a16:creationId xmlns="" xmlns:a16="http://schemas.microsoft.com/office/drawing/2014/main" id="{3E6818FB-697D-2348-94C1-55F18D169D03}"/>
              </a:ext>
            </a:extLst>
          </p:cNvPr>
          <p:cNvSpPr/>
          <p:nvPr/>
        </p:nvSpPr>
        <p:spPr>
          <a:xfrm>
            <a:off x="6579005" y="5312824"/>
            <a:ext cx="67310" cy="1320800"/>
          </a:xfrm>
          <a:custGeom>
            <a:avLst/>
            <a:gdLst/>
            <a:ahLst/>
            <a:cxnLst/>
            <a:rect l="l" t="t" r="r" b="b"/>
            <a:pathLst>
              <a:path w="67309" h="1320800">
                <a:moveTo>
                  <a:pt x="23633" y="1295399"/>
                </a:moveTo>
                <a:lnTo>
                  <a:pt x="11869"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9474" y="1282699"/>
                </a:lnTo>
                <a:lnTo>
                  <a:pt x="10588"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704"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27" y="660399"/>
                </a:lnTo>
                <a:lnTo>
                  <a:pt x="55994" y="647699"/>
                </a:lnTo>
                <a:close/>
              </a:path>
              <a:path w="67309" h="1320800">
                <a:moveTo>
                  <a:pt x="61950" y="622299"/>
                </a:moveTo>
                <a:lnTo>
                  <a:pt x="38442" y="622299"/>
                </a:lnTo>
                <a:lnTo>
                  <a:pt x="37642" y="634999"/>
                </a:lnTo>
                <a:lnTo>
                  <a:pt x="35979" y="634999"/>
                </a:lnTo>
                <a:lnTo>
                  <a:pt x="34455"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5" y="482599"/>
                </a:lnTo>
                <a:lnTo>
                  <a:pt x="45512" y="507999"/>
                </a:lnTo>
                <a:lnTo>
                  <a:pt x="44819"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976" y="25399"/>
                </a:moveTo>
                <a:lnTo>
                  <a:pt x="40881" y="25399"/>
                </a:lnTo>
                <a:lnTo>
                  <a:pt x="40170"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76" y="25399"/>
                </a:lnTo>
                <a:close/>
              </a:path>
              <a:path w="67309" h="1320800">
                <a:moveTo>
                  <a:pt x="61074" y="12699"/>
                </a:moveTo>
                <a:lnTo>
                  <a:pt x="42506" y="12699"/>
                </a:lnTo>
                <a:lnTo>
                  <a:pt x="41211"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bk object 21">
            <a:extLst>
              <a:ext uri="{FF2B5EF4-FFF2-40B4-BE49-F238E27FC236}">
                <a16:creationId xmlns="" xmlns:a16="http://schemas.microsoft.com/office/drawing/2014/main" id="{BDD39BEE-25FF-B947-8AE9-EC440D81605E}"/>
              </a:ext>
            </a:extLst>
          </p:cNvPr>
          <p:cNvSpPr/>
          <p:nvPr/>
        </p:nvSpPr>
        <p:spPr>
          <a:xfrm>
            <a:off x="11556137"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8" y="111099"/>
                </a:lnTo>
                <a:lnTo>
                  <a:pt x="50325" y="123901"/>
                </a:lnTo>
                <a:lnTo>
                  <a:pt x="50668" y="130441"/>
                </a:lnTo>
                <a:lnTo>
                  <a:pt x="51417" y="142481"/>
                </a:lnTo>
                <a:lnTo>
                  <a:pt x="51658" y="148602"/>
                </a:lnTo>
                <a:lnTo>
                  <a:pt x="51794" y="154901"/>
                </a:lnTo>
                <a:lnTo>
                  <a:pt x="51840" y="175553"/>
                </a:lnTo>
                <a:lnTo>
                  <a:pt x="51684" y="184416"/>
                </a:lnTo>
                <a:lnTo>
                  <a:pt x="51264" y="202505"/>
                </a:lnTo>
                <a:lnTo>
                  <a:pt x="51018" y="216255"/>
                </a:lnTo>
                <a:lnTo>
                  <a:pt x="51354" y="256819"/>
                </a:lnTo>
                <a:lnTo>
                  <a:pt x="53523" y="308009"/>
                </a:lnTo>
                <a:lnTo>
                  <a:pt x="54427" y="324269"/>
                </a:lnTo>
                <a:lnTo>
                  <a:pt x="55962" y="353711"/>
                </a:lnTo>
                <a:lnTo>
                  <a:pt x="58224" y="412506"/>
                </a:lnTo>
                <a:lnTo>
                  <a:pt x="59250" y="456541"/>
                </a:lnTo>
                <a:lnTo>
                  <a:pt x="59621" y="500443"/>
                </a:lnTo>
                <a:lnTo>
                  <a:pt x="59069" y="514900"/>
                </a:lnTo>
                <a:lnTo>
                  <a:pt x="55354" y="558355"/>
                </a:lnTo>
                <a:lnTo>
                  <a:pt x="52066" y="587432"/>
                </a:lnTo>
                <a:lnTo>
                  <a:pt x="50452" y="602035"/>
                </a:lnTo>
                <a:lnTo>
                  <a:pt x="48979" y="616699"/>
                </a:lnTo>
                <a:lnTo>
                  <a:pt x="43822" y="674890"/>
                </a:lnTo>
                <a:lnTo>
                  <a:pt x="41026" y="703910"/>
                </a:lnTo>
                <a:lnTo>
                  <a:pt x="35757" y="762053"/>
                </a:lnTo>
                <a:lnTo>
                  <a:pt x="32846" y="805820"/>
                </a:lnTo>
                <a:lnTo>
                  <a:pt x="31385" y="849731"/>
                </a:lnTo>
                <a:lnTo>
                  <a:pt x="30939" y="863810"/>
                </a:lnTo>
                <a:lnTo>
                  <a:pt x="28316" y="906437"/>
                </a:lnTo>
                <a:lnTo>
                  <a:pt x="22553" y="963152"/>
                </a:lnTo>
                <a:lnTo>
                  <a:pt x="15476" y="1019848"/>
                </a:lnTo>
                <a:lnTo>
                  <a:pt x="9801" y="1065261"/>
                </a:lnTo>
                <a:lnTo>
                  <a:pt x="4859" y="1110876"/>
                </a:lnTo>
                <a:lnTo>
                  <a:pt x="1357" y="1156590"/>
                </a:lnTo>
                <a:lnTo>
                  <a:pt x="0" y="1202299"/>
                </a:lnTo>
                <a:lnTo>
                  <a:pt x="1493" y="1247902"/>
                </a:lnTo>
                <a:lnTo>
                  <a:pt x="2563" y="1260561"/>
                </a:lnTo>
                <a:lnTo>
                  <a:pt x="4919" y="1275834"/>
                </a:lnTo>
                <a:lnTo>
                  <a:pt x="8337" y="1283779"/>
                </a:lnTo>
                <a:lnTo>
                  <a:pt x="12593" y="1274457"/>
                </a:lnTo>
                <a:lnTo>
                  <a:pt x="17206" y="1234009"/>
                </a:lnTo>
                <a:lnTo>
                  <a:pt x="20467" y="1175842"/>
                </a:lnTo>
                <a:lnTo>
                  <a:pt x="25678" y="1123654"/>
                </a:lnTo>
                <a:lnTo>
                  <a:pt x="32916" y="1070424"/>
                </a:lnTo>
                <a:lnTo>
                  <a:pt x="40130" y="1016134"/>
                </a:lnTo>
                <a:lnTo>
                  <a:pt x="41757" y="998613"/>
                </a:lnTo>
                <a:lnTo>
                  <a:pt x="37765" y="998613"/>
                </a:lnTo>
                <a:lnTo>
                  <a:pt x="34704" y="987856"/>
                </a:lnTo>
                <a:lnTo>
                  <a:pt x="37625" y="986510"/>
                </a:lnTo>
                <a:lnTo>
                  <a:pt x="39936" y="985418"/>
                </a:lnTo>
                <a:lnTo>
                  <a:pt x="42982" y="985418"/>
                </a:lnTo>
                <a:lnTo>
                  <a:pt x="45270" y="960767"/>
                </a:lnTo>
                <a:lnTo>
                  <a:pt x="47307" y="933015"/>
                </a:lnTo>
                <a:lnTo>
                  <a:pt x="49798" y="905292"/>
                </a:lnTo>
                <a:lnTo>
                  <a:pt x="52318" y="877548"/>
                </a:lnTo>
                <a:lnTo>
                  <a:pt x="54450" y="849591"/>
                </a:lnTo>
                <a:lnTo>
                  <a:pt x="56385" y="822469"/>
                </a:lnTo>
                <a:lnTo>
                  <a:pt x="58766" y="795486"/>
                </a:lnTo>
                <a:lnTo>
                  <a:pt x="61224" y="768689"/>
                </a:lnTo>
                <a:lnTo>
                  <a:pt x="63406" y="741984"/>
                </a:lnTo>
                <a:lnTo>
                  <a:pt x="69718" y="655586"/>
                </a:lnTo>
                <a:lnTo>
                  <a:pt x="72524" y="612889"/>
                </a:lnTo>
                <a:lnTo>
                  <a:pt x="78418" y="549267"/>
                </a:lnTo>
                <a:lnTo>
                  <a:pt x="80070" y="527719"/>
                </a:lnTo>
                <a:lnTo>
                  <a:pt x="81096" y="506120"/>
                </a:lnTo>
                <a:lnTo>
                  <a:pt x="81199" y="484644"/>
                </a:lnTo>
                <a:lnTo>
                  <a:pt x="80348" y="400697"/>
                </a:lnTo>
                <a:lnTo>
                  <a:pt x="79995" y="353711"/>
                </a:lnTo>
                <a:lnTo>
                  <a:pt x="79841" y="324269"/>
                </a:lnTo>
                <a:lnTo>
                  <a:pt x="79802" y="236321"/>
                </a:lnTo>
                <a:lnTo>
                  <a:pt x="80277" y="216255"/>
                </a:lnTo>
                <a:lnTo>
                  <a:pt x="80883" y="196002"/>
                </a:lnTo>
                <a:lnTo>
                  <a:pt x="81212" y="175400"/>
                </a:lnTo>
                <a:lnTo>
                  <a:pt x="80868" y="154901"/>
                </a:lnTo>
                <a:lnTo>
                  <a:pt x="80564" y="147980"/>
                </a:lnTo>
                <a:lnTo>
                  <a:pt x="80170" y="141046"/>
                </a:lnTo>
                <a:lnTo>
                  <a:pt x="79408" y="134073"/>
                </a:lnTo>
                <a:lnTo>
                  <a:pt x="78709" y="127406"/>
                </a:lnTo>
                <a:lnTo>
                  <a:pt x="78214" y="121437"/>
                </a:lnTo>
                <a:lnTo>
                  <a:pt x="77897" y="114922"/>
                </a:lnTo>
                <a:lnTo>
                  <a:pt x="76525" y="75323"/>
                </a:lnTo>
                <a:lnTo>
                  <a:pt x="76189" y="69011"/>
                </a:lnTo>
                <a:lnTo>
                  <a:pt x="75668" y="61906"/>
                </a:lnTo>
                <a:lnTo>
                  <a:pt x="74889" y="54238"/>
                </a:lnTo>
                <a:lnTo>
                  <a:pt x="73782" y="46240"/>
                </a:lnTo>
                <a:lnTo>
                  <a:pt x="73229" y="40485"/>
                </a:lnTo>
                <a:lnTo>
                  <a:pt x="62428" y="1803"/>
                </a:lnTo>
                <a:lnTo>
                  <a:pt x="58300" y="266"/>
                </a:lnTo>
                <a:lnTo>
                  <a:pt x="55202" y="0"/>
                </a:lnTo>
                <a:close/>
              </a:path>
              <a:path w="81279" h="1283970">
                <a:moveTo>
                  <a:pt x="41937" y="996674"/>
                </a:moveTo>
                <a:lnTo>
                  <a:pt x="37765" y="998613"/>
                </a:lnTo>
                <a:lnTo>
                  <a:pt x="41757" y="998613"/>
                </a:lnTo>
                <a:lnTo>
                  <a:pt x="41937" y="996674"/>
                </a:lnTo>
                <a:close/>
              </a:path>
              <a:path w="81279" h="1283970">
                <a:moveTo>
                  <a:pt x="42230" y="993521"/>
                </a:moveTo>
                <a:lnTo>
                  <a:pt x="41937" y="996674"/>
                </a:lnTo>
                <a:lnTo>
                  <a:pt x="42984" y="996188"/>
                </a:lnTo>
                <a:lnTo>
                  <a:pt x="42230" y="993521"/>
                </a:lnTo>
                <a:close/>
              </a:path>
              <a:path w="81279" h="1283970">
                <a:moveTo>
                  <a:pt x="42982" y="985418"/>
                </a:moveTo>
                <a:lnTo>
                  <a:pt x="39936" y="985418"/>
                </a:lnTo>
                <a:lnTo>
                  <a:pt x="42230" y="993521"/>
                </a:lnTo>
                <a:lnTo>
                  <a:pt x="42982" y="985418"/>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bk object 22">
            <a:extLst>
              <a:ext uri="{FF2B5EF4-FFF2-40B4-BE49-F238E27FC236}">
                <a16:creationId xmlns="" xmlns:a16="http://schemas.microsoft.com/office/drawing/2014/main" id="{1E454161-63DB-474A-9D42-967FBDFCFFC8}"/>
              </a:ext>
            </a:extLst>
          </p:cNvPr>
          <p:cNvSpPr/>
          <p:nvPr/>
        </p:nvSpPr>
        <p:spPr>
          <a:xfrm>
            <a:off x="540879" y="5261206"/>
            <a:ext cx="5848985" cy="51435"/>
          </a:xfrm>
          <a:custGeom>
            <a:avLst/>
            <a:gdLst/>
            <a:ahLst/>
            <a:cxnLst/>
            <a:rect l="l" t="t" r="r" b="b"/>
            <a:pathLst>
              <a:path w="5848985" h="51435">
                <a:moveTo>
                  <a:pt x="0" y="12699"/>
                </a:moveTo>
                <a:lnTo>
                  <a:pt x="39025" y="29336"/>
                </a:lnTo>
                <a:lnTo>
                  <a:pt x="77890" y="31622"/>
                </a:lnTo>
                <a:lnTo>
                  <a:pt x="114673" y="32257"/>
                </a:lnTo>
                <a:lnTo>
                  <a:pt x="121980" y="32511"/>
                </a:lnTo>
                <a:lnTo>
                  <a:pt x="170522" y="35178"/>
                </a:lnTo>
                <a:lnTo>
                  <a:pt x="718876" y="50037"/>
                </a:lnTo>
                <a:lnTo>
                  <a:pt x="810482" y="50926"/>
                </a:lnTo>
                <a:lnTo>
                  <a:pt x="933272" y="50926"/>
                </a:lnTo>
                <a:lnTo>
                  <a:pt x="964114" y="51307"/>
                </a:lnTo>
                <a:lnTo>
                  <a:pt x="1003092" y="51307"/>
                </a:lnTo>
                <a:lnTo>
                  <a:pt x="1010948" y="51180"/>
                </a:lnTo>
                <a:lnTo>
                  <a:pt x="1026731" y="50672"/>
                </a:lnTo>
                <a:lnTo>
                  <a:pt x="1034679" y="50291"/>
                </a:lnTo>
                <a:lnTo>
                  <a:pt x="1050071" y="49275"/>
                </a:lnTo>
                <a:lnTo>
                  <a:pt x="1057656" y="49021"/>
                </a:lnTo>
                <a:lnTo>
                  <a:pt x="1119873" y="47624"/>
                </a:lnTo>
                <a:lnTo>
                  <a:pt x="1151127" y="46100"/>
                </a:lnTo>
                <a:lnTo>
                  <a:pt x="1244727" y="43052"/>
                </a:lnTo>
                <a:lnTo>
                  <a:pt x="1463047" y="40258"/>
                </a:lnTo>
                <a:lnTo>
                  <a:pt x="1339908" y="40258"/>
                </a:lnTo>
                <a:lnTo>
                  <a:pt x="1328153" y="39369"/>
                </a:lnTo>
                <a:lnTo>
                  <a:pt x="1331932" y="37210"/>
                </a:lnTo>
                <a:lnTo>
                  <a:pt x="1346958" y="35178"/>
                </a:lnTo>
                <a:lnTo>
                  <a:pt x="1364647" y="34035"/>
                </a:lnTo>
                <a:lnTo>
                  <a:pt x="3482289" y="34035"/>
                </a:lnTo>
                <a:lnTo>
                  <a:pt x="3574249" y="31495"/>
                </a:lnTo>
                <a:lnTo>
                  <a:pt x="4477371" y="30098"/>
                </a:lnTo>
                <a:lnTo>
                  <a:pt x="5756417" y="29971"/>
                </a:lnTo>
                <a:lnTo>
                  <a:pt x="5748228" y="29209"/>
                </a:lnTo>
                <a:lnTo>
                  <a:pt x="5714415" y="27177"/>
                </a:lnTo>
                <a:lnTo>
                  <a:pt x="5685150" y="26161"/>
                </a:lnTo>
                <a:lnTo>
                  <a:pt x="741885" y="26161"/>
                </a:lnTo>
                <a:lnTo>
                  <a:pt x="501818" y="21716"/>
                </a:lnTo>
                <a:lnTo>
                  <a:pt x="36571" y="21716"/>
                </a:lnTo>
                <a:lnTo>
                  <a:pt x="29625" y="21589"/>
                </a:lnTo>
                <a:lnTo>
                  <a:pt x="901" y="13588"/>
                </a:lnTo>
                <a:lnTo>
                  <a:pt x="0" y="12699"/>
                </a:lnTo>
                <a:close/>
              </a:path>
              <a:path w="5848985" h="51435">
                <a:moveTo>
                  <a:pt x="5756417" y="29971"/>
                </a:moveTo>
                <a:lnTo>
                  <a:pt x="4524136" y="29971"/>
                </a:lnTo>
                <a:lnTo>
                  <a:pt x="4570755" y="30098"/>
                </a:lnTo>
                <a:lnTo>
                  <a:pt x="4617199" y="30733"/>
                </a:lnTo>
                <a:lnTo>
                  <a:pt x="4825815" y="37464"/>
                </a:lnTo>
                <a:lnTo>
                  <a:pt x="5079034" y="44449"/>
                </a:lnTo>
                <a:lnTo>
                  <a:pt x="5090541" y="44576"/>
                </a:lnTo>
                <a:lnTo>
                  <a:pt x="5102048" y="44830"/>
                </a:lnTo>
                <a:lnTo>
                  <a:pt x="5113558" y="44957"/>
                </a:lnTo>
                <a:lnTo>
                  <a:pt x="5125072" y="44957"/>
                </a:lnTo>
                <a:lnTo>
                  <a:pt x="5136516" y="45084"/>
                </a:lnTo>
                <a:lnTo>
                  <a:pt x="5147838" y="45084"/>
                </a:lnTo>
                <a:lnTo>
                  <a:pt x="5159124" y="45211"/>
                </a:lnTo>
                <a:lnTo>
                  <a:pt x="5238786" y="47497"/>
                </a:lnTo>
                <a:lnTo>
                  <a:pt x="5261711" y="47878"/>
                </a:lnTo>
                <a:lnTo>
                  <a:pt x="5739424" y="50037"/>
                </a:lnTo>
                <a:lnTo>
                  <a:pt x="5786272" y="49783"/>
                </a:lnTo>
                <a:lnTo>
                  <a:pt x="5832218" y="48386"/>
                </a:lnTo>
                <a:lnTo>
                  <a:pt x="5848538" y="45338"/>
                </a:lnTo>
                <a:lnTo>
                  <a:pt x="5841767" y="41274"/>
                </a:lnTo>
                <a:lnTo>
                  <a:pt x="5818436" y="36829"/>
                </a:lnTo>
                <a:lnTo>
                  <a:pt x="5785079" y="32638"/>
                </a:lnTo>
                <a:lnTo>
                  <a:pt x="5756417" y="29971"/>
                </a:lnTo>
                <a:close/>
              </a:path>
              <a:path w="5848985" h="51435">
                <a:moveTo>
                  <a:pt x="2732522" y="38734"/>
                </a:moveTo>
                <a:lnTo>
                  <a:pt x="2050511" y="38734"/>
                </a:lnTo>
                <a:lnTo>
                  <a:pt x="2447776" y="42163"/>
                </a:lnTo>
                <a:lnTo>
                  <a:pt x="2496870" y="42163"/>
                </a:lnTo>
                <a:lnTo>
                  <a:pt x="2596275" y="41655"/>
                </a:lnTo>
                <a:lnTo>
                  <a:pt x="2695498" y="39877"/>
                </a:lnTo>
                <a:lnTo>
                  <a:pt x="2732522" y="38734"/>
                </a:lnTo>
                <a:close/>
              </a:path>
              <a:path w="5848985" h="51435">
                <a:moveTo>
                  <a:pt x="3482289" y="34035"/>
                </a:moveTo>
                <a:lnTo>
                  <a:pt x="1364647" y="34035"/>
                </a:lnTo>
                <a:lnTo>
                  <a:pt x="1376413" y="34924"/>
                </a:lnTo>
                <a:lnTo>
                  <a:pt x="1372616" y="37083"/>
                </a:lnTo>
                <a:lnTo>
                  <a:pt x="1357588" y="39115"/>
                </a:lnTo>
                <a:lnTo>
                  <a:pt x="1339908" y="40258"/>
                </a:lnTo>
                <a:lnTo>
                  <a:pt x="1463047" y="40258"/>
                </a:lnTo>
                <a:lnTo>
                  <a:pt x="2748977" y="38226"/>
                </a:lnTo>
                <a:lnTo>
                  <a:pt x="2843339" y="35686"/>
                </a:lnTo>
                <a:lnTo>
                  <a:pt x="3283534" y="34416"/>
                </a:lnTo>
                <a:lnTo>
                  <a:pt x="3477691" y="34162"/>
                </a:lnTo>
                <a:lnTo>
                  <a:pt x="3482289" y="34035"/>
                </a:lnTo>
                <a:close/>
              </a:path>
              <a:path w="5848985" h="51435">
                <a:moveTo>
                  <a:pt x="2748977" y="38226"/>
                </a:moveTo>
                <a:lnTo>
                  <a:pt x="1799376" y="38226"/>
                </a:lnTo>
                <a:lnTo>
                  <a:pt x="1849716" y="38353"/>
                </a:lnTo>
                <a:lnTo>
                  <a:pt x="2000415" y="38861"/>
                </a:lnTo>
                <a:lnTo>
                  <a:pt x="2732522" y="38734"/>
                </a:lnTo>
                <a:lnTo>
                  <a:pt x="2748977" y="38226"/>
                </a:lnTo>
                <a:close/>
              </a:path>
              <a:path w="5848985" h="51435">
                <a:moveTo>
                  <a:pt x="3283534" y="34416"/>
                </a:moveTo>
                <a:lnTo>
                  <a:pt x="3039440" y="34416"/>
                </a:lnTo>
                <a:lnTo>
                  <a:pt x="3088382" y="34543"/>
                </a:lnTo>
                <a:lnTo>
                  <a:pt x="3186102" y="34670"/>
                </a:lnTo>
                <a:lnTo>
                  <a:pt x="3234859" y="34670"/>
                </a:lnTo>
                <a:lnTo>
                  <a:pt x="3283534" y="34416"/>
                </a:lnTo>
                <a:close/>
              </a:path>
              <a:path w="5848985" h="51435">
                <a:moveTo>
                  <a:pt x="950328" y="25272"/>
                </a:moveTo>
                <a:lnTo>
                  <a:pt x="793839" y="26161"/>
                </a:lnTo>
                <a:lnTo>
                  <a:pt x="5685150" y="26161"/>
                </a:lnTo>
                <a:lnTo>
                  <a:pt x="5663201" y="25399"/>
                </a:lnTo>
                <a:lnTo>
                  <a:pt x="966611" y="25399"/>
                </a:lnTo>
                <a:lnTo>
                  <a:pt x="950328" y="25272"/>
                </a:lnTo>
                <a:close/>
              </a:path>
              <a:path w="5848985" h="51435">
                <a:moveTo>
                  <a:pt x="1526192" y="15112"/>
                </a:moveTo>
                <a:lnTo>
                  <a:pt x="1263614" y="16255"/>
                </a:lnTo>
                <a:lnTo>
                  <a:pt x="1178263" y="18414"/>
                </a:lnTo>
                <a:lnTo>
                  <a:pt x="1113002" y="21335"/>
                </a:lnTo>
                <a:lnTo>
                  <a:pt x="1055708" y="22732"/>
                </a:lnTo>
                <a:lnTo>
                  <a:pt x="1047381" y="23113"/>
                </a:lnTo>
                <a:lnTo>
                  <a:pt x="1023116" y="24637"/>
                </a:lnTo>
                <a:lnTo>
                  <a:pt x="999002" y="25272"/>
                </a:lnTo>
                <a:lnTo>
                  <a:pt x="982840" y="25399"/>
                </a:lnTo>
                <a:lnTo>
                  <a:pt x="5663201" y="25399"/>
                </a:lnTo>
                <a:lnTo>
                  <a:pt x="5292852" y="16763"/>
                </a:lnTo>
                <a:lnTo>
                  <a:pt x="5271678" y="16509"/>
                </a:lnTo>
                <a:lnTo>
                  <a:pt x="5225991" y="15239"/>
                </a:lnTo>
                <a:lnTo>
                  <a:pt x="1631381" y="15239"/>
                </a:lnTo>
                <a:lnTo>
                  <a:pt x="1526192" y="15112"/>
                </a:lnTo>
                <a:close/>
              </a:path>
              <a:path w="5848985" h="51435">
                <a:moveTo>
                  <a:pt x="131538" y="18668"/>
                </a:moveTo>
                <a:lnTo>
                  <a:pt x="114312" y="18795"/>
                </a:lnTo>
                <a:lnTo>
                  <a:pt x="96223" y="19557"/>
                </a:lnTo>
                <a:lnTo>
                  <a:pt x="78024" y="20573"/>
                </a:lnTo>
                <a:lnTo>
                  <a:pt x="60407" y="21335"/>
                </a:lnTo>
                <a:lnTo>
                  <a:pt x="44068" y="21716"/>
                </a:lnTo>
                <a:lnTo>
                  <a:pt x="501818" y="21716"/>
                </a:lnTo>
                <a:lnTo>
                  <a:pt x="337268" y="19049"/>
                </a:lnTo>
                <a:lnTo>
                  <a:pt x="171831" y="19049"/>
                </a:lnTo>
                <a:lnTo>
                  <a:pt x="131538" y="18668"/>
                </a:lnTo>
                <a:close/>
              </a:path>
              <a:path w="5848985" h="51435">
                <a:moveTo>
                  <a:pt x="275171" y="18668"/>
                </a:moveTo>
                <a:lnTo>
                  <a:pt x="223475" y="18668"/>
                </a:lnTo>
                <a:lnTo>
                  <a:pt x="171831" y="19049"/>
                </a:lnTo>
                <a:lnTo>
                  <a:pt x="337268" y="19049"/>
                </a:lnTo>
                <a:lnTo>
                  <a:pt x="275171" y="18668"/>
                </a:lnTo>
                <a:close/>
              </a:path>
              <a:path w="5848985" h="51435">
                <a:moveTo>
                  <a:pt x="2212058" y="12064"/>
                </a:moveTo>
                <a:lnTo>
                  <a:pt x="2159133" y="12064"/>
                </a:lnTo>
                <a:lnTo>
                  <a:pt x="1631381" y="15239"/>
                </a:lnTo>
                <a:lnTo>
                  <a:pt x="5225991" y="15239"/>
                </a:lnTo>
                <a:lnTo>
                  <a:pt x="5178534" y="13588"/>
                </a:lnTo>
                <a:lnTo>
                  <a:pt x="2530117" y="13588"/>
                </a:lnTo>
                <a:lnTo>
                  <a:pt x="2212058" y="12064"/>
                </a:lnTo>
                <a:close/>
              </a:path>
              <a:path w="5848985" h="51435">
                <a:moveTo>
                  <a:pt x="2955660" y="8254"/>
                </a:moveTo>
                <a:lnTo>
                  <a:pt x="2848997" y="8762"/>
                </a:lnTo>
                <a:lnTo>
                  <a:pt x="2689373" y="12445"/>
                </a:lnTo>
                <a:lnTo>
                  <a:pt x="2530117" y="13588"/>
                </a:lnTo>
                <a:lnTo>
                  <a:pt x="5178534" y="13588"/>
                </a:lnTo>
                <a:lnTo>
                  <a:pt x="5165705" y="13207"/>
                </a:lnTo>
                <a:lnTo>
                  <a:pt x="5060120" y="11429"/>
                </a:lnTo>
                <a:lnTo>
                  <a:pt x="5019804" y="10159"/>
                </a:lnTo>
                <a:lnTo>
                  <a:pt x="3462832" y="10159"/>
                </a:lnTo>
                <a:lnTo>
                  <a:pt x="2955660" y="8254"/>
                </a:lnTo>
                <a:close/>
              </a:path>
              <a:path w="5848985" h="51435">
                <a:moveTo>
                  <a:pt x="4590596" y="0"/>
                </a:moveTo>
                <a:lnTo>
                  <a:pt x="3563106" y="7873"/>
                </a:lnTo>
                <a:lnTo>
                  <a:pt x="3462832" y="10159"/>
                </a:lnTo>
                <a:lnTo>
                  <a:pt x="5019804" y="10159"/>
                </a:lnTo>
                <a:lnTo>
                  <a:pt x="4955298" y="8127"/>
                </a:lnTo>
                <a:lnTo>
                  <a:pt x="4629907" y="253"/>
                </a:lnTo>
                <a:lnTo>
                  <a:pt x="459059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k object 23">
            <a:extLst>
              <a:ext uri="{FF2B5EF4-FFF2-40B4-BE49-F238E27FC236}">
                <a16:creationId xmlns="" xmlns:a16="http://schemas.microsoft.com/office/drawing/2014/main" id="{22844698-1655-1E42-ABEB-F9CB6A221448}"/>
              </a:ext>
            </a:extLst>
          </p:cNvPr>
          <p:cNvSpPr/>
          <p:nvPr/>
        </p:nvSpPr>
        <p:spPr>
          <a:xfrm>
            <a:off x="542673" y="6569823"/>
            <a:ext cx="5847080" cy="43815"/>
          </a:xfrm>
          <a:custGeom>
            <a:avLst/>
            <a:gdLst/>
            <a:ahLst/>
            <a:cxnLst/>
            <a:rect l="l" t="t" r="r" b="b"/>
            <a:pathLst>
              <a:path w="5847080" h="43815">
                <a:moveTo>
                  <a:pt x="88" y="13301"/>
                </a:moveTo>
                <a:lnTo>
                  <a:pt x="37979" y="26216"/>
                </a:lnTo>
                <a:lnTo>
                  <a:pt x="76558" y="28228"/>
                </a:lnTo>
                <a:lnTo>
                  <a:pt x="113330" y="28786"/>
                </a:lnTo>
                <a:lnTo>
                  <a:pt x="167424" y="30701"/>
                </a:lnTo>
                <a:lnTo>
                  <a:pt x="265277" y="33306"/>
                </a:lnTo>
                <a:lnTo>
                  <a:pt x="626821" y="40822"/>
                </a:lnTo>
                <a:lnTo>
                  <a:pt x="993965" y="43666"/>
                </a:lnTo>
                <a:lnTo>
                  <a:pt x="1009585" y="43513"/>
                </a:lnTo>
                <a:lnTo>
                  <a:pt x="1025320" y="43033"/>
                </a:lnTo>
                <a:lnTo>
                  <a:pt x="1056246" y="41761"/>
                </a:lnTo>
                <a:lnTo>
                  <a:pt x="1415062" y="35001"/>
                </a:lnTo>
                <a:lnTo>
                  <a:pt x="1338658" y="35001"/>
                </a:lnTo>
                <a:lnTo>
                  <a:pt x="1326908" y="34345"/>
                </a:lnTo>
                <a:lnTo>
                  <a:pt x="1330683" y="32422"/>
                </a:lnTo>
                <a:lnTo>
                  <a:pt x="1345699" y="30352"/>
                </a:lnTo>
                <a:lnTo>
                  <a:pt x="1363375" y="29142"/>
                </a:lnTo>
                <a:lnTo>
                  <a:pt x="3525332" y="29142"/>
                </a:lnTo>
                <a:lnTo>
                  <a:pt x="3572675" y="28096"/>
                </a:lnTo>
                <a:lnTo>
                  <a:pt x="5774343" y="26798"/>
                </a:lnTo>
                <a:lnTo>
                  <a:pt x="5746444" y="24483"/>
                </a:lnTo>
                <a:lnTo>
                  <a:pt x="5712637" y="22661"/>
                </a:lnTo>
                <a:lnTo>
                  <a:pt x="5646136" y="20520"/>
                </a:lnTo>
                <a:lnTo>
                  <a:pt x="965283" y="20520"/>
                </a:lnTo>
                <a:lnTo>
                  <a:pt x="639971" y="20238"/>
                </a:lnTo>
                <a:lnTo>
                  <a:pt x="586290" y="19484"/>
                </a:lnTo>
                <a:lnTo>
                  <a:pt x="35409" y="19484"/>
                </a:lnTo>
                <a:lnTo>
                  <a:pt x="28536" y="19443"/>
                </a:lnTo>
                <a:lnTo>
                  <a:pt x="7378" y="17377"/>
                </a:lnTo>
                <a:lnTo>
                  <a:pt x="6146" y="17123"/>
                </a:lnTo>
                <a:lnTo>
                  <a:pt x="4470" y="16260"/>
                </a:lnTo>
                <a:lnTo>
                  <a:pt x="3467" y="15790"/>
                </a:lnTo>
                <a:lnTo>
                  <a:pt x="2032" y="14863"/>
                </a:lnTo>
                <a:lnTo>
                  <a:pt x="1021" y="13939"/>
                </a:lnTo>
                <a:lnTo>
                  <a:pt x="88" y="13301"/>
                </a:lnTo>
                <a:close/>
              </a:path>
              <a:path w="5847080" h="43815">
                <a:moveTo>
                  <a:pt x="5774343" y="26798"/>
                </a:moveTo>
                <a:lnTo>
                  <a:pt x="4522450" y="26798"/>
                </a:lnTo>
                <a:lnTo>
                  <a:pt x="4615586" y="27385"/>
                </a:lnTo>
                <a:lnTo>
                  <a:pt x="4746997" y="30548"/>
                </a:lnTo>
                <a:lnTo>
                  <a:pt x="4847440" y="33306"/>
                </a:lnTo>
                <a:lnTo>
                  <a:pt x="5260174" y="40936"/>
                </a:lnTo>
                <a:lnTo>
                  <a:pt x="5737641" y="42977"/>
                </a:lnTo>
                <a:lnTo>
                  <a:pt x="5784481" y="42841"/>
                </a:lnTo>
                <a:lnTo>
                  <a:pt x="5830423" y="41541"/>
                </a:lnTo>
                <a:lnTo>
                  <a:pt x="5846742" y="38832"/>
                </a:lnTo>
                <a:lnTo>
                  <a:pt x="5839972" y="35244"/>
                </a:lnTo>
                <a:lnTo>
                  <a:pt x="5816644" y="31303"/>
                </a:lnTo>
                <a:lnTo>
                  <a:pt x="5783291" y="27540"/>
                </a:lnTo>
                <a:lnTo>
                  <a:pt x="5774343" y="26798"/>
                </a:lnTo>
                <a:close/>
              </a:path>
              <a:path w="5847080" h="43815">
                <a:moveTo>
                  <a:pt x="2775674" y="32835"/>
                </a:moveTo>
                <a:lnTo>
                  <a:pt x="1747666" y="32835"/>
                </a:lnTo>
                <a:lnTo>
                  <a:pt x="2372461" y="36110"/>
                </a:lnTo>
                <a:lnTo>
                  <a:pt x="2755772" y="33356"/>
                </a:lnTo>
                <a:lnTo>
                  <a:pt x="2775674" y="32835"/>
                </a:lnTo>
                <a:close/>
              </a:path>
              <a:path w="5847080" h="43815">
                <a:moveTo>
                  <a:pt x="3525332" y="29142"/>
                </a:moveTo>
                <a:lnTo>
                  <a:pt x="1363375" y="29142"/>
                </a:lnTo>
                <a:lnTo>
                  <a:pt x="1375130" y="29798"/>
                </a:lnTo>
                <a:lnTo>
                  <a:pt x="1371339" y="31721"/>
                </a:lnTo>
                <a:lnTo>
                  <a:pt x="1356325" y="33791"/>
                </a:lnTo>
                <a:lnTo>
                  <a:pt x="1338658" y="35001"/>
                </a:lnTo>
                <a:lnTo>
                  <a:pt x="1415062" y="35001"/>
                </a:lnTo>
                <a:lnTo>
                  <a:pt x="2775674" y="32835"/>
                </a:lnTo>
                <a:lnTo>
                  <a:pt x="2890913" y="30979"/>
                </a:lnTo>
                <a:lnTo>
                  <a:pt x="3281838" y="30548"/>
                </a:lnTo>
                <a:lnTo>
                  <a:pt x="3476104" y="30230"/>
                </a:lnTo>
                <a:lnTo>
                  <a:pt x="3525332" y="29142"/>
                </a:lnTo>
                <a:close/>
              </a:path>
              <a:path w="5847080" h="43815">
                <a:moveTo>
                  <a:pt x="3281838" y="30548"/>
                </a:moveTo>
                <a:lnTo>
                  <a:pt x="3037975" y="30548"/>
                </a:lnTo>
                <a:lnTo>
                  <a:pt x="3184609" y="30701"/>
                </a:lnTo>
                <a:lnTo>
                  <a:pt x="3281838" y="30548"/>
                </a:lnTo>
                <a:close/>
              </a:path>
              <a:path w="5847080" h="43815">
                <a:moveTo>
                  <a:pt x="1524897" y="12113"/>
                </a:moveTo>
                <a:lnTo>
                  <a:pt x="1367331" y="12604"/>
                </a:lnTo>
                <a:lnTo>
                  <a:pt x="1062834" y="18071"/>
                </a:lnTo>
                <a:lnTo>
                  <a:pt x="1046302" y="18647"/>
                </a:lnTo>
                <a:lnTo>
                  <a:pt x="1029695" y="19484"/>
                </a:lnTo>
                <a:lnTo>
                  <a:pt x="1021949" y="19823"/>
                </a:lnTo>
                <a:lnTo>
                  <a:pt x="1013891" y="20070"/>
                </a:lnTo>
                <a:lnTo>
                  <a:pt x="997738" y="20383"/>
                </a:lnTo>
                <a:lnTo>
                  <a:pt x="965283" y="20520"/>
                </a:lnTo>
                <a:lnTo>
                  <a:pt x="5646136" y="20520"/>
                </a:lnTo>
                <a:lnTo>
                  <a:pt x="5610196" y="19480"/>
                </a:lnTo>
                <a:lnTo>
                  <a:pt x="5238022" y="12130"/>
                </a:lnTo>
                <a:lnTo>
                  <a:pt x="1630059" y="12130"/>
                </a:lnTo>
                <a:lnTo>
                  <a:pt x="1524897" y="12113"/>
                </a:lnTo>
                <a:close/>
              </a:path>
              <a:path w="5847080" h="43815">
                <a:moveTo>
                  <a:pt x="688670" y="20184"/>
                </a:moveTo>
                <a:lnTo>
                  <a:pt x="656202" y="20241"/>
                </a:lnTo>
                <a:lnTo>
                  <a:pt x="739603" y="20241"/>
                </a:lnTo>
                <a:lnTo>
                  <a:pt x="688670" y="20184"/>
                </a:lnTo>
                <a:close/>
              </a:path>
              <a:path w="5847080" h="43815">
                <a:moveTo>
                  <a:pt x="273892" y="16304"/>
                </a:moveTo>
                <a:lnTo>
                  <a:pt x="113004" y="16742"/>
                </a:lnTo>
                <a:lnTo>
                  <a:pt x="59130" y="18991"/>
                </a:lnTo>
                <a:lnTo>
                  <a:pt x="42849" y="19409"/>
                </a:lnTo>
                <a:lnTo>
                  <a:pt x="35409" y="19484"/>
                </a:lnTo>
                <a:lnTo>
                  <a:pt x="586290" y="19484"/>
                </a:lnTo>
                <a:lnTo>
                  <a:pt x="325613" y="16382"/>
                </a:lnTo>
                <a:lnTo>
                  <a:pt x="273892" y="16304"/>
                </a:lnTo>
                <a:close/>
              </a:path>
              <a:path w="5847080" h="43815">
                <a:moveTo>
                  <a:pt x="2157741" y="9832"/>
                </a:moveTo>
                <a:lnTo>
                  <a:pt x="1630059" y="12130"/>
                </a:lnTo>
                <a:lnTo>
                  <a:pt x="5238022" y="12130"/>
                </a:lnTo>
                <a:lnTo>
                  <a:pt x="5150927" y="10485"/>
                </a:lnTo>
                <a:lnTo>
                  <a:pt x="2369562" y="10485"/>
                </a:lnTo>
                <a:lnTo>
                  <a:pt x="2157741" y="9832"/>
                </a:lnTo>
                <a:close/>
              </a:path>
              <a:path w="5847080" h="43815">
                <a:moveTo>
                  <a:pt x="2954211" y="7250"/>
                </a:moveTo>
                <a:lnTo>
                  <a:pt x="2900900" y="7277"/>
                </a:lnTo>
                <a:lnTo>
                  <a:pt x="2761001" y="8928"/>
                </a:lnTo>
                <a:lnTo>
                  <a:pt x="2567161" y="9833"/>
                </a:lnTo>
                <a:lnTo>
                  <a:pt x="2369562" y="10485"/>
                </a:lnTo>
                <a:lnTo>
                  <a:pt x="5150927" y="10485"/>
                </a:lnTo>
                <a:lnTo>
                  <a:pt x="5119943" y="9832"/>
                </a:lnTo>
                <a:lnTo>
                  <a:pt x="5076514" y="8856"/>
                </a:lnTo>
                <a:lnTo>
                  <a:pt x="3461308" y="8856"/>
                </a:lnTo>
                <a:lnTo>
                  <a:pt x="2954211" y="7250"/>
                </a:lnTo>
                <a:close/>
              </a:path>
              <a:path w="5847080" h="43815">
                <a:moveTo>
                  <a:pt x="4588840" y="0"/>
                </a:moveTo>
                <a:lnTo>
                  <a:pt x="3595027" y="6709"/>
                </a:lnTo>
                <a:lnTo>
                  <a:pt x="3461308" y="8856"/>
                </a:lnTo>
                <a:lnTo>
                  <a:pt x="5076514" y="8856"/>
                </a:lnTo>
                <a:lnTo>
                  <a:pt x="4628103" y="220"/>
                </a:lnTo>
                <a:lnTo>
                  <a:pt x="4588840"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k object 24">
            <a:extLst>
              <a:ext uri="{FF2B5EF4-FFF2-40B4-BE49-F238E27FC236}">
                <a16:creationId xmlns="" xmlns:a16="http://schemas.microsoft.com/office/drawing/2014/main" id="{6588A178-FB22-4846-B33B-5DF3F73DA576}"/>
              </a:ext>
            </a:extLst>
          </p:cNvPr>
          <p:cNvSpPr/>
          <p:nvPr/>
        </p:nvSpPr>
        <p:spPr>
          <a:xfrm>
            <a:off x="486816" y="5312824"/>
            <a:ext cx="67310" cy="1320800"/>
          </a:xfrm>
          <a:custGeom>
            <a:avLst/>
            <a:gdLst/>
            <a:ahLst/>
            <a:cxnLst/>
            <a:rect l="l" t="t" r="r" b="b"/>
            <a:pathLst>
              <a:path w="67309" h="1320800">
                <a:moveTo>
                  <a:pt x="23633" y="1295399"/>
                </a:moveTo>
                <a:lnTo>
                  <a:pt x="11868"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10582"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692"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14" y="660399"/>
                </a:lnTo>
                <a:lnTo>
                  <a:pt x="55994" y="647699"/>
                </a:lnTo>
                <a:close/>
              </a:path>
              <a:path w="67309" h="1320800">
                <a:moveTo>
                  <a:pt x="61950" y="622299"/>
                </a:moveTo>
                <a:lnTo>
                  <a:pt x="38442" y="622299"/>
                </a:lnTo>
                <a:lnTo>
                  <a:pt x="37642" y="634999"/>
                </a:lnTo>
                <a:lnTo>
                  <a:pt x="35979" y="634999"/>
                </a:lnTo>
                <a:lnTo>
                  <a:pt x="34467"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7" y="482599"/>
                </a:lnTo>
                <a:lnTo>
                  <a:pt x="45516" y="507999"/>
                </a:lnTo>
                <a:lnTo>
                  <a:pt x="44825"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074" y="12699"/>
                </a:moveTo>
                <a:lnTo>
                  <a:pt x="42506" y="12699"/>
                </a:lnTo>
                <a:lnTo>
                  <a:pt x="39928"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88"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bk object 25">
            <a:extLst>
              <a:ext uri="{FF2B5EF4-FFF2-40B4-BE49-F238E27FC236}">
                <a16:creationId xmlns="" xmlns:a16="http://schemas.microsoft.com/office/drawing/2014/main" id="{36C8D3A8-1993-C140-9606-AC4D52AFE3C4}"/>
              </a:ext>
            </a:extLst>
          </p:cNvPr>
          <p:cNvSpPr/>
          <p:nvPr/>
        </p:nvSpPr>
        <p:spPr>
          <a:xfrm>
            <a:off x="6367950"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7" y="111099"/>
                </a:lnTo>
                <a:lnTo>
                  <a:pt x="50325" y="123901"/>
                </a:lnTo>
                <a:lnTo>
                  <a:pt x="50668" y="130441"/>
                </a:lnTo>
                <a:lnTo>
                  <a:pt x="51417" y="142481"/>
                </a:lnTo>
                <a:lnTo>
                  <a:pt x="51658" y="148602"/>
                </a:lnTo>
                <a:lnTo>
                  <a:pt x="51794" y="154901"/>
                </a:lnTo>
                <a:lnTo>
                  <a:pt x="51839" y="175553"/>
                </a:lnTo>
                <a:lnTo>
                  <a:pt x="51684" y="184416"/>
                </a:lnTo>
                <a:lnTo>
                  <a:pt x="51264" y="202505"/>
                </a:lnTo>
                <a:lnTo>
                  <a:pt x="51018" y="216255"/>
                </a:lnTo>
                <a:lnTo>
                  <a:pt x="51353" y="256819"/>
                </a:lnTo>
                <a:lnTo>
                  <a:pt x="53523" y="308009"/>
                </a:lnTo>
                <a:lnTo>
                  <a:pt x="54427" y="324269"/>
                </a:lnTo>
                <a:lnTo>
                  <a:pt x="55962" y="353711"/>
                </a:lnTo>
                <a:lnTo>
                  <a:pt x="58224" y="412506"/>
                </a:lnTo>
                <a:lnTo>
                  <a:pt x="59250" y="456541"/>
                </a:lnTo>
                <a:lnTo>
                  <a:pt x="59638" y="484644"/>
                </a:lnTo>
                <a:lnTo>
                  <a:pt x="59634" y="500443"/>
                </a:lnTo>
                <a:lnTo>
                  <a:pt x="56850" y="543856"/>
                </a:lnTo>
                <a:lnTo>
                  <a:pt x="52066" y="587432"/>
                </a:lnTo>
                <a:lnTo>
                  <a:pt x="50452" y="602035"/>
                </a:lnTo>
                <a:lnTo>
                  <a:pt x="48979" y="616699"/>
                </a:lnTo>
                <a:lnTo>
                  <a:pt x="43835" y="674890"/>
                </a:lnTo>
                <a:lnTo>
                  <a:pt x="41031" y="703910"/>
                </a:lnTo>
                <a:lnTo>
                  <a:pt x="35757" y="762053"/>
                </a:lnTo>
                <a:lnTo>
                  <a:pt x="32846" y="805820"/>
                </a:lnTo>
                <a:lnTo>
                  <a:pt x="31385" y="849731"/>
                </a:lnTo>
                <a:lnTo>
                  <a:pt x="30945" y="863810"/>
                </a:lnTo>
                <a:lnTo>
                  <a:pt x="28316" y="906437"/>
                </a:lnTo>
                <a:lnTo>
                  <a:pt x="22555" y="963152"/>
                </a:lnTo>
                <a:lnTo>
                  <a:pt x="15489" y="1019848"/>
                </a:lnTo>
                <a:lnTo>
                  <a:pt x="9807" y="1065261"/>
                </a:lnTo>
                <a:lnTo>
                  <a:pt x="4862" y="1110876"/>
                </a:lnTo>
                <a:lnTo>
                  <a:pt x="1357" y="1156590"/>
                </a:lnTo>
                <a:lnTo>
                  <a:pt x="0" y="1202299"/>
                </a:lnTo>
                <a:lnTo>
                  <a:pt x="1493" y="1247902"/>
                </a:lnTo>
                <a:lnTo>
                  <a:pt x="2563" y="1260561"/>
                </a:lnTo>
                <a:lnTo>
                  <a:pt x="4919" y="1275834"/>
                </a:lnTo>
                <a:lnTo>
                  <a:pt x="8337" y="1283779"/>
                </a:lnTo>
                <a:lnTo>
                  <a:pt x="12593" y="1274457"/>
                </a:lnTo>
                <a:lnTo>
                  <a:pt x="17208" y="1234009"/>
                </a:lnTo>
                <a:lnTo>
                  <a:pt x="20480" y="1175842"/>
                </a:lnTo>
                <a:lnTo>
                  <a:pt x="25684" y="1123654"/>
                </a:lnTo>
                <a:lnTo>
                  <a:pt x="32918" y="1070424"/>
                </a:lnTo>
                <a:lnTo>
                  <a:pt x="40130" y="1016134"/>
                </a:lnTo>
                <a:lnTo>
                  <a:pt x="41757" y="998613"/>
                </a:lnTo>
                <a:lnTo>
                  <a:pt x="37764" y="998613"/>
                </a:lnTo>
                <a:lnTo>
                  <a:pt x="34716" y="987856"/>
                </a:lnTo>
                <a:lnTo>
                  <a:pt x="39949" y="985418"/>
                </a:lnTo>
                <a:lnTo>
                  <a:pt x="42982" y="985418"/>
                </a:lnTo>
                <a:lnTo>
                  <a:pt x="45270" y="960767"/>
                </a:lnTo>
                <a:lnTo>
                  <a:pt x="47306" y="933015"/>
                </a:lnTo>
                <a:lnTo>
                  <a:pt x="49798" y="905292"/>
                </a:lnTo>
                <a:lnTo>
                  <a:pt x="52317" y="877548"/>
                </a:lnTo>
                <a:lnTo>
                  <a:pt x="54449" y="849591"/>
                </a:lnTo>
                <a:lnTo>
                  <a:pt x="56385" y="822469"/>
                </a:lnTo>
                <a:lnTo>
                  <a:pt x="58765" y="795486"/>
                </a:lnTo>
                <a:lnTo>
                  <a:pt x="61224" y="768689"/>
                </a:lnTo>
                <a:lnTo>
                  <a:pt x="63406" y="741984"/>
                </a:lnTo>
                <a:lnTo>
                  <a:pt x="69718" y="655586"/>
                </a:lnTo>
                <a:lnTo>
                  <a:pt x="72524" y="612889"/>
                </a:lnTo>
                <a:lnTo>
                  <a:pt x="78418" y="549267"/>
                </a:lnTo>
                <a:lnTo>
                  <a:pt x="80070" y="527719"/>
                </a:lnTo>
                <a:lnTo>
                  <a:pt x="81095" y="506120"/>
                </a:lnTo>
                <a:lnTo>
                  <a:pt x="81198" y="484644"/>
                </a:lnTo>
                <a:lnTo>
                  <a:pt x="80348" y="400697"/>
                </a:lnTo>
                <a:lnTo>
                  <a:pt x="79995" y="353711"/>
                </a:lnTo>
                <a:lnTo>
                  <a:pt x="79841" y="324269"/>
                </a:lnTo>
                <a:lnTo>
                  <a:pt x="79801" y="236321"/>
                </a:lnTo>
                <a:lnTo>
                  <a:pt x="80277" y="216255"/>
                </a:lnTo>
                <a:lnTo>
                  <a:pt x="80883" y="196002"/>
                </a:lnTo>
                <a:lnTo>
                  <a:pt x="81212" y="175400"/>
                </a:lnTo>
                <a:lnTo>
                  <a:pt x="80868" y="154901"/>
                </a:lnTo>
                <a:lnTo>
                  <a:pt x="80563" y="147980"/>
                </a:lnTo>
                <a:lnTo>
                  <a:pt x="80170" y="141046"/>
                </a:lnTo>
                <a:lnTo>
                  <a:pt x="79408" y="134073"/>
                </a:lnTo>
                <a:lnTo>
                  <a:pt x="78709" y="127406"/>
                </a:lnTo>
                <a:lnTo>
                  <a:pt x="78214" y="121437"/>
                </a:lnTo>
                <a:lnTo>
                  <a:pt x="77896" y="114922"/>
                </a:lnTo>
                <a:lnTo>
                  <a:pt x="76525" y="75323"/>
                </a:lnTo>
                <a:lnTo>
                  <a:pt x="76191" y="69011"/>
                </a:lnTo>
                <a:lnTo>
                  <a:pt x="75672" y="61906"/>
                </a:lnTo>
                <a:lnTo>
                  <a:pt x="74894" y="54238"/>
                </a:lnTo>
                <a:lnTo>
                  <a:pt x="73782" y="46240"/>
                </a:lnTo>
                <a:lnTo>
                  <a:pt x="73229" y="40485"/>
                </a:lnTo>
                <a:lnTo>
                  <a:pt x="62428" y="1803"/>
                </a:lnTo>
                <a:lnTo>
                  <a:pt x="58300" y="266"/>
                </a:lnTo>
                <a:lnTo>
                  <a:pt x="55202" y="0"/>
                </a:lnTo>
                <a:close/>
              </a:path>
              <a:path w="81279" h="1283970">
                <a:moveTo>
                  <a:pt x="41937" y="996674"/>
                </a:moveTo>
                <a:lnTo>
                  <a:pt x="37764" y="998613"/>
                </a:lnTo>
                <a:lnTo>
                  <a:pt x="41757" y="998613"/>
                </a:lnTo>
                <a:lnTo>
                  <a:pt x="41937" y="996674"/>
                </a:lnTo>
                <a:close/>
              </a:path>
              <a:path w="81279" h="1283970">
                <a:moveTo>
                  <a:pt x="42230" y="993513"/>
                </a:moveTo>
                <a:lnTo>
                  <a:pt x="41937" y="996674"/>
                </a:lnTo>
                <a:lnTo>
                  <a:pt x="42984" y="996188"/>
                </a:lnTo>
                <a:lnTo>
                  <a:pt x="42230" y="993513"/>
                </a:lnTo>
                <a:close/>
              </a:path>
              <a:path w="81279" h="1283970">
                <a:moveTo>
                  <a:pt x="42982" y="985418"/>
                </a:moveTo>
                <a:lnTo>
                  <a:pt x="39949" y="985418"/>
                </a:lnTo>
                <a:lnTo>
                  <a:pt x="42230" y="993513"/>
                </a:lnTo>
                <a:lnTo>
                  <a:pt x="42982" y="985418"/>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2">
            <a:extLst>
              <a:ext uri="{FF2B5EF4-FFF2-40B4-BE49-F238E27FC236}">
                <a16:creationId xmlns="" xmlns:a16="http://schemas.microsoft.com/office/drawing/2014/main" id="{64D734A0-8D82-8947-9022-3BDA530DF91D}"/>
              </a:ext>
            </a:extLst>
          </p:cNvPr>
          <p:cNvSpPr txBox="1"/>
          <p:nvPr/>
        </p:nvSpPr>
        <p:spPr>
          <a:xfrm>
            <a:off x="1957893" y="1289826"/>
            <a:ext cx="8668917" cy="25904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Add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notes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to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answer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the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questions below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to start creating your Action Pack</a:t>
            </a:r>
            <a:r>
              <a:rPr kumimoji="0" sz="1600" b="0" i="0" u="none" strike="noStrike" kern="1200" cap="none" spc="-170" normalizeH="0" baseline="0" noProof="0" dirty="0">
                <a:ln>
                  <a:noFill/>
                </a:ln>
                <a:solidFill>
                  <a:srgbClr val="231F20"/>
                </a:solidFill>
                <a:effectLst/>
                <a:uLnTx/>
                <a:uFillTx/>
                <a:latin typeface="Comic Sans MS" panose="030F0702030302020204" pitchFamily="66" charset="0"/>
                <a:ea typeface="+mn-ea"/>
                <a:cs typeface="Arial"/>
              </a:rPr>
              <a:t>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character</a:t>
            </a:r>
            <a:endParaRPr kumimoji="0"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a:endParaRPr>
          </a:p>
        </p:txBody>
      </p:sp>
      <p:sp>
        <p:nvSpPr>
          <p:cNvPr id="17" name="object 3">
            <a:extLst>
              <a:ext uri="{FF2B5EF4-FFF2-40B4-BE49-F238E27FC236}">
                <a16:creationId xmlns="" xmlns:a16="http://schemas.microsoft.com/office/drawing/2014/main" id="{67B23862-662C-334E-8170-6A4A7F9F808F}"/>
              </a:ext>
            </a:extLst>
          </p:cNvPr>
          <p:cNvSpPr txBox="1"/>
          <p:nvPr/>
        </p:nvSpPr>
        <p:spPr>
          <a:xfrm>
            <a:off x="635299" y="2050305"/>
            <a:ext cx="20453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animal will inspire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4">
            <a:extLst>
              <a:ext uri="{FF2B5EF4-FFF2-40B4-BE49-F238E27FC236}">
                <a16:creationId xmlns="" xmlns:a16="http://schemas.microsoft.com/office/drawing/2014/main" id="{EDC894E7-AA05-D74E-9203-0F570E957185}"/>
              </a:ext>
            </a:extLst>
          </p:cNvPr>
          <p:cNvSpPr txBox="1"/>
          <p:nvPr/>
        </p:nvSpPr>
        <p:spPr>
          <a:xfrm>
            <a:off x="635299" y="3091693"/>
            <a:ext cx="1036319"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Where </a:t>
            </a:r>
            <a:r>
              <a:rPr kumimoji="0" sz="900" b="0" i="0" u="none" strike="noStrike" kern="1200" cap="none" spc="-5" normalizeH="0" baseline="0" noProof="0" dirty="0">
                <a:ln>
                  <a:noFill/>
                </a:ln>
                <a:solidFill>
                  <a:srgbClr val="231F20"/>
                </a:solidFill>
                <a:effectLst/>
                <a:uLnTx/>
                <a:uFillTx/>
                <a:latin typeface="Arial"/>
                <a:ea typeface="+mn-ea"/>
                <a:cs typeface="Arial"/>
              </a:rPr>
              <a:t>do </a:t>
            </a:r>
            <a:r>
              <a:rPr kumimoji="0" sz="900" b="0" i="0" u="none" strike="noStrike" kern="1200" cap="none" spc="0" normalizeH="0" baseline="0" noProof="0" dirty="0">
                <a:ln>
                  <a:noFill/>
                </a:ln>
                <a:solidFill>
                  <a:srgbClr val="231F20"/>
                </a:solidFill>
                <a:effectLst/>
                <a:uLnTx/>
                <a:uFillTx/>
                <a:latin typeface="Arial"/>
                <a:ea typeface="+mn-ea"/>
                <a:cs typeface="Arial"/>
              </a:rPr>
              <a:t>they</a:t>
            </a:r>
            <a:r>
              <a:rPr kumimoji="0" sz="900" b="0" i="0" u="none" strike="noStrike" kern="1200" cap="none" spc="-8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live?</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5">
            <a:extLst>
              <a:ext uri="{FF2B5EF4-FFF2-40B4-BE49-F238E27FC236}">
                <a16:creationId xmlns="" xmlns:a16="http://schemas.microsoft.com/office/drawing/2014/main" id="{4724CB4E-DD27-6D43-B2BC-DF3D0CCD0D0D}"/>
              </a:ext>
            </a:extLst>
          </p:cNvPr>
          <p:cNvSpPr txBox="1"/>
          <p:nvPr/>
        </p:nvSpPr>
        <p:spPr>
          <a:xfrm>
            <a:off x="635299" y="4133080"/>
            <a:ext cx="2439670"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 </a:t>
            </a:r>
            <a:r>
              <a:rPr kumimoji="0" sz="900" b="0" i="0" u="none" strike="noStrike" kern="1200" cap="none" spc="-5" normalizeH="0" baseline="0" noProof="0" dirty="0">
                <a:ln>
                  <a:noFill/>
                </a:ln>
                <a:solidFill>
                  <a:srgbClr val="231F20"/>
                </a:solidFill>
                <a:effectLst/>
                <a:uLnTx/>
                <a:uFillTx/>
                <a:latin typeface="Arial"/>
                <a:ea typeface="+mn-ea"/>
                <a:cs typeface="Arial"/>
              </a:rPr>
              <a:t>like? </a:t>
            </a:r>
            <a:r>
              <a:rPr kumimoji="0" sz="900" b="0" i="0" u="none" strike="noStrike" kern="1200" cap="none" spc="0" normalizeH="0" baseline="0" noProof="0" dirty="0">
                <a:ln>
                  <a:noFill/>
                </a:ln>
                <a:solidFill>
                  <a:srgbClr val="231F20"/>
                </a:solidFill>
                <a:effectLst/>
                <a:uLnTx/>
                <a:uFillTx/>
                <a:latin typeface="Arial"/>
                <a:ea typeface="+mn-ea"/>
                <a:cs typeface="Arial"/>
              </a:rPr>
              <a:t>Pick three </a:t>
            </a:r>
            <a:r>
              <a:rPr kumimoji="0" sz="900" b="0" i="0" u="none" strike="noStrike" kern="1200" cap="none" spc="-5" normalizeH="0" baseline="0" noProof="0" dirty="0">
                <a:ln>
                  <a:noFill/>
                </a:ln>
                <a:solidFill>
                  <a:srgbClr val="231F20"/>
                </a:solidFill>
                <a:effectLst/>
                <a:uLnTx/>
                <a:uFillTx/>
                <a:latin typeface="Arial"/>
                <a:ea typeface="+mn-ea"/>
                <a:cs typeface="Arial"/>
              </a:rPr>
              <a:t>words</a:t>
            </a:r>
            <a:r>
              <a:rPr kumimoji="0" sz="900" b="0" i="0" u="none" strike="noStrike" kern="1200" cap="none" spc="-90"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to  </a:t>
            </a:r>
            <a:r>
              <a:rPr kumimoji="0" sz="900" b="0" i="0" u="none" strike="noStrike" kern="1200" cap="none" spc="-5" normalizeH="0" baseline="0" noProof="0" dirty="0">
                <a:ln>
                  <a:noFill/>
                </a:ln>
                <a:solidFill>
                  <a:srgbClr val="231F20"/>
                </a:solidFill>
                <a:effectLst/>
                <a:uLnTx/>
                <a:uFillTx/>
                <a:latin typeface="Arial"/>
                <a:ea typeface="+mn-ea"/>
                <a:cs typeface="Arial"/>
              </a:rPr>
              <a:t>describe </a:t>
            </a:r>
            <a:r>
              <a:rPr kumimoji="0" sz="900" b="0" i="0" u="none" strike="noStrike" kern="1200" cap="none" spc="0" normalizeH="0" baseline="0" noProof="0" dirty="0">
                <a:ln>
                  <a:noFill/>
                </a:ln>
                <a:solidFill>
                  <a:srgbClr val="231F20"/>
                </a:solidFill>
                <a:effectLst/>
                <a:uLnTx/>
                <a:uFillTx/>
                <a:latin typeface="Arial"/>
                <a:ea typeface="+mn-ea"/>
                <a:cs typeface="Arial"/>
              </a:rPr>
              <a:t>their</a:t>
            </a:r>
            <a:r>
              <a:rPr kumimoji="0" sz="900" b="0" i="0" u="none" strike="noStrike" kern="1200" cap="none" spc="-5" normalizeH="0" baseline="0" noProof="0" dirty="0">
                <a:ln>
                  <a:noFill/>
                </a:ln>
                <a:solidFill>
                  <a:srgbClr val="231F20"/>
                </a:solidFill>
                <a:effectLst/>
                <a:uLnTx/>
                <a:uFillTx/>
                <a:latin typeface="Arial"/>
                <a:ea typeface="+mn-ea"/>
                <a:cs typeface="Arial"/>
              </a:rPr>
              <a:t> </a:t>
            </a:r>
            <a:r>
              <a:rPr kumimoji="0" sz="900" b="0" i="0" u="none" strike="noStrike" kern="1200" cap="none" spc="-10" normalizeH="0" baseline="0" noProof="0" dirty="0">
                <a:ln>
                  <a:noFill/>
                </a:ln>
                <a:solidFill>
                  <a:srgbClr val="231F20"/>
                </a:solidFill>
                <a:effectLst/>
                <a:uLnTx/>
                <a:uFillTx/>
                <a:latin typeface="Arial"/>
                <a:ea typeface="+mn-ea"/>
                <a:cs typeface="Arial"/>
              </a:rPr>
              <a:t>personality.</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6">
            <a:extLst>
              <a:ext uri="{FF2B5EF4-FFF2-40B4-BE49-F238E27FC236}">
                <a16:creationId xmlns="" xmlns:a16="http://schemas.microsoft.com/office/drawing/2014/main" id="{8E484D29-91F5-4A48-A838-5D94F8ECE432}"/>
              </a:ext>
            </a:extLst>
          </p:cNvPr>
          <p:cNvSpPr txBox="1"/>
          <p:nvPr/>
        </p:nvSpPr>
        <p:spPr>
          <a:xfrm>
            <a:off x="638500" y="5329229"/>
            <a:ext cx="356235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Why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recycling </a:t>
            </a:r>
            <a:r>
              <a:rPr kumimoji="0" sz="900" b="0" i="0" u="none" strike="noStrike" kern="1200" cap="none" spc="-5" normalizeH="0" baseline="0" noProof="0" dirty="0">
                <a:ln>
                  <a:noFill/>
                </a:ln>
                <a:solidFill>
                  <a:srgbClr val="231F20"/>
                </a:solidFill>
                <a:effectLst/>
                <a:uLnTx/>
                <a:uFillTx/>
                <a:latin typeface="Arial"/>
                <a:ea typeface="+mn-ea"/>
                <a:cs typeface="Arial"/>
              </a:rPr>
              <a:t>important </a:t>
            </a:r>
            <a:r>
              <a:rPr kumimoji="0" sz="900" b="0" i="0" u="none" strike="noStrike" kern="1200" cap="none" spc="0" normalizeH="0" baseline="0" noProof="0" dirty="0">
                <a:ln>
                  <a:noFill/>
                </a:ln>
                <a:solidFill>
                  <a:srgbClr val="231F20"/>
                </a:solidFill>
                <a:effectLst/>
                <a:uLnTx/>
                <a:uFillTx/>
                <a:latin typeface="Arial"/>
                <a:ea typeface="+mn-ea"/>
                <a:cs typeface="Arial"/>
              </a:rPr>
              <a:t>to your Eco Guardian? </a:t>
            </a:r>
            <a:r>
              <a:rPr kumimoji="0" sz="900" b="0" i="0" u="none" strike="noStrike" kern="1200" cap="none" spc="-5" normalizeH="0" baseline="0" noProof="0" dirty="0">
                <a:ln>
                  <a:noFill/>
                </a:ln>
                <a:solidFill>
                  <a:srgbClr val="231F20"/>
                </a:solidFill>
                <a:effectLst/>
                <a:uLnTx/>
                <a:uFillTx/>
                <a:latin typeface="Arial"/>
                <a:ea typeface="+mn-ea"/>
                <a:cs typeface="Arial"/>
              </a:rPr>
              <a:t>Write </a:t>
            </a:r>
            <a:r>
              <a:rPr kumimoji="0" sz="900" b="0" i="0" u="none" strike="noStrike" kern="1200" cap="none" spc="0" normalizeH="0" baseline="0" noProof="0" dirty="0">
                <a:ln>
                  <a:noFill/>
                </a:ln>
                <a:solidFill>
                  <a:srgbClr val="231F20"/>
                </a:solidFill>
                <a:effectLst/>
                <a:uLnTx/>
                <a:uFillTx/>
                <a:latin typeface="Arial"/>
                <a:ea typeface="+mn-ea"/>
                <a:cs typeface="Arial"/>
              </a:rPr>
              <a:t>three</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reasons</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7">
            <a:extLst>
              <a:ext uri="{FF2B5EF4-FFF2-40B4-BE49-F238E27FC236}">
                <a16:creationId xmlns="" xmlns:a16="http://schemas.microsoft.com/office/drawing/2014/main" id="{03268F38-1324-0F44-96B5-11C1CAA12BC8}"/>
              </a:ext>
            </a:extLst>
          </p:cNvPr>
          <p:cNvSpPr txBox="1"/>
          <p:nvPr/>
        </p:nvSpPr>
        <p:spPr>
          <a:xfrm>
            <a:off x="6755379" y="2050305"/>
            <a:ext cx="14420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Draw/sketch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8">
            <a:extLst>
              <a:ext uri="{FF2B5EF4-FFF2-40B4-BE49-F238E27FC236}">
                <a16:creationId xmlns="" xmlns:a16="http://schemas.microsoft.com/office/drawing/2014/main" id="{F7BC66A3-6B98-9D46-93BE-1EF0A2E01927}"/>
              </a:ext>
            </a:extLst>
          </p:cNvPr>
          <p:cNvSpPr txBox="1"/>
          <p:nvPr/>
        </p:nvSpPr>
        <p:spPr>
          <a:xfrm>
            <a:off x="6755379" y="5244076"/>
            <a:ext cx="4718050" cy="1266825"/>
          </a:xfrm>
          <a:prstGeom prst="rect">
            <a:avLst/>
          </a:prstGeom>
        </p:spPr>
        <p:txBody>
          <a:bodyPr vert="horz" wrap="square" lIns="0" tIns="12700" rIns="0" bIns="0" rtlCol="0">
            <a:spAutoFit/>
          </a:bodyPr>
          <a:lstStyle/>
          <a:p>
            <a:pPr marL="12700" marR="3858260" lvl="0" indent="0" algn="l" defTabSz="914400" rtl="0" eaLnBrk="1" fontAlgn="auto" latinLnBrk="0" hangingPunct="1">
              <a:lnSpc>
                <a:spcPct val="152500"/>
              </a:lnSpc>
              <a:spcBef>
                <a:spcPts val="100"/>
              </a:spcBef>
              <a:spcAft>
                <a:spcPts val="0"/>
              </a:spcAft>
              <a:buClrTx/>
              <a:buSzTx/>
              <a:buFontTx/>
              <a:buNone/>
              <a:tabLst/>
              <a:defRPr/>
            </a:pPr>
            <a:r>
              <a:rPr kumimoji="0" sz="900" b="1" i="0" u="none" strike="noStrike" kern="1200" cap="none" spc="-5" normalizeH="0" baseline="0" noProof="0" dirty="0">
                <a:ln>
                  <a:noFill/>
                </a:ln>
                <a:solidFill>
                  <a:srgbClr val="231F20"/>
                </a:solidFill>
                <a:effectLst/>
                <a:uLnTx/>
                <a:uFillTx/>
                <a:latin typeface="Arial"/>
                <a:ea typeface="+mn-ea"/>
                <a:cs typeface="Arial"/>
              </a:rPr>
              <a:t>Word </a:t>
            </a:r>
            <a:r>
              <a:rPr kumimoji="0" sz="900" b="1" i="0" u="none" strike="noStrike" kern="1200" cap="none" spc="0" normalizeH="0" baseline="0" noProof="0" dirty="0">
                <a:ln>
                  <a:noFill/>
                </a:ln>
                <a:solidFill>
                  <a:srgbClr val="231F20"/>
                </a:solidFill>
                <a:effectLst/>
                <a:uLnTx/>
                <a:uFillTx/>
                <a:latin typeface="Arial"/>
                <a:ea typeface="+mn-ea"/>
                <a:cs typeface="Arial"/>
              </a:rPr>
              <a:t>bank  Places -</a:t>
            </a:r>
            <a:r>
              <a:rPr kumimoji="0" sz="900" b="1" i="0" u="none" strike="noStrike" kern="1200" cap="none" spc="-95" normalizeH="0" baseline="0" noProof="0" dirty="0">
                <a:ln>
                  <a:noFill/>
                </a:ln>
                <a:solidFill>
                  <a:srgbClr val="231F20"/>
                </a:solidFill>
                <a:effectLst/>
                <a:uLnTx/>
                <a:uFillTx/>
                <a:latin typeface="Arial"/>
                <a:ea typeface="+mn-ea"/>
                <a:cs typeface="Arial"/>
              </a:rPr>
              <a:t> </a:t>
            </a:r>
            <a:r>
              <a:rPr kumimoji="0" sz="900" b="1" i="0" u="none" strike="noStrike" kern="1200" cap="none" spc="-5" normalizeH="0" baseline="0" noProof="0" dirty="0">
                <a:ln>
                  <a:noFill/>
                </a:ln>
                <a:solidFill>
                  <a:srgbClr val="231F20"/>
                </a:solidFill>
                <a:effectLst/>
                <a:uLnTx/>
                <a:uFillTx/>
                <a:latin typeface="Arial"/>
                <a:ea typeface="+mn-ea"/>
                <a:cs typeface="Arial"/>
              </a:rPr>
              <a:t>setting</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sea * </a:t>
            </a:r>
            <a:r>
              <a:rPr kumimoji="0" sz="900" b="0" i="0" u="none" strike="noStrike" kern="1200" cap="none" spc="-5" normalizeH="0" baseline="0" noProof="0" dirty="0">
                <a:ln>
                  <a:noFill/>
                </a:ln>
                <a:solidFill>
                  <a:srgbClr val="231F20"/>
                </a:solidFill>
                <a:effectLst/>
                <a:uLnTx/>
                <a:uFillTx/>
                <a:latin typeface="Arial"/>
                <a:ea typeface="+mn-ea"/>
                <a:cs typeface="Arial"/>
              </a:rPr>
              <a:t>ocean </a:t>
            </a:r>
            <a:r>
              <a:rPr kumimoji="0" sz="900" b="0" i="0" u="none" strike="noStrike" kern="1200" cap="none" spc="0" normalizeH="0" baseline="0" noProof="0" dirty="0">
                <a:ln>
                  <a:noFill/>
                </a:ln>
                <a:solidFill>
                  <a:srgbClr val="231F20"/>
                </a:solidFill>
                <a:effectLst/>
                <a:uLnTx/>
                <a:uFillTx/>
                <a:latin typeface="Arial"/>
                <a:ea typeface="+mn-ea"/>
                <a:cs typeface="Arial"/>
              </a:rPr>
              <a:t>* forest * </a:t>
            </a:r>
            <a:r>
              <a:rPr kumimoji="0" sz="900" b="0" i="0" u="none" strike="noStrike" kern="1200" cap="none" spc="-5" normalizeH="0" baseline="0" noProof="0" dirty="0">
                <a:ln>
                  <a:noFill/>
                </a:ln>
                <a:solidFill>
                  <a:srgbClr val="231F20"/>
                </a:solidFill>
                <a:effectLst/>
                <a:uLnTx/>
                <a:uFillTx/>
                <a:latin typeface="Arial"/>
                <a:ea typeface="+mn-ea"/>
                <a:cs typeface="Arial"/>
              </a:rPr>
              <a:t>garden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nest </a:t>
            </a:r>
            <a:r>
              <a:rPr kumimoji="0" sz="900" b="0" i="0" u="none" strike="noStrike" kern="1200" cap="none" spc="0" normalizeH="0" baseline="0" noProof="0" dirty="0">
                <a:ln>
                  <a:noFill/>
                </a:ln>
                <a:solidFill>
                  <a:srgbClr val="231F20"/>
                </a:solidFill>
                <a:effectLst/>
                <a:uLnTx/>
                <a:uFillTx/>
                <a:latin typeface="Arial"/>
                <a:ea typeface="+mn-ea"/>
                <a:cs typeface="Arial"/>
              </a:rPr>
              <a:t>* mountain * recycling </a:t>
            </a:r>
            <a:r>
              <a:rPr kumimoji="0" sz="900" b="0" i="0" u="none" strike="noStrike" kern="1200" cap="none" spc="-5" normalizeH="0" baseline="0" noProof="0" dirty="0">
                <a:ln>
                  <a:noFill/>
                </a:ln>
                <a:solidFill>
                  <a:srgbClr val="231F20"/>
                </a:solidFill>
                <a:effectLst/>
                <a:uLnTx/>
                <a:uFillTx/>
                <a:latin typeface="Arial"/>
                <a:ea typeface="+mn-ea"/>
                <a:cs typeface="Arial"/>
              </a:rPr>
              <a:t>bin </a:t>
            </a:r>
            <a:r>
              <a:rPr kumimoji="0" sz="900" b="0" i="0" u="none" strike="noStrike" kern="1200" cap="none" spc="0" normalizeH="0" baseline="0" noProof="0" dirty="0">
                <a:ln>
                  <a:noFill/>
                </a:ln>
                <a:solidFill>
                  <a:srgbClr val="231F20"/>
                </a:solidFill>
                <a:effectLst/>
                <a:uLnTx/>
                <a:uFillTx/>
                <a:latin typeface="Arial"/>
                <a:ea typeface="+mn-ea"/>
                <a:cs typeface="Arial"/>
              </a:rPr>
              <a:t>* shed * city * </a:t>
            </a:r>
            <a:r>
              <a:rPr kumimoji="0" sz="900" b="0" i="0" u="none" strike="noStrike" kern="1200" cap="none" spc="-5" normalizeH="0" baseline="0" noProof="0" dirty="0">
                <a:ln>
                  <a:noFill/>
                </a:ln>
                <a:solidFill>
                  <a:srgbClr val="231F20"/>
                </a:solidFill>
                <a:effectLst/>
                <a:uLnTx/>
                <a:uFillTx/>
                <a:latin typeface="Arial"/>
                <a:ea typeface="+mn-ea"/>
                <a:cs typeface="Arial"/>
              </a:rPr>
              <a:t>hill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nest </a:t>
            </a:r>
            <a:r>
              <a:rPr kumimoji="0" sz="900" b="0" i="0" u="none" strike="noStrike" kern="1200" cap="none" spc="0" normalizeH="0" baseline="0" noProof="0" dirty="0">
                <a:ln>
                  <a:noFill/>
                </a:ln>
                <a:solidFill>
                  <a:srgbClr val="231F20"/>
                </a:solidFill>
                <a:effectLst/>
                <a:uLnTx/>
                <a:uFillTx/>
                <a:latin typeface="Arial"/>
                <a:ea typeface="+mn-ea"/>
                <a:cs typeface="Arial"/>
              </a:rPr>
              <a:t>*</a:t>
            </a:r>
            <a:r>
              <a:rPr kumimoji="0" sz="900" b="0" i="0" u="none" strike="noStrike" kern="1200" cap="none" spc="-15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wood</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15" normalizeH="0" baseline="0" noProof="0" dirty="0">
                <a:ln>
                  <a:noFill/>
                </a:ln>
                <a:solidFill>
                  <a:srgbClr val="231F20"/>
                </a:solidFill>
                <a:effectLst/>
                <a:uLnTx/>
                <a:uFillTx/>
                <a:latin typeface="Arial"/>
                <a:ea typeface="+mn-ea"/>
                <a:cs typeface="Arial"/>
              </a:rPr>
              <a:t>Verbs </a:t>
            </a:r>
            <a:r>
              <a:rPr kumimoji="0" sz="900" b="1" i="0" u="none" strike="noStrike" kern="1200" cap="none" spc="0" normalizeH="0" baseline="0" noProof="0" dirty="0">
                <a:ln>
                  <a:noFill/>
                </a:ln>
                <a:solidFill>
                  <a:srgbClr val="231F20"/>
                </a:solidFill>
                <a:effectLst/>
                <a:uLnTx/>
                <a:uFillTx/>
                <a:latin typeface="Arial"/>
                <a:ea typeface="+mn-ea"/>
                <a:cs typeface="Arial"/>
              </a:rPr>
              <a:t>- doing</a:t>
            </a:r>
            <a:r>
              <a:rPr kumimoji="0" sz="900" b="1" i="0" u="none" strike="noStrike" kern="1200" cap="none" spc="5" normalizeH="0" baseline="0" noProof="0" dirty="0">
                <a:ln>
                  <a:noFill/>
                </a:ln>
                <a:solidFill>
                  <a:srgbClr val="231F20"/>
                </a:solidFill>
                <a:effectLst/>
                <a:uLnTx/>
                <a:uFillTx/>
                <a:latin typeface="Arial"/>
                <a:ea typeface="+mn-ea"/>
                <a:cs typeface="Arial"/>
              </a:rPr>
              <a:t> </a:t>
            </a:r>
            <a:r>
              <a:rPr kumimoji="0" sz="900" b="1" i="0" u="none" strike="noStrike" kern="1200" cap="none" spc="0" normalizeH="0" baseline="0" noProof="0" dirty="0">
                <a:ln>
                  <a:noFill/>
                </a:ln>
                <a:solidFill>
                  <a:srgbClr val="231F20"/>
                </a:solidFill>
                <a:effectLst/>
                <a:uLnTx/>
                <a:uFillTx/>
                <a:latin typeface="Arial"/>
                <a:ea typeface="+mn-ea"/>
                <a:cs typeface="Arial"/>
              </a:rPr>
              <a:t>words</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walk </a:t>
            </a:r>
            <a:r>
              <a:rPr kumimoji="0" sz="900" b="0" i="0" u="none" strike="noStrike" kern="1200" cap="none" spc="0" normalizeH="0" baseline="0" noProof="0" dirty="0">
                <a:ln>
                  <a:noFill/>
                </a:ln>
                <a:solidFill>
                  <a:srgbClr val="231F20"/>
                </a:solidFill>
                <a:effectLst/>
                <a:uLnTx/>
                <a:uFillTx/>
                <a:latin typeface="Arial"/>
                <a:ea typeface="+mn-ea"/>
                <a:cs typeface="Arial"/>
              </a:rPr>
              <a:t>* run * smile * </a:t>
            </a:r>
            <a:r>
              <a:rPr kumimoji="0" sz="900" b="0" i="0" u="none" strike="noStrike" kern="1200" cap="none" spc="-5" normalizeH="0" baseline="0" noProof="0" dirty="0">
                <a:ln>
                  <a:noFill/>
                </a:ln>
                <a:solidFill>
                  <a:srgbClr val="231F20"/>
                </a:solidFill>
                <a:effectLst/>
                <a:uLnTx/>
                <a:uFillTx/>
                <a:latin typeface="Arial"/>
                <a:ea typeface="+mn-ea"/>
                <a:cs typeface="Arial"/>
              </a:rPr>
              <a:t>play </a:t>
            </a:r>
            <a:r>
              <a:rPr kumimoji="0" sz="900" b="0" i="0" u="none" strike="noStrike" kern="1200" cap="none" spc="0" normalizeH="0" baseline="0" noProof="0" dirty="0">
                <a:ln>
                  <a:noFill/>
                </a:ln>
                <a:solidFill>
                  <a:srgbClr val="231F20"/>
                </a:solidFill>
                <a:effectLst/>
                <a:uLnTx/>
                <a:uFillTx/>
                <a:latin typeface="Arial"/>
                <a:ea typeface="+mn-ea"/>
                <a:cs typeface="Arial"/>
              </a:rPr>
              <a:t>* recycle * sort * rinse * clean * </a:t>
            </a:r>
            <a:r>
              <a:rPr kumimoji="0" sz="900" b="0" i="0" u="none" strike="noStrike" kern="1200" cap="none" spc="-5" normalizeH="0" baseline="0" noProof="0" dirty="0">
                <a:ln>
                  <a:noFill/>
                </a:ln>
                <a:solidFill>
                  <a:srgbClr val="231F20"/>
                </a:solidFill>
                <a:effectLst/>
                <a:uLnTx/>
                <a:uFillTx/>
                <a:latin typeface="Arial"/>
                <a:ea typeface="+mn-ea"/>
                <a:cs typeface="Arial"/>
              </a:rPr>
              <a:t>help </a:t>
            </a:r>
            <a:r>
              <a:rPr kumimoji="0" sz="900" b="0" i="0" u="none" strike="noStrike" kern="1200" cap="none" spc="0" normalizeH="0" baseline="0" noProof="0" dirty="0">
                <a:ln>
                  <a:noFill/>
                </a:ln>
                <a:solidFill>
                  <a:srgbClr val="231F20"/>
                </a:solidFill>
                <a:effectLst/>
                <a:uLnTx/>
                <a:uFillTx/>
                <a:latin typeface="Arial"/>
                <a:ea typeface="+mn-ea"/>
                <a:cs typeface="Arial"/>
              </a:rPr>
              <a:t>* swim * fly * </a:t>
            </a:r>
            <a:r>
              <a:rPr kumimoji="0" sz="900" b="0" i="0" u="none" strike="noStrike" kern="1200" cap="none" spc="-5" normalizeH="0" baseline="0" noProof="0" dirty="0">
                <a:ln>
                  <a:noFill/>
                </a:ln>
                <a:solidFill>
                  <a:srgbClr val="231F20"/>
                </a:solidFill>
                <a:effectLst/>
                <a:uLnTx/>
                <a:uFillTx/>
                <a:latin typeface="Arial"/>
                <a:ea typeface="+mn-ea"/>
                <a:cs typeface="Arial"/>
              </a:rPr>
              <a:t>laugh </a:t>
            </a:r>
            <a:r>
              <a:rPr kumimoji="0" sz="900" b="0" i="0" u="none" strike="noStrike" kern="1200" cap="none" spc="0" normalizeH="0" baseline="0" noProof="0" dirty="0">
                <a:ln>
                  <a:noFill/>
                </a:ln>
                <a:solidFill>
                  <a:srgbClr val="231F20"/>
                </a:solidFill>
                <a:effectLst/>
                <a:uLnTx/>
                <a:uFillTx/>
                <a:latin typeface="Arial"/>
                <a:ea typeface="+mn-ea"/>
                <a:cs typeface="Arial"/>
              </a:rPr>
              <a:t>* sing</a:t>
            </a:r>
            <a:r>
              <a:rPr kumimoji="0" sz="900" b="0" i="0" u="none" strike="noStrike" kern="1200" cap="none" spc="-120"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srgbClr val="231F20"/>
                </a:solidFill>
                <a:effectLst/>
                <a:uLnTx/>
                <a:uFillTx/>
                <a:latin typeface="Arial"/>
                <a:ea typeface="+mn-ea"/>
                <a:cs typeface="Arial"/>
              </a:rPr>
              <a:t>Adjectives </a:t>
            </a:r>
            <a:r>
              <a:rPr kumimoji="0" sz="900" b="1" i="0" u="none" strike="noStrike" kern="1200" cap="none" spc="0" normalizeH="0" baseline="0" noProof="0" dirty="0">
                <a:ln>
                  <a:noFill/>
                </a:ln>
                <a:solidFill>
                  <a:srgbClr val="231F20"/>
                </a:solidFill>
                <a:effectLst/>
                <a:uLnTx/>
                <a:uFillTx/>
                <a:latin typeface="Arial"/>
                <a:ea typeface="+mn-ea"/>
                <a:cs typeface="Arial"/>
              </a:rPr>
              <a:t>- describing</a:t>
            </a:r>
            <a:r>
              <a:rPr kumimoji="0" sz="900" b="1" i="0" u="none" strike="noStrike" kern="1200" cap="none" spc="-5" normalizeH="0" baseline="0" noProof="0" dirty="0">
                <a:ln>
                  <a:noFill/>
                </a:ln>
                <a:solidFill>
                  <a:srgbClr val="231F20"/>
                </a:solidFill>
                <a:effectLst/>
                <a:uLnTx/>
                <a:uFillTx/>
                <a:latin typeface="Arial"/>
                <a:ea typeface="+mn-ea"/>
                <a:cs typeface="Arial"/>
              </a:rPr>
              <a:t> </a:t>
            </a:r>
            <a:r>
              <a:rPr kumimoji="0" sz="900" b="1" i="0" u="none" strike="noStrike" kern="1200" cap="none" spc="0" normalizeH="0" baseline="0" noProof="0" dirty="0">
                <a:ln>
                  <a:noFill/>
                </a:ln>
                <a:solidFill>
                  <a:srgbClr val="231F20"/>
                </a:solidFill>
                <a:effectLst/>
                <a:uLnTx/>
                <a:uFillTx/>
                <a:latin typeface="Arial"/>
                <a:ea typeface="+mn-ea"/>
                <a:cs typeface="Arial"/>
              </a:rPr>
              <a:t>personality</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174625"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loud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quiet </a:t>
            </a:r>
            <a:r>
              <a:rPr kumimoji="0" sz="900" b="0" i="0" u="none" strike="noStrike" kern="1200" cap="none" spc="0" normalizeH="0" baseline="0" noProof="0" dirty="0">
                <a:ln>
                  <a:noFill/>
                </a:ln>
                <a:solidFill>
                  <a:srgbClr val="231F20"/>
                </a:solidFill>
                <a:effectLst/>
                <a:uLnTx/>
                <a:uFillTx/>
                <a:latin typeface="Arial"/>
                <a:ea typeface="+mn-ea"/>
                <a:cs typeface="Arial"/>
              </a:rPr>
              <a:t>* shy * </a:t>
            </a:r>
            <a:r>
              <a:rPr kumimoji="0" sz="900" b="0" i="0" u="none" strike="noStrike" kern="1200" cap="none" spc="-5" normalizeH="0" baseline="0" noProof="0" dirty="0">
                <a:ln>
                  <a:noFill/>
                </a:ln>
                <a:solidFill>
                  <a:srgbClr val="231F20"/>
                </a:solidFill>
                <a:effectLst/>
                <a:uLnTx/>
                <a:uFillTx/>
                <a:latin typeface="Arial"/>
                <a:ea typeface="+mn-ea"/>
                <a:cs typeface="Arial"/>
              </a:rPr>
              <a:t>outgoing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energetic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lazy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happy </a:t>
            </a:r>
            <a:r>
              <a:rPr kumimoji="0" sz="900" b="0" i="0" u="none" strike="noStrike" kern="1200" cap="none" spc="0" normalizeH="0" baseline="0" noProof="0" dirty="0">
                <a:ln>
                  <a:noFill/>
                </a:ln>
                <a:solidFill>
                  <a:srgbClr val="231F20"/>
                </a:solidFill>
                <a:effectLst/>
                <a:uLnTx/>
                <a:uFillTx/>
                <a:latin typeface="Arial"/>
                <a:ea typeface="+mn-ea"/>
                <a:cs typeface="Arial"/>
              </a:rPr>
              <a:t>* sad * </a:t>
            </a:r>
            <a:r>
              <a:rPr kumimoji="0" sz="900" b="0" i="0" u="none" strike="noStrike" kern="1200" cap="none" spc="-5" normalizeH="0" baseline="0" noProof="0" dirty="0">
                <a:ln>
                  <a:noFill/>
                </a:ln>
                <a:solidFill>
                  <a:srgbClr val="231F20"/>
                </a:solidFill>
                <a:effectLst/>
                <a:uLnTx/>
                <a:uFillTx/>
                <a:latin typeface="Arial"/>
                <a:ea typeface="+mn-ea"/>
                <a:cs typeface="Arial"/>
              </a:rPr>
              <a:t>outspoken </a:t>
            </a:r>
            <a:r>
              <a:rPr kumimoji="0" sz="900" b="0" i="0" u="none" strike="noStrike" kern="1200" cap="none" spc="0" normalizeH="0" baseline="0" noProof="0" dirty="0">
                <a:ln>
                  <a:noFill/>
                </a:ln>
                <a:solidFill>
                  <a:srgbClr val="231F20"/>
                </a:solidFill>
                <a:effectLst/>
                <a:uLnTx/>
                <a:uFillTx/>
                <a:latin typeface="Arial"/>
                <a:ea typeface="+mn-ea"/>
                <a:cs typeface="Arial"/>
              </a:rPr>
              <a:t>* clever * </a:t>
            </a:r>
            <a:r>
              <a:rPr kumimoji="0" sz="900" b="0" i="0" u="none" strike="noStrike" kern="1200" cap="none" spc="-5" normalizeH="0" baseline="0" noProof="0" dirty="0">
                <a:ln>
                  <a:noFill/>
                </a:ln>
                <a:solidFill>
                  <a:srgbClr val="231F20"/>
                </a:solidFill>
                <a:effectLst/>
                <a:uLnTx/>
                <a:uFillTx/>
                <a:latin typeface="Arial"/>
                <a:ea typeface="+mn-ea"/>
                <a:cs typeface="Arial"/>
              </a:rPr>
              <a:t>brave </a:t>
            </a:r>
            <a:r>
              <a:rPr kumimoji="0" sz="900" b="0" i="0" u="none" strike="noStrike" kern="1200" cap="none" spc="0" normalizeH="0" baseline="0" noProof="0" dirty="0">
                <a:ln>
                  <a:noFill/>
                </a:ln>
                <a:solidFill>
                  <a:srgbClr val="231F20"/>
                </a:solidFill>
                <a:effectLst/>
                <a:uLnTx/>
                <a:uFillTx/>
                <a:latin typeface="Arial"/>
                <a:ea typeface="+mn-ea"/>
                <a:cs typeface="Arial"/>
              </a:rPr>
              <a:t>*  friendly * funny * caring * sensible * cool * calm * </a:t>
            </a:r>
            <a:r>
              <a:rPr kumimoji="0" sz="900" b="0" i="0" u="none" strike="noStrike" kern="1200" cap="none" spc="-5" normalizeH="0" baseline="0" noProof="0" dirty="0">
                <a:ln>
                  <a:noFill/>
                </a:ln>
                <a:solidFill>
                  <a:srgbClr val="231F20"/>
                </a:solidFill>
                <a:effectLst/>
                <a:uLnTx/>
                <a:uFillTx/>
                <a:latin typeface="Arial"/>
                <a:ea typeface="+mn-ea"/>
                <a:cs typeface="Arial"/>
              </a:rPr>
              <a:t>adventures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awkward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patient </a:t>
            </a:r>
            <a:r>
              <a:rPr kumimoji="0" sz="900" b="0" i="0" u="none" strike="noStrike" kern="1200" cap="none" spc="0" normalizeH="0" baseline="0" noProof="0" dirty="0">
                <a:ln>
                  <a:noFill/>
                </a:ln>
                <a:solidFill>
                  <a:srgbClr val="231F20"/>
                </a:solidFill>
                <a:effectLst/>
                <a:uLnTx/>
                <a:uFillTx/>
                <a:latin typeface="Arial"/>
                <a:ea typeface="+mn-ea"/>
                <a:cs typeface="Arial"/>
              </a:rPr>
              <a:t>*</a:t>
            </a:r>
            <a:r>
              <a:rPr kumimoji="0" sz="900" b="0" i="0" u="none" strike="noStrike" kern="1200" cap="none" spc="-12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helpful</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9">
            <a:extLst>
              <a:ext uri="{FF2B5EF4-FFF2-40B4-BE49-F238E27FC236}">
                <a16:creationId xmlns="" xmlns:a16="http://schemas.microsoft.com/office/drawing/2014/main" id="{EBC1995E-BE79-7B45-B673-CBF615DC513A}"/>
              </a:ext>
            </a:extLst>
          </p:cNvPr>
          <p:cNvSpPr txBox="1"/>
          <p:nvPr/>
        </p:nvSpPr>
        <p:spPr>
          <a:xfrm>
            <a:off x="3614415" y="4133080"/>
            <a:ext cx="2433320"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does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 </a:t>
            </a:r>
            <a:r>
              <a:rPr kumimoji="0" sz="900" b="0" i="0" u="none" strike="noStrike" kern="1200" cap="none" spc="-5" normalizeH="0" baseline="0" noProof="0" dirty="0">
                <a:ln>
                  <a:noFill/>
                </a:ln>
                <a:solidFill>
                  <a:srgbClr val="231F20"/>
                </a:solidFill>
                <a:effectLst/>
                <a:uLnTx/>
                <a:uFillTx/>
                <a:latin typeface="Arial"/>
                <a:ea typeface="+mn-ea"/>
                <a:cs typeface="Arial"/>
              </a:rPr>
              <a:t>like </a:t>
            </a:r>
            <a:r>
              <a:rPr kumimoji="0" sz="900" b="0" i="0" u="none" strike="noStrike" kern="1200" cap="none" spc="0" normalizeH="0" baseline="0" noProof="0" dirty="0">
                <a:ln>
                  <a:noFill/>
                </a:ln>
                <a:solidFill>
                  <a:srgbClr val="231F20"/>
                </a:solidFill>
                <a:effectLst/>
                <a:uLnTx/>
                <a:uFillTx/>
                <a:latin typeface="Arial"/>
                <a:ea typeface="+mn-ea"/>
                <a:cs typeface="Arial"/>
              </a:rPr>
              <a:t>to </a:t>
            </a:r>
            <a:r>
              <a:rPr kumimoji="0" sz="900" b="0" i="0" u="none" strike="noStrike" kern="1200" cap="none" spc="-5" normalizeH="0" baseline="0" noProof="0" dirty="0">
                <a:ln>
                  <a:noFill/>
                </a:ln>
                <a:solidFill>
                  <a:srgbClr val="231F20"/>
                </a:solidFill>
                <a:effectLst/>
                <a:uLnTx/>
                <a:uFillTx/>
                <a:latin typeface="Arial"/>
                <a:ea typeface="+mn-ea"/>
                <a:cs typeface="Arial"/>
              </a:rPr>
              <a:t>do? Name</a:t>
            </a:r>
            <a:r>
              <a:rPr kumimoji="0" sz="900" b="0" i="0" u="none" strike="noStrike" kern="1200" cap="none" spc="-8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two  </a:t>
            </a:r>
            <a:r>
              <a:rPr kumimoji="0" sz="900" b="0" i="0" u="none" strike="noStrike" kern="1200" cap="none" spc="-5" normalizeH="0" baseline="0" noProof="0" dirty="0">
                <a:ln>
                  <a:noFill/>
                </a:ln>
                <a:solidFill>
                  <a:srgbClr val="231F20"/>
                </a:solidFill>
                <a:effectLst/>
                <a:uLnTx/>
                <a:uFillTx/>
                <a:latin typeface="Arial"/>
                <a:ea typeface="+mn-ea"/>
                <a:cs typeface="Arial"/>
              </a:rPr>
              <a:t>activities.</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4" name="object 10">
            <a:extLst>
              <a:ext uri="{FF2B5EF4-FFF2-40B4-BE49-F238E27FC236}">
                <a16:creationId xmlns="" xmlns:a16="http://schemas.microsoft.com/office/drawing/2014/main" id="{25059B7F-0A9B-014D-8249-8CB218523E7E}"/>
              </a:ext>
            </a:extLst>
          </p:cNvPr>
          <p:cNvSpPr txBox="1"/>
          <p:nvPr/>
        </p:nvSpPr>
        <p:spPr>
          <a:xfrm>
            <a:off x="3614415" y="3091693"/>
            <a:ext cx="13785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How old is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5" name="object 11">
            <a:extLst>
              <a:ext uri="{FF2B5EF4-FFF2-40B4-BE49-F238E27FC236}">
                <a16:creationId xmlns="" xmlns:a16="http://schemas.microsoft.com/office/drawing/2014/main" id="{EE086EB5-44F1-4043-943F-ECE4B6AE5206}"/>
              </a:ext>
            </a:extLst>
          </p:cNvPr>
          <p:cNvSpPr txBox="1"/>
          <p:nvPr/>
        </p:nvSpPr>
        <p:spPr>
          <a:xfrm>
            <a:off x="3614414" y="2050305"/>
            <a:ext cx="1822207"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a:t>
            </a:r>
            <a:r>
              <a:rPr kumimoji="0" lang="en-GB" sz="900" b="0" i="0" u="none" strike="noStrike" kern="1200" cap="none" spc="0" normalizeH="0" baseline="0" noProof="0" dirty="0">
                <a:ln>
                  <a:noFill/>
                </a:ln>
                <a:solidFill>
                  <a:srgbClr val="231F20"/>
                </a:solidFill>
                <a:effectLst/>
                <a:uLnTx/>
                <a:uFillTx/>
                <a:latin typeface="Arial"/>
                <a:ea typeface="+mn-ea"/>
                <a:cs typeface="Arial"/>
              </a:rPr>
              <a:t>’s</a:t>
            </a:r>
            <a:r>
              <a:rPr kumimoji="0" sz="900" b="0" i="0" u="none" strike="noStrike" kern="1200" cap="none" spc="-8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name?</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26" name="object 12">
            <a:extLst>
              <a:ext uri="{FF2B5EF4-FFF2-40B4-BE49-F238E27FC236}">
                <a16:creationId xmlns="" xmlns:a16="http://schemas.microsoft.com/office/drawing/2014/main" id="{E30312F5-8AF4-D64A-82B4-35A0005C4A9B}"/>
              </a:ext>
            </a:extLst>
          </p:cNvPr>
          <p:cNvSpPr/>
          <p:nvPr/>
        </p:nvSpPr>
        <p:spPr>
          <a:xfrm>
            <a:off x="2267955" y="501161"/>
            <a:ext cx="7503888" cy="8575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8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40BD714-20B0-7D42-BEE3-58B726E1E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24F268F7-F68C-4B86-A474-6B5A970045A9}"/>
              </a:ext>
            </a:extLst>
          </p:cNvPr>
          <p:cNvSpPr>
            <a:spLocks noGrp="1"/>
          </p:cNvSpPr>
          <p:nvPr>
            <p:ph idx="1"/>
          </p:nvPr>
        </p:nvSpPr>
        <p:spPr>
          <a:xfrm>
            <a:off x="1418898" y="2574902"/>
            <a:ext cx="7768708" cy="883392"/>
          </a:xfrm>
        </p:spPr>
        <p:txBody>
          <a:bodyPr>
            <a:normAutofit/>
          </a:bodyPr>
          <a:lstStyle/>
          <a:p>
            <a:pPr marL="0" indent="0">
              <a:buNone/>
            </a:pPr>
            <a:r>
              <a:rPr lang="en-GB" sz="1800" b="1" dirty="0">
                <a:solidFill>
                  <a:srgbClr val="369236"/>
                </a:solidFill>
                <a:latin typeface="Comic Sans MS" panose="030F0702030302020204" pitchFamily="66" charset="0"/>
                <a:cs typeface="Arial" panose="020B0604020202020204" pitchFamily="34" charset="0"/>
              </a:rPr>
              <a:t>Your second task </a:t>
            </a:r>
            <a:r>
              <a:rPr lang="en-GB" sz="1800" dirty="0">
                <a:latin typeface="Comic Sans MS" panose="030F0702030302020204" pitchFamily="66" charset="0"/>
                <a:cs typeface="Arial" panose="020B0604020202020204" pitchFamily="34" charset="0"/>
              </a:rPr>
              <a:t>is to think </a:t>
            </a:r>
            <a:r>
              <a:rPr lang="en-GB" sz="1800" dirty="0" smtClean="0">
                <a:latin typeface="Comic Sans MS" panose="030F0702030302020204" pitchFamily="66" charset="0"/>
                <a:cs typeface="Arial" panose="020B0604020202020204" pitchFamily="34" charset="0"/>
              </a:rPr>
              <a:t>who will see your poster and </a:t>
            </a:r>
            <a:r>
              <a:rPr lang="en-GB" sz="1800" dirty="0">
                <a:latin typeface="Comic Sans MS" panose="030F0702030302020204" pitchFamily="66" charset="0"/>
                <a:cs typeface="Arial" panose="020B0604020202020204" pitchFamily="34" charset="0"/>
              </a:rPr>
              <a:t>decide on a message for your poster</a:t>
            </a:r>
          </a:p>
          <a:p>
            <a:endParaRPr lang="en-GB" dirty="0"/>
          </a:p>
          <a:p>
            <a:pPr marL="0" indent="0">
              <a:buNone/>
            </a:pPr>
            <a:endParaRPr lang="en-GB" dirty="0"/>
          </a:p>
          <a:p>
            <a:pPr marL="0" indent="0">
              <a:buNone/>
            </a:pPr>
            <a:endParaRPr lang="en-GB" dirty="0"/>
          </a:p>
        </p:txBody>
      </p:sp>
      <p:sp>
        <p:nvSpPr>
          <p:cNvPr id="7" name="TextBox 6">
            <a:extLst>
              <a:ext uri="{FF2B5EF4-FFF2-40B4-BE49-F238E27FC236}">
                <a16:creationId xmlns="" xmlns:a16="http://schemas.microsoft.com/office/drawing/2014/main" id="{E88C52D2-8668-4AFF-AA9A-8B1D330157A0}"/>
              </a:ext>
            </a:extLst>
          </p:cNvPr>
          <p:cNvSpPr txBox="1"/>
          <p:nvPr/>
        </p:nvSpPr>
        <p:spPr>
          <a:xfrm>
            <a:off x="1096927" y="3463644"/>
            <a:ext cx="7248999"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369236"/>
                </a:solidFill>
                <a:effectLst/>
                <a:uLnTx/>
                <a:uFillTx/>
                <a:latin typeface="Comic Sans MS" panose="030F0702030302020204" pitchFamily="66" charset="0"/>
                <a:ea typeface="+mn-ea"/>
                <a:cs typeface="Arial" panose="020B0604020202020204" pitchFamily="34" charset="0"/>
              </a:rPr>
              <a:t>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69236"/>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Your message should: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inform</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others about what can be recycled in your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inspire</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6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Arial" panose="020B0604020202020204" pitchFamily="34" charset="0"/>
              </a:rPr>
              <a:t>everyone to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recycle more</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and recycle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be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clear</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 don’t try to say too much at once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include some </a:t>
            </a:r>
            <a:r>
              <a:rPr kumimoji="0" lang="en-GB" sz="16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Arial" panose="020B0604020202020204" pitchFamily="34" charset="0"/>
              </a:rPr>
              <a:t>facts</a:t>
            </a:r>
            <a:endPar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
        <p:nvSpPr>
          <p:cNvPr id="2" name="Oval 1">
            <a:extLst>
              <a:ext uri="{FF2B5EF4-FFF2-40B4-BE49-F238E27FC236}">
                <a16:creationId xmlns="" xmlns:a16="http://schemas.microsoft.com/office/drawing/2014/main" id="{70CC01FC-304D-4F3D-9913-5B538D8BE864}"/>
              </a:ext>
            </a:extLst>
          </p:cNvPr>
          <p:cNvSpPr/>
          <p:nvPr/>
        </p:nvSpPr>
        <p:spPr>
          <a:xfrm>
            <a:off x="8476735" y="3269715"/>
            <a:ext cx="2644346" cy="2414393"/>
          </a:xfrm>
          <a:prstGeom prst="ellipse">
            <a:avLst/>
          </a:prstGeom>
          <a:solidFill>
            <a:srgbClr val="369236"/>
          </a:solidFill>
          <a:ln>
            <a:solidFill>
              <a:srgbClr val="369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Look at the slides later on to help you come up with some ideas.</a:t>
            </a:r>
          </a:p>
        </p:txBody>
      </p:sp>
    </p:spTree>
    <p:extLst>
      <p:ext uri="{BB962C8B-B14F-4D97-AF65-F5344CB8AC3E}">
        <p14:creationId xmlns:p14="http://schemas.microsoft.com/office/powerpoint/2010/main" val="2915911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BB307DF-07A5-A944-BB48-575DDA293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965"/>
          <a:stretch/>
        </p:blipFill>
        <p:spPr>
          <a:xfrm>
            <a:off x="0" y="1986454"/>
            <a:ext cx="12192000" cy="4871545"/>
          </a:xfrm>
          <a:prstGeom prst="rect">
            <a:avLst/>
          </a:prstGeom>
        </p:spPr>
      </p:pic>
      <p:sp>
        <p:nvSpPr>
          <p:cNvPr id="4" name="Content Placeholder 2">
            <a:extLst>
              <a:ext uri="{FF2B5EF4-FFF2-40B4-BE49-F238E27FC236}">
                <a16:creationId xmlns="" xmlns:a16="http://schemas.microsoft.com/office/drawing/2014/main" id="{CB3D1C78-C258-8741-A329-286ADC9EFF25}"/>
              </a:ext>
            </a:extLst>
          </p:cNvPr>
          <p:cNvSpPr>
            <a:spLocks noGrp="1"/>
          </p:cNvSpPr>
          <p:nvPr>
            <p:ph idx="1"/>
          </p:nvPr>
        </p:nvSpPr>
        <p:spPr>
          <a:xfrm>
            <a:off x="2972784" y="2128344"/>
            <a:ext cx="7847616" cy="4871545"/>
          </a:xfrm>
        </p:spPr>
        <p:txBody>
          <a:bodyPr>
            <a:normAutofit/>
          </a:bodyPr>
          <a:lstStyle/>
          <a:p>
            <a:pPr marL="0" indent="0">
              <a:buNone/>
            </a:pPr>
            <a:endParaRPr lang="en-GB" sz="1800" b="1" dirty="0">
              <a:solidFill>
                <a:srgbClr val="369236"/>
              </a:solidFill>
              <a:latin typeface="Arial" panose="020B0604020202020204" pitchFamily="34" charset="0"/>
              <a:cs typeface="Arial" panose="020B0604020202020204" pitchFamily="34" charset="0"/>
            </a:endParaRPr>
          </a:p>
          <a:p>
            <a:r>
              <a:rPr lang="en-GB" sz="1800" b="1" dirty="0">
                <a:latin typeface="Comic Sans MS" panose="030F0702030302020204" pitchFamily="66" charset="0"/>
                <a:cs typeface="Arial" panose="020B0604020202020204" pitchFamily="34" charset="0"/>
              </a:rPr>
              <a:t>Recycle plastic bags at the supermarket.</a:t>
            </a:r>
          </a:p>
          <a:p>
            <a:r>
              <a:rPr lang="en-GB" sz="1800" b="1" dirty="0">
                <a:latin typeface="Comic Sans MS" panose="030F0702030302020204" pitchFamily="66" charset="0"/>
                <a:cs typeface="Arial" panose="020B0604020202020204" pitchFamily="34" charset="0"/>
              </a:rPr>
              <a:t>Put recycling bins in every room of the house.</a:t>
            </a:r>
          </a:p>
          <a:p>
            <a:r>
              <a:rPr lang="en-GB" sz="1800" b="1" dirty="0">
                <a:latin typeface="Comic Sans MS" panose="030F0702030302020204" pitchFamily="66" charset="0"/>
                <a:cs typeface="Arial" panose="020B0604020202020204" pitchFamily="34" charset="0"/>
              </a:rPr>
              <a:t>Remember to recycle items from the bathroom.</a:t>
            </a:r>
          </a:p>
          <a:p>
            <a:r>
              <a:rPr lang="en-GB" sz="1800" b="1" dirty="0">
                <a:latin typeface="Comic Sans MS" panose="030F0702030302020204" pitchFamily="66" charset="0"/>
                <a:cs typeface="Arial" panose="020B0604020202020204" pitchFamily="34" charset="0"/>
              </a:rPr>
              <a:t>Squash plastic bottles and replace the lids before recycling them.</a:t>
            </a:r>
          </a:p>
          <a:p>
            <a:r>
              <a:rPr lang="en-GB" sz="1800" b="1" dirty="0">
                <a:latin typeface="Comic Sans MS" panose="030F0702030302020204" pitchFamily="66" charset="0"/>
                <a:cs typeface="Arial" panose="020B0604020202020204" pitchFamily="34" charset="0"/>
              </a:rPr>
              <a:t>Recycle batteries using the bin at school.</a:t>
            </a:r>
          </a:p>
          <a:p>
            <a:r>
              <a:rPr lang="en-GB" sz="1800" b="1" dirty="0">
                <a:latin typeface="Comic Sans MS" panose="030F0702030302020204" pitchFamily="66" charset="0"/>
                <a:cs typeface="Arial" panose="020B0604020202020204" pitchFamily="34" charset="0"/>
              </a:rPr>
              <a:t>Learn the different recycling symbols.</a:t>
            </a:r>
          </a:p>
          <a:p>
            <a:r>
              <a:rPr lang="en-GB" sz="1800" b="1" dirty="0">
                <a:latin typeface="Comic Sans MS" panose="030F0702030302020204" pitchFamily="66" charset="0"/>
                <a:cs typeface="Arial" panose="020B0604020202020204" pitchFamily="34" charset="0"/>
              </a:rPr>
              <a:t>Make sure to recycle aluminium foil.</a:t>
            </a:r>
          </a:p>
          <a:p>
            <a:r>
              <a:rPr lang="en-GB" sz="1800" b="1" dirty="0">
                <a:latin typeface="Comic Sans MS" panose="030F0702030302020204" pitchFamily="66" charset="0"/>
                <a:cs typeface="Arial" panose="020B0604020202020204" pitchFamily="34" charset="0"/>
              </a:rPr>
              <a:t>Use the Recycling Locator to help you recycle better!</a:t>
            </a:r>
          </a:p>
          <a:p>
            <a:pPr marL="0" indent="0">
              <a:buNone/>
            </a:pPr>
            <a:endParaRPr lang="en-GB" sz="1800" b="1" dirty="0">
              <a:solidFill>
                <a:srgbClr val="36923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065CAFD0-1B30-4203-8559-2DDA22C33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0730" y="90792"/>
            <a:ext cx="7870539" cy="2411392"/>
          </a:xfrm>
          <a:prstGeom prst="rect">
            <a:avLst/>
          </a:prstGeom>
        </p:spPr>
      </p:pic>
      <p:sp>
        <p:nvSpPr>
          <p:cNvPr id="7" name="Content Placeholder 2">
            <a:extLst>
              <a:ext uri="{FF2B5EF4-FFF2-40B4-BE49-F238E27FC236}">
                <a16:creationId xmlns="" xmlns:a16="http://schemas.microsoft.com/office/drawing/2014/main" id="{81C3F12F-594C-4DAF-83AD-C3937E4D30C4}"/>
              </a:ext>
            </a:extLst>
          </p:cNvPr>
          <p:cNvSpPr txBox="1">
            <a:spLocks/>
          </p:cNvSpPr>
          <p:nvPr/>
        </p:nvSpPr>
        <p:spPr>
          <a:xfrm>
            <a:off x="2677067" y="1000015"/>
            <a:ext cx="6837863" cy="112832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76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Below and on the next few slides are some ideas you might want to use on your poster.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19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583"/>
          <a:stretch/>
        </p:blipFill>
        <p:spPr>
          <a:xfrm>
            <a:off x="0" y="2028825"/>
            <a:ext cx="12192000" cy="4829175"/>
          </a:xfrm>
          <a:prstGeom prst="rect">
            <a:avLst/>
          </a:prstGeom>
        </p:spPr>
      </p:pic>
      <p:pic>
        <p:nvPicPr>
          <p:cNvPr id="11" name="Picture 10">
            <a:extLst>
              <a:ext uri="{FF2B5EF4-FFF2-40B4-BE49-F238E27FC236}">
                <a16:creationId xmlns="" xmlns:a16="http://schemas.microsoft.com/office/drawing/2014/main" id="{3AC6D1FE-5D64-F847-A530-AB2FE0FCD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167" y="1434594"/>
            <a:ext cx="2665809" cy="2889086"/>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C292EFCF-AD62-CA4E-98FD-D7755838E8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9618" y="1487347"/>
            <a:ext cx="2665809" cy="2889086"/>
          </a:xfrm>
          <a:prstGeom prst="rect">
            <a:avLst/>
          </a:prstGeom>
        </p:spPr>
      </p:pic>
      <p:pic>
        <p:nvPicPr>
          <p:cNvPr id="33" name="Picture 32">
            <a:extLst>
              <a:ext uri="{FF2B5EF4-FFF2-40B4-BE49-F238E27FC236}">
                <a16:creationId xmlns="" xmlns:a16="http://schemas.microsoft.com/office/drawing/2014/main" id="{2C7C1773-BD22-2A49-9E1A-9815AA1A5A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434594"/>
            <a:ext cx="2665809" cy="2889086"/>
          </a:xfrm>
          <a:prstGeom prst="rect">
            <a:avLst/>
          </a:prstGeom>
        </p:spPr>
      </p:pic>
      <p:pic>
        <p:nvPicPr>
          <p:cNvPr id="34" name="Picture 33" descr="A close up of a logo&#10;&#10;Description automatically generated">
            <a:extLst>
              <a:ext uri="{FF2B5EF4-FFF2-40B4-BE49-F238E27FC236}">
                <a16:creationId xmlns="" xmlns:a16="http://schemas.microsoft.com/office/drawing/2014/main" id="{826107E5-1442-144C-AA81-675150BE63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4518" y="1504280"/>
            <a:ext cx="2665809" cy="2889086"/>
          </a:xfrm>
          <a:prstGeom prst="rect">
            <a:avLst/>
          </a:prstGeom>
        </p:spPr>
      </p:pic>
      <p:sp>
        <p:nvSpPr>
          <p:cNvPr id="3" name="Content Placeholder 2">
            <a:extLst>
              <a:ext uri="{FF2B5EF4-FFF2-40B4-BE49-F238E27FC236}">
                <a16:creationId xmlns="" xmlns:a16="http://schemas.microsoft.com/office/drawing/2014/main" id="{3C69F793-0242-4B34-959F-5D773E80397A}"/>
              </a:ext>
            </a:extLst>
          </p:cNvPr>
          <p:cNvSpPr>
            <a:spLocks noGrp="1"/>
          </p:cNvSpPr>
          <p:nvPr>
            <p:ph idx="1"/>
          </p:nvPr>
        </p:nvSpPr>
        <p:spPr>
          <a:xfrm>
            <a:off x="9181743" y="1859881"/>
            <a:ext cx="2277533" cy="2583531"/>
          </a:xfrm>
        </p:spPr>
        <p:txBody>
          <a:bodyPr>
            <a:normAutofit/>
          </a:bodyPr>
          <a:lstStyle/>
          <a:p>
            <a:pPr marL="0" indent="0">
              <a:lnSpc>
                <a:spcPts val="2780"/>
              </a:lnSpc>
              <a:buNone/>
            </a:pPr>
            <a:r>
              <a:rPr lang="en-US" sz="1800" dirty="0">
                <a:solidFill>
                  <a:schemeClr val="bg1"/>
                </a:solidFill>
                <a:latin typeface="Comic Sans MS" panose="030F0702030302020204" pitchFamily="66" charset="0"/>
                <a:cs typeface="Arial" panose="020B0604020202020204" pitchFamily="34" charset="0"/>
              </a:rPr>
              <a:t>The UK recycles about ___% of its cans. Countries like Brazil recycle nearly 100% of their cans.</a:t>
            </a:r>
          </a:p>
          <a:p>
            <a:pPr marL="0" indent="0">
              <a:lnSpc>
                <a:spcPct val="100000"/>
              </a:lnSpc>
              <a:buNone/>
            </a:pPr>
            <a:endParaRPr lang="en-GB" dirty="0">
              <a:solidFill>
                <a:schemeClr val="bg1"/>
              </a:solidFill>
            </a:endParaRPr>
          </a:p>
          <a:p>
            <a:pPr marL="0" indent="0">
              <a:lnSpc>
                <a:spcPct val="100000"/>
              </a:lnSpc>
              <a:buNone/>
            </a:pPr>
            <a:endParaRPr lang="en-GB" sz="2400" dirty="0">
              <a:solidFill>
                <a:schemeClr val="bg1"/>
              </a:solidFill>
            </a:endParaRPr>
          </a:p>
          <a:p>
            <a:pPr marL="0" indent="0">
              <a:buNone/>
            </a:pPr>
            <a:endParaRPr lang="en-GB" sz="3600" dirty="0">
              <a:solidFill>
                <a:schemeClr val="bg1"/>
              </a:solidFill>
            </a:endParaRPr>
          </a:p>
        </p:txBody>
      </p:sp>
      <p:sp>
        <p:nvSpPr>
          <p:cNvPr id="5" name="TextBox 4"/>
          <p:cNvSpPr txBox="1"/>
          <p:nvPr/>
        </p:nvSpPr>
        <p:spPr>
          <a:xfrm>
            <a:off x="1931928" y="527650"/>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6E26B246-52B7-5C4A-9049-4E30E6E80DF6}"/>
              </a:ext>
            </a:extLst>
          </p:cNvPr>
          <p:cNvSpPr txBox="1"/>
          <p:nvPr/>
        </p:nvSpPr>
        <p:spPr>
          <a:xfrm>
            <a:off x="9871633" y="2230990"/>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75</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 xmlns:a16="http://schemas.microsoft.com/office/drawing/2014/main" id="{B76CC13E-6F1C-BF4B-8467-2D363DD9B1E2}"/>
              </a:ext>
            </a:extLst>
          </p:cNvPr>
          <p:cNvSpPr/>
          <p:nvPr/>
        </p:nvSpPr>
        <p:spPr>
          <a:xfrm>
            <a:off x="680884" y="1813362"/>
            <a:ext cx="1973060" cy="1855829"/>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In the UK, we recycle roughly ___% of our household waste.</a:t>
            </a:r>
          </a:p>
        </p:txBody>
      </p:sp>
      <p:sp>
        <p:nvSpPr>
          <p:cNvPr id="8" name="Rectangle 7">
            <a:extLst>
              <a:ext uri="{FF2B5EF4-FFF2-40B4-BE49-F238E27FC236}">
                <a16:creationId xmlns="" xmlns:a16="http://schemas.microsoft.com/office/drawing/2014/main" id="{35C584EF-6E00-D745-ABFB-F5EFD730A5F9}"/>
              </a:ext>
            </a:extLst>
          </p:cNvPr>
          <p:cNvSpPr/>
          <p:nvPr/>
        </p:nvSpPr>
        <p:spPr>
          <a:xfrm>
            <a:off x="3562806" y="1789592"/>
            <a:ext cx="2283069" cy="2209516"/>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Every house in the UK throws away over _____ kilograms of waste each year on average.</a:t>
            </a:r>
          </a:p>
        </p:txBody>
      </p:sp>
      <p:sp>
        <p:nvSpPr>
          <p:cNvPr id="20" name="TextBox 19">
            <a:extLst>
              <a:ext uri="{FF2B5EF4-FFF2-40B4-BE49-F238E27FC236}">
                <a16:creationId xmlns="" xmlns:a16="http://schemas.microsoft.com/office/drawing/2014/main" id="{8DCD97BE-6A7C-0F43-8AE1-7E72B17D5388}"/>
              </a:ext>
            </a:extLst>
          </p:cNvPr>
          <p:cNvSpPr txBox="1"/>
          <p:nvPr/>
        </p:nvSpPr>
        <p:spPr>
          <a:xfrm>
            <a:off x="713897" y="2512653"/>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45</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 xmlns:a16="http://schemas.microsoft.com/office/drawing/2014/main" id="{71ACAD60-01C6-A94F-9258-E5E16AEAC4F7}"/>
              </a:ext>
            </a:extLst>
          </p:cNvPr>
          <p:cNvSpPr/>
          <p:nvPr/>
        </p:nvSpPr>
        <p:spPr>
          <a:xfrm>
            <a:off x="6333687" y="1829969"/>
            <a:ext cx="2365456" cy="1850443"/>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It takes ___% less energy to make a newspaper from recycled materials, rather than new.</a:t>
            </a:r>
          </a:p>
        </p:txBody>
      </p:sp>
      <p:sp>
        <p:nvSpPr>
          <p:cNvPr id="21" name="TextBox 20">
            <a:extLst>
              <a:ext uri="{FF2B5EF4-FFF2-40B4-BE49-F238E27FC236}">
                <a16:creationId xmlns="" xmlns:a16="http://schemas.microsoft.com/office/drawing/2014/main" id="{0B29BB61-36C8-2A4D-AC92-E6AB07A57357}"/>
              </a:ext>
            </a:extLst>
          </p:cNvPr>
          <p:cNvSpPr txBox="1"/>
          <p:nvPr/>
        </p:nvSpPr>
        <p:spPr>
          <a:xfrm>
            <a:off x="4068947" y="2512702"/>
            <a:ext cx="828770" cy="400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 xmlns:a16="http://schemas.microsoft.com/office/drawing/2014/main" id="{00892952-8136-1540-9548-5B31103EF98A}"/>
              </a:ext>
            </a:extLst>
          </p:cNvPr>
          <p:cNvSpPr txBox="1"/>
          <p:nvPr/>
        </p:nvSpPr>
        <p:spPr>
          <a:xfrm>
            <a:off x="7336875" y="1830880"/>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 xmlns:a16="http://schemas.microsoft.com/office/drawing/2014/main" id="{7F07C052-DA39-441B-BD1E-F08ABEFA13BA}"/>
              </a:ext>
            </a:extLst>
          </p:cNvPr>
          <p:cNvSpPr txBox="1"/>
          <p:nvPr/>
        </p:nvSpPr>
        <p:spPr>
          <a:xfrm>
            <a:off x="1214640" y="220717"/>
            <a:ext cx="9915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Before the numbers appear (when you click), can you estimate what they will be?</a:t>
            </a:r>
          </a:p>
        </p:txBody>
      </p:sp>
    </p:spTree>
    <p:extLst>
      <p:ext uri="{BB962C8B-B14F-4D97-AF65-F5344CB8AC3E}">
        <p14:creationId xmlns:p14="http://schemas.microsoft.com/office/powerpoint/2010/main" val="31515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306"/>
          <a:stretch/>
        </p:blipFill>
        <p:spPr>
          <a:xfrm>
            <a:off x="0" y="1962149"/>
            <a:ext cx="12192000" cy="4848225"/>
          </a:xfrm>
          <a:prstGeom prst="rect">
            <a:avLst/>
          </a:prstGeom>
        </p:spPr>
      </p:pic>
      <p:pic>
        <p:nvPicPr>
          <p:cNvPr id="12" name="Picture 11">
            <a:extLst>
              <a:ext uri="{FF2B5EF4-FFF2-40B4-BE49-F238E27FC236}">
                <a16:creationId xmlns="" xmlns:a16="http://schemas.microsoft.com/office/drawing/2014/main" id="{E06AFDEC-7F6B-9D4A-9FEE-BB4F1136E3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908" y="1604597"/>
            <a:ext cx="2665809" cy="2411392"/>
          </a:xfrm>
          <a:prstGeom prst="rect">
            <a:avLst/>
          </a:prstGeom>
        </p:spPr>
      </p:pic>
      <p:sp>
        <p:nvSpPr>
          <p:cNvPr id="2" name="Rectangle 1">
            <a:extLst>
              <a:ext uri="{FF2B5EF4-FFF2-40B4-BE49-F238E27FC236}">
                <a16:creationId xmlns="" xmlns:a16="http://schemas.microsoft.com/office/drawing/2014/main" id="{05C48110-C7B0-0E48-BA6D-4CF80C050823}"/>
              </a:ext>
            </a:extLst>
          </p:cNvPr>
          <p:cNvSpPr/>
          <p:nvPr/>
        </p:nvSpPr>
        <p:spPr>
          <a:xfrm>
            <a:off x="1970617" y="1890231"/>
            <a:ext cx="2186893"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 __________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tonnes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paper and card was not captured for recycling in 2017.</a:t>
            </a:r>
          </a:p>
        </p:txBody>
      </p:sp>
      <p:pic>
        <p:nvPicPr>
          <p:cNvPr id="13" name="Picture 12" descr="A close up of a logo&#10;&#10;Description automatically generated">
            <a:extLst>
              <a:ext uri="{FF2B5EF4-FFF2-40B4-BE49-F238E27FC236}">
                <a16:creationId xmlns="" xmlns:a16="http://schemas.microsoft.com/office/drawing/2014/main" id="{58A9F3A1-1C28-9041-AAE3-489E47DBBC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1359" y="1657350"/>
            <a:ext cx="2665809" cy="2411392"/>
          </a:xfrm>
          <a:prstGeom prst="rect">
            <a:avLst/>
          </a:prstGeom>
        </p:spPr>
      </p:pic>
      <p:sp>
        <p:nvSpPr>
          <p:cNvPr id="4" name="Rectangle 3">
            <a:extLst>
              <a:ext uri="{FF2B5EF4-FFF2-40B4-BE49-F238E27FC236}">
                <a16:creationId xmlns="" xmlns:a16="http://schemas.microsoft.com/office/drawing/2014/main" id="{C00529C6-14E7-D549-AEAB-5D6179DFC3F4}"/>
              </a:ext>
            </a:extLst>
          </p:cNvPr>
          <p:cNvSpPr/>
          <p:nvPr/>
        </p:nvSpPr>
        <p:spPr>
          <a:xfrm>
            <a:off x="4956899" y="1890231"/>
            <a:ext cx="2036394"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bottles that end up in the ocean take ____ years to fully break down.</a:t>
            </a:r>
          </a:p>
        </p:txBody>
      </p:sp>
      <p:pic>
        <p:nvPicPr>
          <p:cNvPr id="14" name="Picture 13">
            <a:extLst>
              <a:ext uri="{FF2B5EF4-FFF2-40B4-BE49-F238E27FC236}">
                <a16:creationId xmlns="" xmlns:a16="http://schemas.microsoft.com/office/drawing/2014/main" id="{DE28A780-A397-F242-B0F8-23723239A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8225" y="1604597"/>
            <a:ext cx="2665809" cy="2411392"/>
          </a:xfrm>
          <a:prstGeom prst="rect">
            <a:avLst/>
          </a:prstGeom>
        </p:spPr>
      </p:pic>
      <p:sp>
        <p:nvSpPr>
          <p:cNvPr id="3" name="Content Placeholder 2">
            <a:extLst>
              <a:ext uri="{FF2B5EF4-FFF2-40B4-BE49-F238E27FC236}">
                <a16:creationId xmlns="" xmlns:a16="http://schemas.microsoft.com/office/drawing/2014/main" id="{3C69F793-0242-4B34-959F-5D773E80397A}"/>
              </a:ext>
            </a:extLst>
          </p:cNvPr>
          <p:cNvSpPr>
            <a:spLocks noGrp="1"/>
          </p:cNvSpPr>
          <p:nvPr>
            <p:ph idx="1"/>
          </p:nvPr>
        </p:nvSpPr>
        <p:spPr>
          <a:xfrm>
            <a:off x="7711017" y="1871789"/>
            <a:ext cx="2345266" cy="2689627"/>
          </a:xfrm>
        </p:spPr>
        <p:txBody>
          <a:bodyPr>
            <a:normAutofit/>
          </a:bodyPr>
          <a:lstStyle/>
          <a:p>
            <a:pPr marL="0" indent="0">
              <a:lnSpc>
                <a:spcPts val="2760"/>
              </a:lnSpc>
              <a:buNone/>
            </a:pPr>
            <a:r>
              <a:rPr lang="en-US" sz="1800" dirty="0">
                <a:solidFill>
                  <a:schemeClr val="bg1"/>
                </a:solidFill>
                <a:latin typeface="Arial" panose="020B0604020202020204" pitchFamily="34" charset="0"/>
                <a:cs typeface="Arial" panose="020B0604020202020204" pitchFamily="34" charset="0"/>
              </a:rPr>
              <a:t>In the UK we use roughly _________ plastic bottles a day, of which _________ are not recycled.</a:t>
            </a:r>
          </a:p>
          <a:p>
            <a:pPr marL="0" indent="0">
              <a:lnSpc>
                <a:spcPct val="100000"/>
              </a:lnSpc>
              <a:buNone/>
            </a:pPr>
            <a:endParaRPr lang="en-GB" dirty="0"/>
          </a:p>
          <a:p>
            <a:pPr marL="0" indent="0">
              <a:lnSpc>
                <a:spcPct val="100000"/>
              </a:lnSpc>
              <a:buNone/>
            </a:pPr>
            <a:endParaRPr lang="en-GB" sz="2400" dirty="0"/>
          </a:p>
          <a:p>
            <a:pPr marL="0" indent="0">
              <a:buNone/>
            </a:pPr>
            <a:endParaRPr lang="en-GB" sz="3600" dirty="0"/>
          </a:p>
        </p:txBody>
      </p:sp>
      <p:sp>
        <p:nvSpPr>
          <p:cNvPr id="5" name="TextBox 4"/>
          <p:cNvSpPr txBox="1"/>
          <p:nvPr/>
        </p:nvSpPr>
        <p:spPr>
          <a:xfrm>
            <a:off x="1934402" y="697653"/>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FA40C5A-BFF0-7F4C-A81E-2594E979E4E6}"/>
              </a:ext>
            </a:extLst>
          </p:cNvPr>
          <p:cNvSpPr txBox="1"/>
          <p:nvPr/>
        </p:nvSpPr>
        <p:spPr>
          <a:xfrm>
            <a:off x="2572443" y="1871789"/>
            <a:ext cx="1393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1,000,000 </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 xmlns:a16="http://schemas.microsoft.com/office/drawing/2014/main" id="{A3F0C88E-2FF9-3846-891F-22595FC8AF86}"/>
              </a:ext>
            </a:extLst>
          </p:cNvPr>
          <p:cNvSpPr txBox="1"/>
          <p:nvPr/>
        </p:nvSpPr>
        <p:spPr>
          <a:xfrm>
            <a:off x="6167632" y="2563283"/>
            <a:ext cx="653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450</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 xmlns:a16="http://schemas.microsoft.com/office/drawing/2014/main" id="{2ACB0576-8502-924C-A061-28BB712EE2F3}"/>
              </a:ext>
            </a:extLst>
          </p:cNvPr>
          <p:cNvSpPr txBox="1"/>
          <p:nvPr/>
        </p:nvSpPr>
        <p:spPr>
          <a:xfrm>
            <a:off x="8510406" y="2210479"/>
            <a:ext cx="1502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38,500,000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 xmlns:a16="http://schemas.microsoft.com/office/drawing/2014/main" id="{12F7C9A4-C374-4D7F-B35B-7B98717E7A6C}"/>
              </a:ext>
            </a:extLst>
          </p:cNvPr>
          <p:cNvSpPr txBox="1"/>
          <p:nvPr/>
        </p:nvSpPr>
        <p:spPr>
          <a:xfrm>
            <a:off x="8597655" y="2913179"/>
            <a:ext cx="1502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15,000,000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694"/>
          <a:stretch/>
        </p:blipFill>
        <p:spPr>
          <a:xfrm>
            <a:off x="0" y="2105024"/>
            <a:ext cx="12192000" cy="4752975"/>
          </a:xfrm>
          <a:prstGeom prst="rect">
            <a:avLst/>
          </a:prstGeom>
        </p:spPr>
      </p:pic>
      <p:sp>
        <p:nvSpPr>
          <p:cNvPr id="2" name="Rectangle 1">
            <a:extLst>
              <a:ext uri="{FF2B5EF4-FFF2-40B4-BE49-F238E27FC236}">
                <a16:creationId xmlns="" xmlns:a16="http://schemas.microsoft.com/office/drawing/2014/main" id="{05C48110-C7B0-0E48-BA6D-4CF80C050823}"/>
              </a:ext>
            </a:extLst>
          </p:cNvPr>
          <p:cNvSpPr/>
          <p:nvPr/>
        </p:nvSpPr>
        <p:spPr>
          <a:xfrm>
            <a:off x="1989667" y="2671281"/>
            <a:ext cx="2186893"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 __________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tonnes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 paper and card was not captured for recycling in 2017.</a:t>
            </a:r>
          </a:p>
        </p:txBody>
      </p:sp>
      <p:pic>
        <p:nvPicPr>
          <p:cNvPr id="14" name="Picture 13">
            <a:extLst>
              <a:ext uri="{FF2B5EF4-FFF2-40B4-BE49-F238E27FC236}">
                <a16:creationId xmlns="" xmlns:a16="http://schemas.microsoft.com/office/drawing/2014/main" id="{DE28A780-A397-F242-B0F8-23723239A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0985" y="2338692"/>
            <a:ext cx="7870539" cy="2411392"/>
          </a:xfrm>
          <a:prstGeom prst="rect">
            <a:avLst/>
          </a:prstGeom>
        </p:spPr>
      </p:pic>
      <p:sp>
        <p:nvSpPr>
          <p:cNvPr id="3" name="Content Placeholder 2">
            <a:extLst>
              <a:ext uri="{FF2B5EF4-FFF2-40B4-BE49-F238E27FC236}">
                <a16:creationId xmlns="" xmlns:a16="http://schemas.microsoft.com/office/drawing/2014/main" id="{3C69F793-0242-4B34-959F-5D773E80397A}"/>
              </a:ext>
            </a:extLst>
          </p:cNvPr>
          <p:cNvSpPr>
            <a:spLocks noGrp="1"/>
          </p:cNvSpPr>
          <p:nvPr>
            <p:ph idx="1"/>
          </p:nvPr>
        </p:nvSpPr>
        <p:spPr>
          <a:xfrm>
            <a:off x="3297322" y="3032369"/>
            <a:ext cx="6837863" cy="1128329"/>
          </a:xfrm>
        </p:spPr>
        <p:txBody>
          <a:bodyPr>
            <a:normAutofit fontScale="92500"/>
          </a:bodyPr>
          <a:lstStyle/>
          <a:p>
            <a:pPr marL="0" indent="0" algn="ctr">
              <a:lnSpc>
                <a:spcPts val="2760"/>
              </a:lnSpc>
              <a:buNone/>
            </a:pPr>
            <a:r>
              <a:rPr lang="en-US" sz="3600" dirty="0">
                <a:solidFill>
                  <a:schemeClr val="bg1"/>
                </a:solidFill>
                <a:latin typeface="Comic Sans MS" panose="030F0702030302020204" pitchFamily="66" charset="0"/>
                <a:cs typeface="Arial" panose="020B0604020202020204" pitchFamily="34" charset="0"/>
              </a:rPr>
              <a:t>We are looking forward to seeing all your wonderful posters!</a:t>
            </a:r>
          </a:p>
          <a:p>
            <a:pPr marL="0" indent="0">
              <a:lnSpc>
                <a:spcPct val="100000"/>
              </a:lnSpc>
              <a:buNone/>
            </a:pPr>
            <a:endParaRPr lang="en-GB" dirty="0"/>
          </a:p>
          <a:p>
            <a:pPr marL="0" indent="0">
              <a:lnSpc>
                <a:spcPct val="100000"/>
              </a:lnSpc>
              <a:buNone/>
            </a:pPr>
            <a:endParaRPr lang="en-GB" sz="2400" dirty="0"/>
          </a:p>
          <a:p>
            <a:pPr marL="0" indent="0">
              <a:buNone/>
            </a:pPr>
            <a:endParaRPr lang="en-GB" sz="3600" dirty="0"/>
          </a:p>
        </p:txBody>
      </p:sp>
      <p:sp>
        <p:nvSpPr>
          <p:cNvPr id="5" name="TextBox 4"/>
          <p:cNvSpPr txBox="1"/>
          <p:nvPr/>
        </p:nvSpPr>
        <p:spPr>
          <a:xfrm>
            <a:off x="1953452" y="1478703"/>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724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2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6DA9FE-3C89-4DCC-99F7-71E4651CA6F7}"/>
              </a:ext>
            </a:extLst>
          </p:cNvPr>
          <p:cNvSpPr>
            <a:spLocks noGrp="1"/>
          </p:cNvSpPr>
          <p:nvPr>
            <p:ph type="title"/>
          </p:nvPr>
        </p:nvSpPr>
        <p:spPr/>
        <p:txBody>
          <a:bodyPr/>
          <a:lstStyle/>
          <a:p>
            <a:pPr algn="ctr"/>
            <a:r>
              <a:rPr lang="en-GB" dirty="0">
                <a:latin typeface="Comic Sans MS" panose="030F0702030302020204" pitchFamily="66" charset="0"/>
              </a:rPr>
              <a:t>Eco Afternoon</a:t>
            </a:r>
          </a:p>
        </p:txBody>
      </p:sp>
      <p:graphicFrame>
        <p:nvGraphicFramePr>
          <p:cNvPr id="4" name="Table 3">
            <a:extLst>
              <a:ext uri="{FF2B5EF4-FFF2-40B4-BE49-F238E27FC236}">
                <a16:creationId xmlns="" xmlns:a16="http://schemas.microsoft.com/office/drawing/2014/main" id="{0D81B067-779F-4AF4-8F68-021D0C773FE4}"/>
              </a:ext>
            </a:extLst>
          </p:cNvPr>
          <p:cNvGraphicFramePr>
            <a:graphicFrameLocks noGrp="1"/>
          </p:cNvGraphicFramePr>
          <p:nvPr/>
        </p:nvGraphicFramePr>
        <p:xfrm>
          <a:off x="293915" y="719665"/>
          <a:ext cx="11609614" cy="5634245"/>
        </p:xfrm>
        <a:graphic>
          <a:graphicData uri="http://schemas.openxmlformats.org/drawingml/2006/table">
            <a:tbl>
              <a:tblPr firstRow="1" bandRow="1">
                <a:tableStyleId>{5C22544A-7EE6-4342-B048-85BDC9FD1C3A}</a:tableStyleId>
              </a:tblPr>
              <a:tblGrid>
                <a:gridCol w="7666054">
                  <a:extLst>
                    <a:ext uri="{9D8B030D-6E8A-4147-A177-3AD203B41FA5}">
                      <a16:colId xmlns="" xmlns:a16="http://schemas.microsoft.com/office/drawing/2014/main" val="3710090033"/>
                    </a:ext>
                  </a:extLst>
                </a:gridCol>
                <a:gridCol w="3943560">
                  <a:extLst>
                    <a:ext uri="{9D8B030D-6E8A-4147-A177-3AD203B41FA5}">
                      <a16:colId xmlns="" xmlns:a16="http://schemas.microsoft.com/office/drawing/2014/main" val="2822766338"/>
                    </a:ext>
                  </a:extLst>
                </a:gridCol>
              </a:tblGrid>
              <a:tr h="658928">
                <a:tc>
                  <a:txBody>
                    <a:bodyPr/>
                    <a:lstStyle/>
                    <a:p>
                      <a:r>
                        <a:rPr lang="en-GB" sz="3600" dirty="0">
                          <a:latin typeface="Comic Sans MS" panose="030F0702030302020204" pitchFamily="66" charset="0"/>
                        </a:rPr>
                        <a:t>Subject / Lesson</a:t>
                      </a:r>
                    </a:p>
                  </a:txBody>
                  <a:tcPr>
                    <a:solidFill>
                      <a:schemeClr val="accent6">
                        <a:lumMod val="50000"/>
                      </a:schemeClr>
                    </a:solidFill>
                  </a:tcPr>
                </a:tc>
                <a:tc>
                  <a:txBody>
                    <a:bodyPr/>
                    <a:lstStyle/>
                    <a:p>
                      <a:r>
                        <a:rPr lang="en-GB" sz="3600" dirty="0">
                          <a:latin typeface="Comic Sans MS" panose="030F0702030302020204" pitchFamily="66" charset="0"/>
                        </a:rPr>
                        <a:t>Time</a:t>
                      </a:r>
                    </a:p>
                  </a:txBody>
                  <a:tcPr>
                    <a:solidFill>
                      <a:schemeClr val="accent6">
                        <a:lumMod val="50000"/>
                      </a:schemeClr>
                    </a:solidFill>
                  </a:tcPr>
                </a:tc>
                <a:extLst>
                  <a:ext uri="{0D108BD9-81ED-4DB2-BD59-A6C34878D82A}">
                    <a16:rowId xmlns="" xmlns:a16="http://schemas.microsoft.com/office/drawing/2014/main" val="2501870924"/>
                  </a:ext>
                </a:extLst>
              </a:tr>
              <a:tr h="818893">
                <a:tc>
                  <a:txBody>
                    <a:bodyPr/>
                    <a:lstStyle/>
                    <a:p>
                      <a:r>
                        <a:rPr lang="en-GB" sz="3600" dirty="0">
                          <a:latin typeface="Comic Sans MS" panose="030F0702030302020204" pitchFamily="66" charset="0"/>
                        </a:rPr>
                        <a:t>Recycling </a:t>
                      </a:r>
                      <a:r>
                        <a:rPr lang="en-GB" sz="2000" dirty="0">
                          <a:latin typeface="Comic Sans MS" panose="030F0702030302020204" pitchFamily="66" charset="0"/>
                        </a:rPr>
                        <a:t>– create from recyclable materials </a:t>
                      </a:r>
                      <a:endParaRPr lang="en-GB" sz="3600" dirty="0">
                        <a:latin typeface="Comic Sans MS" panose="030F0702030302020204" pitchFamily="66" charset="0"/>
                      </a:endParaRPr>
                    </a:p>
                  </a:txBody>
                  <a:tcPr>
                    <a:solidFill>
                      <a:schemeClr val="accent6">
                        <a:lumMod val="40000"/>
                        <a:lumOff val="60000"/>
                      </a:schemeClr>
                    </a:solidFill>
                  </a:tcPr>
                </a:tc>
                <a:tc>
                  <a:txBody>
                    <a:bodyPr/>
                    <a:lstStyle/>
                    <a:p>
                      <a:r>
                        <a:rPr lang="en-GB" sz="3200" dirty="0">
                          <a:latin typeface="Comic Sans MS" panose="030F0702030302020204" pitchFamily="66" charset="0"/>
                        </a:rPr>
                        <a:t>45 minutes</a:t>
                      </a:r>
                    </a:p>
                  </a:txBody>
                  <a:tcPr>
                    <a:solidFill>
                      <a:schemeClr val="accent6">
                        <a:lumMod val="40000"/>
                        <a:lumOff val="60000"/>
                      </a:schemeClr>
                    </a:solidFill>
                  </a:tcPr>
                </a:tc>
                <a:extLst>
                  <a:ext uri="{0D108BD9-81ED-4DB2-BD59-A6C34878D82A}">
                    <a16:rowId xmlns="" xmlns:a16="http://schemas.microsoft.com/office/drawing/2014/main" val="325628353"/>
                  </a:ext>
                </a:extLst>
              </a:tr>
              <a:tr h="977134">
                <a:tc>
                  <a:txBody>
                    <a:bodyPr/>
                    <a:lstStyle/>
                    <a:p>
                      <a:r>
                        <a:rPr lang="en-GB" sz="3600" dirty="0">
                          <a:latin typeface="Comic Sans MS" panose="030F0702030302020204" pitchFamily="66" charset="0"/>
                        </a:rPr>
                        <a:t>Recycling</a:t>
                      </a:r>
                      <a:r>
                        <a:rPr lang="en-GB" sz="5400" dirty="0">
                          <a:latin typeface="Comic Sans MS" panose="030F0702030302020204" pitchFamily="66" charset="0"/>
                        </a:rPr>
                        <a:t> </a:t>
                      </a:r>
                      <a:r>
                        <a:rPr lang="en-GB" sz="2000" dirty="0">
                          <a:latin typeface="Comic Sans MS" panose="030F0702030302020204" pitchFamily="66" charset="0"/>
                        </a:rPr>
                        <a:t>– create a poster encouraging recycling</a:t>
                      </a:r>
                      <a:endParaRPr lang="en-GB" sz="5400" dirty="0">
                        <a:latin typeface="Comic Sans MS" panose="030F0702030302020204" pitchFamily="66" charset="0"/>
                      </a:endParaRPr>
                    </a:p>
                  </a:txBody>
                  <a:tcPr/>
                </a:tc>
                <a:tc>
                  <a:txBody>
                    <a:bodyPr/>
                    <a:lstStyle/>
                    <a:p>
                      <a:r>
                        <a:rPr lang="en-GB" sz="3200" dirty="0">
                          <a:latin typeface="Comic Sans MS" panose="030F0702030302020204" pitchFamily="66" charset="0"/>
                        </a:rPr>
                        <a:t>1 hour</a:t>
                      </a:r>
                    </a:p>
                  </a:txBody>
                  <a:tcPr/>
                </a:tc>
                <a:extLst>
                  <a:ext uri="{0D108BD9-81ED-4DB2-BD59-A6C34878D82A}">
                    <a16:rowId xmlns="" xmlns:a16="http://schemas.microsoft.com/office/drawing/2014/main" val="410806307"/>
                  </a:ext>
                </a:extLst>
              </a:tr>
              <a:tr h="878287">
                <a:tc>
                  <a:txBody>
                    <a:bodyPr/>
                    <a:lstStyle/>
                    <a:p>
                      <a:r>
                        <a:rPr lang="en-GB" sz="3600" dirty="0">
                          <a:latin typeface="Comic Sans MS" panose="030F0702030302020204" pitchFamily="66" charset="0"/>
                        </a:rPr>
                        <a:t>Physical Activity</a:t>
                      </a:r>
                    </a:p>
                  </a:txBody>
                  <a:tcPr>
                    <a:solidFill>
                      <a:schemeClr val="accent6">
                        <a:lumMod val="40000"/>
                        <a:lumOff val="60000"/>
                      </a:schemeClr>
                    </a:solidFill>
                  </a:tcPr>
                </a:tc>
                <a:tc>
                  <a:txBody>
                    <a:bodyPr/>
                    <a:lstStyle/>
                    <a:p>
                      <a:r>
                        <a:rPr lang="en-GB" sz="3200" dirty="0">
                          <a:latin typeface="Comic Sans MS" panose="030F0702030302020204" pitchFamily="66" charset="0"/>
                        </a:rPr>
                        <a:t>30 minutes</a:t>
                      </a:r>
                    </a:p>
                  </a:txBody>
                  <a:tcPr>
                    <a:solidFill>
                      <a:schemeClr val="accent6">
                        <a:lumMod val="40000"/>
                        <a:lumOff val="60000"/>
                      </a:schemeClr>
                    </a:solidFill>
                  </a:tcPr>
                </a:tc>
                <a:extLst>
                  <a:ext uri="{0D108BD9-81ED-4DB2-BD59-A6C34878D82A}">
                    <a16:rowId xmlns="" xmlns:a16="http://schemas.microsoft.com/office/drawing/2014/main" val="3335125883"/>
                  </a:ext>
                </a:extLst>
              </a:tr>
              <a:tr h="10707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Carbon footprint</a:t>
                      </a:r>
                      <a:r>
                        <a:rPr lang="en-GB" sz="5400" dirty="0">
                          <a:latin typeface="Comic Sans MS" panose="030F0702030302020204" pitchFamily="66" charset="0"/>
                        </a:rPr>
                        <a:t> </a:t>
                      </a:r>
                      <a:r>
                        <a:rPr lang="en-GB" sz="1600" dirty="0">
                          <a:latin typeface="Comic Sans MS" panose="030F0702030302020204" pitchFamily="66" charset="0"/>
                        </a:rPr>
                        <a:t>– researching where food travels from</a:t>
                      </a:r>
                      <a:endParaRPr lang="en-GB" sz="2800" dirty="0">
                        <a:latin typeface="Comic Sans MS" panose="030F0702030302020204" pitchFamily="66" charset="0"/>
                      </a:endParaRPr>
                    </a:p>
                  </a:txBody>
                  <a:tcPr/>
                </a:tc>
                <a:tc>
                  <a:txBody>
                    <a:bodyPr/>
                    <a:lstStyle/>
                    <a:p>
                      <a:r>
                        <a:rPr lang="en-GB" sz="3200" dirty="0">
                          <a:latin typeface="Comic Sans MS" panose="030F0702030302020204" pitchFamily="66" charset="0"/>
                        </a:rPr>
                        <a:t>45 minutes</a:t>
                      </a:r>
                    </a:p>
                  </a:txBody>
                  <a:tcPr/>
                </a:tc>
                <a:extLst>
                  <a:ext uri="{0D108BD9-81ED-4DB2-BD59-A6C34878D82A}">
                    <a16:rowId xmlns="" xmlns:a16="http://schemas.microsoft.com/office/drawing/2014/main" val="232290367"/>
                  </a:ext>
                </a:extLst>
              </a:tr>
              <a:tr h="1230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Carbon footprint</a:t>
                      </a:r>
                      <a:r>
                        <a:rPr lang="en-GB" sz="5400" dirty="0">
                          <a:latin typeface="Comic Sans MS" panose="030F0702030302020204" pitchFamily="66" charset="0"/>
                        </a:rPr>
                        <a:t> </a:t>
                      </a:r>
                      <a:r>
                        <a:rPr lang="en-GB" sz="1200" dirty="0">
                          <a:latin typeface="Comic Sans MS" panose="030F0702030302020204" pitchFamily="66" charset="0"/>
                        </a:rPr>
                        <a:t>– </a:t>
                      </a:r>
                      <a:r>
                        <a:rPr lang="en-GB" sz="1600" dirty="0">
                          <a:latin typeface="Comic Sans MS" panose="030F0702030302020204" pitchFamily="66" charset="0"/>
                        </a:rPr>
                        <a:t>design an eco-friendly meal</a:t>
                      </a:r>
                      <a:endParaRPr lang="en-GB" sz="2800" dirty="0">
                        <a:latin typeface="Comic Sans MS" panose="030F0702030302020204" pitchFamily="66" charset="0"/>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omic Sans MS" panose="030F0702030302020204" pitchFamily="66" charset="0"/>
                        </a:rPr>
                        <a:t>1 hour</a:t>
                      </a:r>
                    </a:p>
                  </a:txBody>
                  <a:tcPr>
                    <a:solidFill>
                      <a:schemeClr val="accent6">
                        <a:lumMod val="40000"/>
                        <a:lumOff val="60000"/>
                      </a:schemeClr>
                    </a:solidFill>
                  </a:tcPr>
                </a:tc>
                <a:extLst>
                  <a:ext uri="{0D108BD9-81ED-4DB2-BD59-A6C34878D82A}">
                    <a16:rowId xmlns="" xmlns:a16="http://schemas.microsoft.com/office/drawing/2014/main" val="2254271518"/>
                  </a:ext>
                </a:extLst>
              </a:tr>
            </a:tbl>
          </a:graphicData>
        </a:graphic>
      </p:graphicFrame>
    </p:spTree>
    <p:extLst>
      <p:ext uri="{BB962C8B-B14F-4D97-AF65-F5344CB8AC3E}">
        <p14:creationId xmlns:p14="http://schemas.microsoft.com/office/powerpoint/2010/main" val="4183990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is a carbon footprint?</a:t>
            </a:r>
          </a:p>
        </p:txBody>
      </p:sp>
      <p:sp>
        <p:nvSpPr>
          <p:cNvPr id="3" name="Content Placeholder 2"/>
          <p:cNvSpPr>
            <a:spLocks noGrp="1"/>
          </p:cNvSpPr>
          <p:nvPr>
            <p:ph idx="1"/>
          </p:nvPr>
        </p:nvSpPr>
        <p:spPr>
          <a:xfrm>
            <a:off x="838200" y="1825625"/>
            <a:ext cx="4895335" cy="4351338"/>
          </a:xfrm>
        </p:spPr>
        <p:txBody>
          <a:bodyPr/>
          <a:lstStyle/>
          <a:p>
            <a:r>
              <a:rPr lang="en-GB" b="1" dirty="0">
                <a:latin typeface="Comic Sans MS" panose="030F0702030302020204" pitchFamily="66" charset="0"/>
              </a:rPr>
              <a:t>A carbon footprint</a:t>
            </a:r>
            <a:r>
              <a:rPr lang="en-GB" dirty="0">
                <a:latin typeface="Comic Sans MS" panose="030F0702030302020204" pitchFamily="66" charset="0"/>
              </a:rPr>
              <a:t> </a:t>
            </a:r>
            <a:r>
              <a:rPr lang="en-GB" b="1" dirty="0">
                <a:latin typeface="Comic Sans MS" panose="030F0702030302020204" pitchFamily="66" charset="0"/>
              </a:rPr>
              <a:t>is defined as</a:t>
            </a:r>
            <a:r>
              <a:rPr lang="en-GB" dirty="0">
                <a:latin typeface="Comic Sans MS" panose="030F0702030302020204" pitchFamily="66" charset="0"/>
              </a:rPr>
              <a:t> the total amount of greenhouse gases produced to directly and indirectly support human activities, usually expressed in equivalent tons of carbon dioxide (CO2).</a:t>
            </a:r>
          </a:p>
        </p:txBody>
      </p:sp>
      <p:pic>
        <p:nvPicPr>
          <p:cNvPr id="1026" name="Picture 2" descr="Image result for carbon foot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67" y="2407808"/>
            <a:ext cx="3840912" cy="255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829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is included in your carbon footprint?</a:t>
            </a:r>
          </a:p>
        </p:txBody>
      </p:sp>
      <p:sp>
        <p:nvSpPr>
          <p:cNvPr id="3" name="Content Placeholder 2"/>
          <p:cNvSpPr>
            <a:spLocks noGrp="1"/>
          </p:cNvSpPr>
          <p:nvPr>
            <p:ph idx="1"/>
          </p:nvPr>
        </p:nvSpPr>
        <p:spPr>
          <a:xfrm>
            <a:off x="838200" y="1825625"/>
            <a:ext cx="4895335" cy="4351338"/>
          </a:xfrm>
        </p:spPr>
        <p:txBody>
          <a:bodyPr/>
          <a:lstStyle/>
          <a:p>
            <a:r>
              <a:rPr lang="en-GB" b="1" dirty="0">
                <a:latin typeface="Comic Sans MS" panose="030F0702030302020204" pitchFamily="66" charset="0"/>
              </a:rPr>
              <a:t>Any time you use things powered by fossil fuels (like petrol/diesel cars) you are adding to your carbon footprint.  This also includes when things are brought to you e.g. food delivered by a truck to the supermarket which your family then buys.</a:t>
            </a:r>
          </a:p>
        </p:txBody>
      </p:sp>
      <p:pic>
        <p:nvPicPr>
          <p:cNvPr id="1026" name="Picture 2" descr="Image result for carbon foot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67" y="2407808"/>
            <a:ext cx="3840912" cy="255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909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There are many ways we could reduce our carbon footprint.</a:t>
            </a:r>
          </a:p>
        </p:txBody>
      </p:sp>
      <p:pic>
        <p:nvPicPr>
          <p:cNvPr id="4" name="Google Shape;376;p43"/>
          <p:cNvPicPr preferRelativeResize="0">
            <a:picLocks/>
          </p:cNvPicPr>
          <p:nvPr/>
        </p:nvPicPr>
        <p:blipFill rotWithShape="1">
          <a:blip r:embed="rId2">
            <a:alphaModFix/>
          </a:blip>
          <a:srcRect t="7847"/>
          <a:stretch/>
        </p:blipFill>
        <p:spPr>
          <a:xfrm>
            <a:off x="444844" y="1927654"/>
            <a:ext cx="2644346" cy="1902942"/>
          </a:xfrm>
          <a:prstGeom prst="rect">
            <a:avLst/>
          </a:prstGeom>
          <a:noFill/>
          <a:ln>
            <a:noFill/>
          </a:ln>
        </p:spPr>
      </p:pic>
      <p:pic>
        <p:nvPicPr>
          <p:cNvPr id="5" name="Google Shape;396;p46"/>
          <p:cNvPicPr preferRelativeResize="0">
            <a:picLocks/>
          </p:cNvPicPr>
          <p:nvPr/>
        </p:nvPicPr>
        <p:blipFill rotWithShape="1">
          <a:blip r:embed="rId3">
            <a:alphaModFix/>
          </a:blip>
          <a:srcRect b="4824"/>
          <a:stretch/>
        </p:blipFill>
        <p:spPr>
          <a:xfrm>
            <a:off x="4077730" y="1927654"/>
            <a:ext cx="2644346" cy="1902942"/>
          </a:xfrm>
          <a:prstGeom prst="rect">
            <a:avLst/>
          </a:prstGeom>
          <a:noFill/>
          <a:ln>
            <a:noFill/>
          </a:ln>
        </p:spPr>
      </p:pic>
      <p:pic>
        <p:nvPicPr>
          <p:cNvPr id="6" name="Google Shape;402;p47"/>
          <p:cNvPicPr preferRelativeResize="0">
            <a:picLocks/>
          </p:cNvPicPr>
          <p:nvPr/>
        </p:nvPicPr>
        <p:blipFill rotWithShape="1">
          <a:blip r:embed="rId4">
            <a:alphaModFix/>
          </a:blip>
          <a:srcRect t="10031"/>
          <a:stretch/>
        </p:blipFill>
        <p:spPr>
          <a:xfrm>
            <a:off x="7710616" y="1940012"/>
            <a:ext cx="3089191" cy="1890584"/>
          </a:xfrm>
          <a:prstGeom prst="rect">
            <a:avLst/>
          </a:prstGeom>
          <a:noFill/>
          <a:ln>
            <a:noFill/>
          </a:ln>
        </p:spPr>
      </p:pic>
      <p:pic>
        <p:nvPicPr>
          <p:cNvPr id="7" name="Google Shape;413;p49"/>
          <p:cNvPicPr preferRelativeResize="0">
            <a:picLocks/>
          </p:cNvPicPr>
          <p:nvPr/>
        </p:nvPicPr>
        <p:blipFill rotWithShape="1">
          <a:blip r:embed="rId5">
            <a:alphaModFix/>
          </a:blip>
          <a:srcRect r="3672"/>
          <a:stretch/>
        </p:blipFill>
        <p:spPr>
          <a:xfrm>
            <a:off x="370704" y="4067562"/>
            <a:ext cx="2718486" cy="2236572"/>
          </a:xfrm>
          <a:prstGeom prst="rect">
            <a:avLst/>
          </a:prstGeom>
          <a:noFill/>
          <a:ln>
            <a:noFill/>
          </a:ln>
        </p:spPr>
      </p:pic>
      <p:pic>
        <p:nvPicPr>
          <p:cNvPr id="9" name="Google Shape;460;p56"/>
          <p:cNvPicPr preferRelativeResize="0">
            <a:picLocks/>
          </p:cNvPicPr>
          <p:nvPr/>
        </p:nvPicPr>
        <p:blipFill rotWithShape="1">
          <a:blip r:embed="rId6">
            <a:alphaModFix/>
          </a:blip>
          <a:srcRect t="2290" b="11529"/>
          <a:stretch/>
        </p:blipFill>
        <p:spPr>
          <a:xfrm>
            <a:off x="4028303" y="4067562"/>
            <a:ext cx="2693773" cy="2236572"/>
          </a:xfrm>
          <a:prstGeom prst="rect">
            <a:avLst/>
          </a:prstGeom>
          <a:noFill/>
          <a:ln>
            <a:noFill/>
          </a:ln>
        </p:spPr>
      </p:pic>
      <p:pic>
        <p:nvPicPr>
          <p:cNvPr id="10" name="Google Shape;471;p58"/>
          <p:cNvPicPr preferRelativeResize="0">
            <a:picLocks/>
          </p:cNvPicPr>
          <p:nvPr/>
        </p:nvPicPr>
        <p:blipFill rotWithShape="1">
          <a:blip r:embed="rId7">
            <a:alphaModFix/>
          </a:blip>
          <a:srcRect t="3093" b="4706"/>
          <a:stretch/>
        </p:blipFill>
        <p:spPr>
          <a:xfrm>
            <a:off x="7661189" y="4067562"/>
            <a:ext cx="3089190" cy="2236572"/>
          </a:xfrm>
          <a:prstGeom prst="rect">
            <a:avLst/>
          </a:prstGeom>
          <a:noFill/>
          <a:ln>
            <a:noFill/>
          </a:ln>
        </p:spPr>
      </p:pic>
    </p:spTree>
    <p:extLst>
      <p:ext uri="{BB962C8B-B14F-4D97-AF65-F5344CB8AC3E}">
        <p14:creationId xmlns:p14="http://schemas.microsoft.com/office/powerpoint/2010/main" val="835547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We are focusing today on where our food travels before reaching our plate.</a:t>
            </a:r>
          </a:p>
        </p:txBody>
      </p:sp>
      <p:pic>
        <p:nvPicPr>
          <p:cNvPr id="9" name="Google Shape;460;p56"/>
          <p:cNvPicPr preferRelativeResize="0">
            <a:picLocks/>
          </p:cNvPicPr>
          <p:nvPr/>
        </p:nvPicPr>
        <p:blipFill rotWithShape="1">
          <a:blip r:embed="rId2">
            <a:alphaModFix/>
          </a:blip>
          <a:srcRect t="2290" b="11529"/>
          <a:stretch/>
        </p:blipFill>
        <p:spPr>
          <a:xfrm>
            <a:off x="3485378" y="2105025"/>
            <a:ext cx="5544322" cy="4218159"/>
          </a:xfrm>
          <a:prstGeom prst="rect">
            <a:avLst/>
          </a:prstGeom>
          <a:noFill/>
          <a:ln>
            <a:noFill/>
          </a:ln>
        </p:spPr>
      </p:pic>
    </p:spTree>
    <p:extLst>
      <p:ext uri="{BB962C8B-B14F-4D97-AF65-F5344CB8AC3E}">
        <p14:creationId xmlns:p14="http://schemas.microsoft.com/office/powerpoint/2010/main" val="913307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95250"/>
            <a:ext cx="10515600" cy="1325563"/>
          </a:xfrm>
        </p:spPr>
        <p:txBody>
          <a:bodyPr/>
          <a:lstStyle/>
          <a:p>
            <a:r>
              <a:rPr lang="en-GB" dirty="0">
                <a:latin typeface="Comic Sans MS" panose="030F0702030302020204" pitchFamily="66" charset="0"/>
              </a:rPr>
              <a:t>Your activity:</a:t>
            </a:r>
          </a:p>
        </p:txBody>
      </p:sp>
      <p:sp>
        <p:nvSpPr>
          <p:cNvPr id="3" name="Content Placeholder 2"/>
          <p:cNvSpPr>
            <a:spLocks noGrp="1"/>
          </p:cNvSpPr>
          <p:nvPr>
            <p:ph idx="1"/>
          </p:nvPr>
        </p:nvSpPr>
        <p:spPr>
          <a:xfrm>
            <a:off x="890587" y="1358900"/>
            <a:ext cx="10410825" cy="4351338"/>
          </a:xfrm>
        </p:spPr>
        <p:txBody>
          <a:bodyPr/>
          <a:lstStyle/>
          <a:p>
            <a:r>
              <a:rPr lang="en-GB" b="1" dirty="0">
                <a:latin typeface="Comic Sans MS" panose="030F0702030302020204" pitchFamily="66" charset="0"/>
              </a:rPr>
              <a:t>Have a look at the food in your house and find out where it is from.  Make a list of what you find out.</a:t>
            </a:r>
          </a:p>
          <a:p>
            <a:endParaRPr lang="en-GB" b="1" dirty="0">
              <a:latin typeface="Comic Sans MS" panose="030F0702030302020204" pitchFamily="66" charset="0"/>
            </a:endParaRPr>
          </a:p>
          <a:p>
            <a:r>
              <a:rPr lang="en-GB" b="1" dirty="0">
                <a:latin typeface="Comic Sans MS" panose="030F0702030302020204" pitchFamily="66" charset="0"/>
              </a:rPr>
              <a:t>Did your results surprise you? Why?</a:t>
            </a:r>
          </a:p>
        </p:txBody>
      </p:sp>
      <p:pic>
        <p:nvPicPr>
          <p:cNvPr id="5" name="Picture 4">
            <a:extLst>
              <a:ext uri="{FF2B5EF4-FFF2-40B4-BE49-F238E27FC236}">
                <a16:creationId xmlns="" xmlns:a16="http://schemas.microsoft.com/office/drawing/2014/main" id="{1721263D-F764-4752-A637-2E64D33D5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663" y="3200400"/>
            <a:ext cx="5934674" cy="3562350"/>
          </a:xfrm>
          <a:prstGeom prst="rect">
            <a:avLst/>
          </a:prstGeom>
        </p:spPr>
      </p:pic>
    </p:spTree>
    <p:extLst>
      <p:ext uri="{BB962C8B-B14F-4D97-AF65-F5344CB8AC3E}">
        <p14:creationId xmlns:p14="http://schemas.microsoft.com/office/powerpoint/2010/main" val="1385768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95251"/>
            <a:ext cx="10515600" cy="857250"/>
          </a:xfrm>
        </p:spPr>
        <p:txBody>
          <a:bodyPr/>
          <a:lstStyle/>
          <a:p>
            <a:r>
              <a:rPr lang="en-GB" dirty="0">
                <a:latin typeface="Comic Sans MS" panose="030F0702030302020204" pitchFamily="66" charset="0"/>
              </a:rPr>
              <a:t>Next activity</a:t>
            </a:r>
            <a:r>
              <a:rPr lang="en-GB" dirty="0" smtClean="0">
                <a:latin typeface="Comic Sans MS" panose="030F0702030302020204" pitchFamily="66" charset="0"/>
              </a:rPr>
              <a:t>: </a:t>
            </a:r>
            <a:endParaRPr lang="en-GB" dirty="0">
              <a:latin typeface="Comic Sans MS" panose="030F0702030302020204" pitchFamily="66" charset="0"/>
            </a:endParaRPr>
          </a:p>
        </p:txBody>
      </p:sp>
      <p:sp>
        <p:nvSpPr>
          <p:cNvPr id="3" name="Content Placeholder 2"/>
          <p:cNvSpPr>
            <a:spLocks noGrp="1"/>
          </p:cNvSpPr>
          <p:nvPr>
            <p:ph idx="1"/>
          </p:nvPr>
        </p:nvSpPr>
        <p:spPr>
          <a:xfrm>
            <a:off x="890586" y="873125"/>
            <a:ext cx="10410825" cy="1651000"/>
          </a:xfrm>
        </p:spPr>
        <p:txBody>
          <a:bodyPr>
            <a:normAutofit/>
          </a:bodyPr>
          <a:lstStyle/>
          <a:p>
            <a:r>
              <a:rPr lang="en-GB" sz="1600" dirty="0">
                <a:latin typeface="Comic Sans MS" panose="030F0702030302020204" pitchFamily="66" charset="0"/>
              </a:rPr>
              <a:t>Now you know about where some of the food in your house comes from, can you create a meal of your choice (breakfast, lunch or dinner) which has a low carbon footprint?</a:t>
            </a:r>
          </a:p>
        </p:txBody>
      </p:sp>
      <p:pic>
        <p:nvPicPr>
          <p:cNvPr id="2050" name="Picture 2" descr="collage of food products - Castell Howell">
            <a:extLst>
              <a:ext uri="{FF2B5EF4-FFF2-40B4-BE49-F238E27FC236}">
                <a16:creationId xmlns="" xmlns:a16="http://schemas.microsoft.com/office/drawing/2014/main" id="{ADEF7690-D90F-4ADD-AEA3-A2EB148FD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7" y="1366189"/>
            <a:ext cx="9035460" cy="31140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D7DB61B-06F3-42F1-AEAE-17CF1E59320D}"/>
              </a:ext>
            </a:extLst>
          </p:cNvPr>
          <p:cNvSpPr/>
          <p:nvPr/>
        </p:nvSpPr>
        <p:spPr>
          <a:xfrm>
            <a:off x="272713" y="4497994"/>
            <a:ext cx="11646569" cy="22467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Each food you pick gets a number of ‘planet points’ based on how far it has travelled.  You want to pick foods which have less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Can you create a healthy, tasty meal which counts as no more than 12 planet points?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Challenge</a:t>
            </a: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 can you create a menu for a day which includes less than 20 planet points? </a:t>
            </a:r>
            <a:endParaRPr kumimoji="0" lang="en-GB" alt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sz="1400" noProof="0" dirty="0" smtClean="0">
                <a:solidFill>
                  <a:prstClr val="black"/>
                </a:solidFill>
                <a:latin typeface="Comic Sans MS" panose="030F0702030302020204" pitchFamily="66" charset="0"/>
              </a:rPr>
              <a:t>Use the map at the end of this presentation to find out which continent your food is from.</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4711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7DB61B-06F3-42F1-AEAE-17CF1E59320D}"/>
              </a:ext>
            </a:extLst>
          </p:cNvPr>
          <p:cNvSpPr/>
          <p:nvPr/>
        </p:nvSpPr>
        <p:spPr>
          <a:xfrm>
            <a:off x="838200" y="266398"/>
            <a:ext cx="10953750"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Remember: Each food you pick gets a number of ‘planet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p:txBody>
      </p:sp>
      <p:pic>
        <p:nvPicPr>
          <p:cNvPr id="10" name="Picture 9">
            <a:extLst>
              <a:ext uri="{FF2B5EF4-FFF2-40B4-BE49-F238E27FC236}">
                <a16:creationId xmlns="" xmlns:a16="http://schemas.microsoft.com/office/drawing/2014/main" id="{8D8C0D71-6A72-4E5A-B7E8-A356B7EE4480}"/>
              </a:ext>
            </a:extLst>
          </p:cNvPr>
          <p:cNvPicPr>
            <a:picLocks noChangeAspect="1"/>
          </p:cNvPicPr>
          <p:nvPr/>
        </p:nvPicPr>
        <p:blipFill rotWithShape="1">
          <a:blip r:embed="rId2">
            <a:extLst>
              <a:ext uri="{28A0092B-C50C-407E-A947-70E740481C1C}">
                <a14:useLocalDpi xmlns:a14="http://schemas.microsoft.com/office/drawing/2010/main" val="0"/>
              </a:ext>
            </a:extLst>
          </a:blip>
          <a:srcRect t="3886" b="13161"/>
          <a:stretch/>
        </p:blipFill>
        <p:spPr>
          <a:xfrm>
            <a:off x="2199409" y="1435949"/>
            <a:ext cx="7283061" cy="5316543"/>
          </a:xfrm>
          <a:prstGeom prst="rect">
            <a:avLst/>
          </a:prstGeom>
        </p:spPr>
      </p:pic>
    </p:spTree>
    <p:extLst>
      <p:ext uri="{BB962C8B-B14F-4D97-AF65-F5344CB8AC3E}">
        <p14:creationId xmlns:p14="http://schemas.microsoft.com/office/powerpoint/2010/main" val="2723721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7DB61B-06F3-42F1-AEAE-17CF1E59320D}"/>
              </a:ext>
            </a:extLst>
          </p:cNvPr>
          <p:cNvSpPr/>
          <p:nvPr/>
        </p:nvSpPr>
        <p:spPr>
          <a:xfrm>
            <a:off x="838200" y="266398"/>
            <a:ext cx="10953750"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Remember: Each food you pick gets a number of ‘planet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953" y="1435949"/>
            <a:ext cx="8801637" cy="524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49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rot="10800000" flipV="1">
            <a:off x="2032000" y="3810000"/>
            <a:ext cx="9550400" cy="457200"/>
          </a:xfrm>
        </p:spPr>
        <p:txBody>
          <a:bodyPr/>
          <a:lstStyle/>
          <a:p>
            <a:pPr marL="571500" indent="-571500" algn="l">
              <a:buFont typeface="Arial" panose="020B0604020202020204" pitchFamily="34" charset="0"/>
              <a:buChar char="•"/>
            </a:pP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3200" u="sng" dirty="0" smtClean="0">
                <a:latin typeface="Comic Sans MS" panose="030F0702030302020204" pitchFamily="66" charset="0"/>
              </a:rPr>
              <a:t/>
            </a:r>
            <a:br>
              <a:rPr lang="en-GB" sz="3200" u="sng" dirty="0" smtClean="0">
                <a:latin typeface="Comic Sans MS" panose="030F0702030302020204" pitchFamily="66" charset="0"/>
              </a:rPr>
            </a:br>
            <a:r>
              <a:rPr lang="en-GB" sz="3200" u="sng" dirty="0">
                <a:latin typeface="Comic Sans MS" panose="030F0702030302020204" pitchFamily="66" charset="0"/>
              </a:rPr>
              <a:t/>
            </a:r>
            <a:br>
              <a:rPr lang="en-GB" sz="3200" u="sng" dirty="0">
                <a:latin typeface="Comic Sans MS" panose="030F0702030302020204" pitchFamily="66" charset="0"/>
              </a:rPr>
            </a:br>
            <a:r>
              <a:rPr lang="en-GB" sz="3200" u="sng" dirty="0" smtClean="0">
                <a:latin typeface="Comic Sans MS" panose="030F0702030302020204" pitchFamily="66" charset="0"/>
              </a:rPr>
              <a:t/>
            </a:r>
            <a:br>
              <a:rPr lang="en-GB" sz="3200" u="sng"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endParaRPr lang="en-GB" sz="3200" dirty="0">
              <a:latin typeface="Comic Sans MS" panose="030F0702030302020204" pitchFamily="66" charset="0"/>
            </a:endParaRPr>
          </a:p>
        </p:txBody>
      </p:sp>
      <p:sp>
        <p:nvSpPr>
          <p:cNvPr id="3" name="Subtitle 2"/>
          <p:cNvSpPr>
            <a:spLocks noGrp="1"/>
          </p:cNvSpPr>
          <p:nvPr>
            <p:ph type="subTitle" idx="4294967295"/>
          </p:nvPr>
        </p:nvSpPr>
        <p:spPr>
          <a:xfrm>
            <a:off x="7680328" y="457200"/>
            <a:ext cx="6381749" cy="1655762"/>
          </a:xfrm>
        </p:spPr>
        <p:txBody>
          <a:bodyPr>
            <a:normAutofit/>
          </a:bodyPr>
          <a:lstStyle/>
          <a:p>
            <a:pPr algn="l"/>
            <a:endParaRPr lang="en-GB" sz="3600" u="sng" dirty="0" smtClean="0">
              <a:latin typeface="Comic Sans MS" panose="030F0702030302020204" pitchFamily="66" charset="0"/>
            </a:endParaRPr>
          </a:p>
          <a:p>
            <a:pPr algn="l"/>
            <a:endParaRPr lang="en-GB" sz="3600" u="sng" dirty="0" smtClean="0">
              <a:latin typeface="Comic Sans MS" panose="030F0702030302020204" pitchFamily="66" charset="0"/>
            </a:endParaRPr>
          </a:p>
          <a:p>
            <a:pPr algn="l"/>
            <a:endParaRPr lang="en-GB" sz="3600" u="sng" dirty="0">
              <a:latin typeface="Comic Sans MS" panose="030F0702030302020204" pitchFamily="66" charset="0"/>
            </a:endParaRPr>
          </a:p>
          <a:p>
            <a:pPr algn="l"/>
            <a:endParaRPr lang="en-GB" sz="3600" u="sng" dirty="0">
              <a:latin typeface="Comic Sans MS" panose="030F0702030302020204" pitchFamily="66" charset="0"/>
            </a:endParaRPr>
          </a:p>
        </p:txBody>
      </p:sp>
      <p:sp>
        <p:nvSpPr>
          <p:cNvPr id="11" name="Title 1"/>
          <p:cNvSpPr txBox="1">
            <a:spLocks/>
          </p:cNvSpPr>
          <p:nvPr/>
        </p:nvSpPr>
        <p:spPr bwMode="auto">
          <a:xfrm rot="10800000" flipV="1">
            <a:off x="3668488" y="9033544"/>
            <a:ext cx="1450301" cy="20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a:lstStyle>
          <a:p>
            <a:pPr marL="571500" indent="-571500">
              <a:buFont typeface="Wingdings" panose="05000000000000000000" pitchFamily="2" charset="2"/>
              <a:buChar char="§"/>
            </a:pPr>
            <a:endParaRPr lang="en-GB" kern="0" dirty="0">
              <a:solidFill>
                <a:srgbClr val="000000"/>
              </a:solidFill>
            </a:endParaRPr>
          </a:p>
        </p:txBody>
      </p:sp>
      <p:sp>
        <p:nvSpPr>
          <p:cNvPr id="4" name="Rectangle 3"/>
          <p:cNvSpPr/>
          <p:nvPr/>
        </p:nvSpPr>
        <p:spPr>
          <a:xfrm>
            <a:off x="2438400" y="5791200"/>
            <a:ext cx="9042400" cy="1077218"/>
          </a:xfrm>
          <a:prstGeom prst="rect">
            <a:avLst/>
          </a:prstGeom>
        </p:spPr>
        <p:txBody>
          <a:bodyPr wrap="square">
            <a:spAutoFit/>
          </a:bodyPr>
          <a:lstStyle/>
          <a:p>
            <a:r>
              <a:rPr lang="en-GB" sz="3200" dirty="0" smtClean="0">
                <a:solidFill>
                  <a:srgbClr val="000000"/>
                </a:solidFill>
              </a:rPr>
              <a:t>Have a lovely weekend, Unicorns!</a:t>
            </a:r>
            <a:r>
              <a:rPr lang="en-GB" sz="3200" dirty="0">
                <a:solidFill>
                  <a:srgbClr val="000000"/>
                </a:solidFill>
              </a:rPr>
              <a:t/>
            </a:r>
            <a:br>
              <a:rPr lang="en-GB" sz="3200" dirty="0">
                <a:solidFill>
                  <a:srgbClr val="000000"/>
                </a:solidFill>
              </a:rPr>
            </a:br>
            <a:endParaRPr lang="en-GB" sz="3200" dirty="0">
              <a:solidFill>
                <a:srgbClr val="000000"/>
              </a:solidFill>
            </a:endParaRPr>
          </a:p>
        </p:txBody>
      </p:sp>
      <p:pic>
        <p:nvPicPr>
          <p:cNvPr id="1028" name="Picture 4" descr="Weekend » Страница 6 » Free animations , animated gi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036" y="1134516"/>
            <a:ext cx="5940425" cy="432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92119"/>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33F2D88-30AD-A242-A4FD-3F7999831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569"/>
          <a:stretch/>
        </p:blipFill>
        <p:spPr>
          <a:xfrm>
            <a:off x="0" y="582705"/>
            <a:ext cx="12192000" cy="5378824"/>
          </a:xfrm>
          <a:prstGeom prst="rect">
            <a:avLst/>
          </a:prstGeom>
        </p:spPr>
      </p:pic>
      <p:sp>
        <p:nvSpPr>
          <p:cNvPr id="16" name="TextBox 15">
            <a:extLst>
              <a:ext uri="{FF2B5EF4-FFF2-40B4-BE49-F238E27FC236}">
                <a16:creationId xmlns="" xmlns:a16="http://schemas.microsoft.com/office/drawing/2014/main" id="{31117EAE-F77E-894C-BBA0-E098BAC36775}"/>
              </a:ext>
            </a:extLst>
          </p:cNvPr>
          <p:cNvSpPr txBox="1"/>
          <p:nvPr/>
        </p:nvSpPr>
        <p:spPr>
          <a:xfrm>
            <a:off x="2608401" y="4004529"/>
            <a:ext cx="697519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0E8A8078-2FA3-4622-9043-83EF8246A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705" y="4224859"/>
            <a:ext cx="4684295" cy="2633141"/>
          </a:xfrm>
          <a:prstGeom prst="rect">
            <a:avLst/>
          </a:prstGeom>
        </p:spPr>
      </p:pic>
      <p:pic>
        <p:nvPicPr>
          <p:cNvPr id="6" name="Picture 5">
            <a:extLst>
              <a:ext uri="{FF2B5EF4-FFF2-40B4-BE49-F238E27FC236}">
                <a16:creationId xmlns="" xmlns:a16="http://schemas.microsoft.com/office/drawing/2014/main" id="{A8A2724A-C14A-4D95-8E0C-C5BD2FE2D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69427"/>
            <a:ext cx="2608401" cy="2592349"/>
          </a:xfrm>
          <a:prstGeom prst="rect">
            <a:avLst/>
          </a:prstGeom>
        </p:spPr>
      </p:pic>
      <p:pic>
        <p:nvPicPr>
          <p:cNvPr id="8" name="Picture 7">
            <a:extLst>
              <a:ext uri="{FF2B5EF4-FFF2-40B4-BE49-F238E27FC236}">
                <a16:creationId xmlns="" xmlns:a16="http://schemas.microsoft.com/office/drawing/2014/main" id="{5338DE9B-C834-4D2B-B82D-328AAEB44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8139" y="4327694"/>
            <a:ext cx="2434101" cy="2530306"/>
          </a:xfrm>
          <a:prstGeom prst="rect">
            <a:avLst/>
          </a:prstGeom>
        </p:spPr>
      </p:pic>
      <p:pic>
        <p:nvPicPr>
          <p:cNvPr id="11" name="Picture 10">
            <a:extLst>
              <a:ext uri="{FF2B5EF4-FFF2-40B4-BE49-F238E27FC236}">
                <a16:creationId xmlns="" xmlns:a16="http://schemas.microsoft.com/office/drawing/2014/main" id="{AAF53008-CFD6-4639-8F16-E0B03F260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7327" y="0"/>
            <a:ext cx="3304673" cy="2402807"/>
          </a:xfrm>
          <a:prstGeom prst="rect">
            <a:avLst/>
          </a:prstGeom>
        </p:spPr>
      </p:pic>
      <p:pic>
        <p:nvPicPr>
          <p:cNvPr id="13" name="Picture 12">
            <a:extLst>
              <a:ext uri="{FF2B5EF4-FFF2-40B4-BE49-F238E27FC236}">
                <a16:creationId xmlns="" xmlns:a16="http://schemas.microsoft.com/office/drawing/2014/main" id="{4C3B4DA8-CA69-41B5-B114-9303DA3203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072"/>
          <a:stretch/>
        </p:blipFill>
        <p:spPr>
          <a:xfrm>
            <a:off x="175846" y="0"/>
            <a:ext cx="3194040" cy="2165684"/>
          </a:xfrm>
          <a:prstGeom prst="rect">
            <a:avLst/>
          </a:prstGeom>
        </p:spPr>
      </p:pic>
    </p:spTree>
    <p:extLst>
      <p:ext uri="{BB962C8B-B14F-4D97-AF65-F5344CB8AC3E}">
        <p14:creationId xmlns:p14="http://schemas.microsoft.com/office/powerpoint/2010/main" val="1601447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81F800CA-4D72-C74F-84E2-1BF6C53730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595E455E-E50F-4605-AAAB-244CE751E0F6}"/>
              </a:ext>
            </a:extLst>
          </p:cNvPr>
          <p:cNvSpPr>
            <a:spLocks noGrp="1"/>
          </p:cNvSpPr>
          <p:nvPr>
            <p:ph idx="1"/>
          </p:nvPr>
        </p:nvSpPr>
        <p:spPr/>
        <p:txBody>
          <a:bodyPr/>
          <a:lstStyle/>
          <a:p>
            <a:pPr marL="0" indent="0">
              <a:buNone/>
            </a:pPr>
            <a:endParaRPr lang="en-GB" dirty="0"/>
          </a:p>
          <a:p>
            <a:pPr marL="0" indent="0">
              <a:buNone/>
            </a:pPr>
            <a:endParaRPr lang="en-GB" dirty="0"/>
          </a:p>
        </p:txBody>
      </p:sp>
      <p:pic>
        <p:nvPicPr>
          <p:cNvPr id="7" name="Picture 6">
            <a:extLst>
              <a:ext uri="{FF2B5EF4-FFF2-40B4-BE49-F238E27FC236}">
                <a16:creationId xmlns="" xmlns:a16="http://schemas.microsoft.com/office/drawing/2014/main" id="{C9528C10-9B85-8347-B2C0-9DB1B0E360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5550" y="1676180"/>
            <a:ext cx="7200900" cy="4363772"/>
          </a:xfrm>
          <a:prstGeom prst="rect">
            <a:avLst/>
          </a:prstGeom>
        </p:spPr>
      </p:pic>
      <p:pic>
        <p:nvPicPr>
          <p:cNvPr id="9" name="Picture 8">
            <a:extLst>
              <a:ext uri="{FF2B5EF4-FFF2-40B4-BE49-F238E27FC236}">
                <a16:creationId xmlns="" xmlns:a16="http://schemas.microsoft.com/office/drawing/2014/main" id="{653096FC-95FA-564F-9EE4-85E5E547C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1800" y="5022706"/>
            <a:ext cx="1008397" cy="504199"/>
          </a:xfrm>
          <a:prstGeom prst="rect">
            <a:avLst/>
          </a:prstGeom>
        </p:spPr>
      </p:pic>
      <p:pic>
        <p:nvPicPr>
          <p:cNvPr id="11" name="Picture 10" descr="A picture containing wheel&#10;&#10;Description automatically generated">
            <a:extLst>
              <a:ext uri="{FF2B5EF4-FFF2-40B4-BE49-F238E27FC236}">
                <a16:creationId xmlns="" xmlns:a16="http://schemas.microsoft.com/office/drawing/2014/main" id="{3C954BF8-368C-E642-8B8A-48279705CE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4044" y="4182888"/>
            <a:ext cx="2019795" cy="464873"/>
          </a:xfrm>
          <a:prstGeom prst="rect">
            <a:avLst/>
          </a:prstGeom>
        </p:spPr>
      </p:pic>
      <p:pic>
        <p:nvPicPr>
          <p:cNvPr id="13" name="Picture 12">
            <a:extLst>
              <a:ext uri="{FF2B5EF4-FFF2-40B4-BE49-F238E27FC236}">
                <a16:creationId xmlns="" xmlns:a16="http://schemas.microsoft.com/office/drawing/2014/main" id="{F4F33D82-6564-954A-BFAD-9A7F3D2079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0571" y="2052375"/>
            <a:ext cx="2393268" cy="622738"/>
          </a:xfrm>
          <a:prstGeom prst="rect">
            <a:avLst/>
          </a:prstGeom>
        </p:spPr>
      </p:pic>
      <p:pic>
        <p:nvPicPr>
          <p:cNvPr id="15" name="Picture 14" descr="A close up of a logo&#10;&#10;Description automatically generated">
            <a:extLst>
              <a:ext uri="{FF2B5EF4-FFF2-40B4-BE49-F238E27FC236}">
                <a16:creationId xmlns="" xmlns:a16="http://schemas.microsoft.com/office/drawing/2014/main" id="{483723ED-4408-664F-93B4-4497F57D66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6102" y="3091756"/>
            <a:ext cx="2019795" cy="609524"/>
          </a:xfrm>
          <a:prstGeom prst="rect">
            <a:avLst/>
          </a:prstGeom>
        </p:spPr>
      </p:pic>
      <p:pic>
        <p:nvPicPr>
          <p:cNvPr id="19" name="Picture 18">
            <a:extLst>
              <a:ext uri="{FF2B5EF4-FFF2-40B4-BE49-F238E27FC236}">
                <a16:creationId xmlns="" xmlns:a16="http://schemas.microsoft.com/office/drawing/2014/main" id="{4F32852E-1C03-B345-93D9-536184BEFE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97338" y="539371"/>
            <a:ext cx="4997325" cy="891779"/>
          </a:xfrm>
          <a:prstGeom prst="rect">
            <a:avLst/>
          </a:prstGeom>
        </p:spPr>
      </p:pic>
    </p:spTree>
    <p:extLst>
      <p:ext uri="{BB962C8B-B14F-4D97-AF65-F5344CB8AC3E}">
        <p14:creationId xmlns:p14="http://schemas.microsoft.com/office/powerpoint/2010/main" val="432140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23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A893B09-F78D-FB48-B372-AB80884D0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8532" y="1889859"/>
            <a:ext cx="7114934" cy="4968141"/>
          </a:xfrm>
          <a:prstGeom prst="rect">
            <a:avLst/>
          </a:prstGeom>
        </p:spPr>
      </p:pic>
      <p:pic>
        <p:nvPicPr>
          <p:cNvPr id="8" name="Picture 7">
            <a:hlinkClick r:id="rId4"/>
            <a:extLst>
              <a:ext uri="{FF2B5EF4-FFF2-40B4-BE49-F238E27FC236}">
                <a16:creationId xmlns="" xmlns:a16="http://schemas.microsoft.com/office/drawing/2014/main" id="{5773237D-6342-4B41-BA2C-4260CAFE21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7448" y="3331650"/>
            <a:ext cx="1711426" cy="1679376"/>
          </a:xfrm>
          <a:prstGeom prst="rect">
            <a:avLst/>
          </a:prstGeom>
        </p:spPr>
      </p:pic>
      <p:sp>
        <p:nvSpPr>
          <p:cNvPr id="2" name="TextBox 1">
            <a:extLst>
              <a:ext uri="{FF2B5EF4-FFF2-40B4-BE49-F238E27FC236}">
                <a16:creationId xmlns="" xmlns:a16="http://schemas.microsoft.com/office/drawing/2014/main" id="{84752C8A-E348-495C-8FA6-EBA50C072BED}"/>
              </a:ext>
            </a:extLst>
          </p:cNvPr>
          <p:cNvSpPr txBox="1"/>
          <p:nvPr/>
        </p:nvSpPr>
        <p:spPr>
          <a:xfrm>
            <a:off x="1023229" y="691910"/>
            <a:ext cx="1014553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Task 1: create something out of recyclable materials you have in your home.  Watch the video for some ideas.</a:t>
            </a:r>
          </a:p>
        </p:txBody>
      </p:sp>
    </p:spTree>
    <p:extLst>
      <p:ext uri="{BB962C8B-B14F-4D97-AF65-F5344CB8AC3E}">
        <p14:creationId xmlns:p14="http://schemas.microsoft.com/office/powerpoint/2010/main" val="678049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 xmlns:a16="http://schemas.microsoft.com/office/drawing/2014/main"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15">
              <a:extLst>
                <a:ext uri="{FF2B5EF4-FFF2-40B4-BE49-F238E27FC236}">
                  <a16:creationId xmlns="" xmlns:a16="http://schemas.microsoft.com/office/drawing/2014/main"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6">
              <a:extLst>
                <a:ext uri="{FF2B5EF4-FFF2-40B4-BE49-F238E27FC236}">
                  <a16:creationId xmlns="" xmlns:a16="http://schemas.microsoft.com/office/drawing/2014/main"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7">
              <a:extLst>
                <a:ext uri="{FF2B5EF4-FFF2-40B4-BE49-F238E27FC236}">
                  <a16:creationId xmlns="" xmlns:a16="http://schemas.microsoft.com/office/drawing/2014/main"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8">
              <a:extLst>
                <a:ext uri="{FF2B5EF4-FFF2-40B4-BE49-F238E27FC236}">
                  <a16:creationId xmlns="" xmlns:a16="http://schemas.microsoft.com/office/drawing/2014/main"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547B0892-8F10-F646-824C-9015FEA557B8}"/>
              </a:ext>
            </a:extLst>
          </p:cNvPr>
          <p:cNvGrpSpPr/>
          <p:nvPr/>
        </p:nvGrpSpPr>
        <p:grpSpPr>
          <a:xfrm>
            <a:off x="3284554" y="1968417"/>
            <a:ext cx="2660691" cy="1021362"/>
            <a:chOff x="3435309" y="1968417"/>
            <a:chExt cx="2660691" cy="1021362"/>
          </a:xfrm>
        </p:grpSpPr>
        <p:pic>
          <p:nvPicPr>
            <p:cNvPr id="3" name="Picture 2">
              <a:extLst>
                <a:ext uri="{FF2B5EF4-FFF2-40B4-BE49-F238E27FC236}">
                  <a16:creationId xmlns="" xmlns:a16="http://schemas.microsoft.com/office/drawing/2014/main"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 xmlns:a16="http://schemas.microsoft.com/office/drawing/2014/main"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lvl="0" indent="46355" algn="l" defTabSz="914400" rtl="0" eaLnBrk="1" fontAlgn="auto" latinLnBrk="0" hangingPunct="1">
                <a:lnSpc>
                  <a:spcPct val="101600"/>
                </a:lnSpc>
                <a:spcBef>
                  <a:spcPts val="75"/>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Arial"/>
                </a:rPr>
                <a:t>It takes </a:t>
              </a:r>
              <a:r>
                <a:rPr kumimoji="0" sz="1200" b="0" i="0" u="none" strike="noStrike" kern="1200" cap="none" spc="-5" normalizeH="0" baseline="0" noProof="0" dirty="0">
                  <a:ln>
                    <a:noFill/>
                  </a:ln>
                  <a:solidFill>
                    <a:srgbClr val="FFFFFF"/>
                  </a:solidFill>
                  <a:effectLst/>
                  <a:uLnTx/>
                  <a:uFillTx/>
                  <a:latin typeface="Arial"/>
                  <a:ea typeface="+mn-ea"/>
                  <a:cs typeface="Arial"/>
                </a:rPr>
                <a:t>less energy </a:t>
              </a:r>
              <a:r>
                <a:rPr kumimoji="0" sz="1200" b="0" i="0" u="none" strike="noStrike" kern="1200" cap="none" spc="0" normalizeH="0" baseline="0" noProof="0" dirty="0">
                  <a:ln>
                    <a:noFill/>
                  </a:ln>
                  <a:solidFill>
                    <a:srgbClr val="FFFFFF"/>
                  </a:solidFill>
                  <a:effectLst/>
                  <a:uLnTx/>
                  <a:uFillTx/>
                  <a:latin typeface="Arial"/>
                  <a:ea typeface="+mn-ea"/>
                  <a:cs typeface="Arial"/>
                </a:rPr>
                <a:t>to make  things </a:t>
              </a:r>
              <a:r>
                <a:rPr kumimoji="0" sz="1200" b="0" i="0" u="none" strike="noStrike" kern="1200" cap="none" spc="-5" normalizeH="0" baseline="0" noProof="0" dirty="0">
                  <a:ln>
                    <a:noFill/>
                  </a:ln>
                  <a:solidFill>
                    <a:srgbClr val="FFFFFF"/>
                  </a:solidFill>
                  <a:effectLst/>
                  <a:uLnTx/>
                  <a:uFillTx/>
                  <a:latin typeface="Arial"/>
                  <a:ea typeface="+mn-ea"/>
                  <a:cs typeface="Arial"/>
                </a:rPr>
                <a:t>with </a:t>
              </a:r>
              <a:r>
                <a:rPr kumimoji="0" sz="1200" b="0" i="0" u="none" strike="noStrike" kern="1200" cap="none" spc="0" normalizeH="0" baseline="0" noProof="0" dirty="0">
                  <a:ln>
                    <a:noFill/>
                  </a:ln>
                  <a:solidFill>
                    <a:srgbClr val="FFFFFF"/>
                  </a:solidFill>
                  <a:effectLst/>
                  <a:uLnTx/>
                  <a:uFillTx/>
                  <a:latin typeface="Arial"/>
                  <a:ea typeface="+mn-ea"/>
                  <a:cs typeface="Arial"/>
                </a:rPr>
                <a:t>recycled</a:t>
              </a:r>
              <a:r>
                <a:rPr kumimoji="0" sz="1200" b="0" i="0" u="none" strike="noStrike" kern="1200" cap="none" spc="-9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materials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 xmlns:a16="http://schemas.microsoft.com/office/drawing/2014/main" id="{B5D98161-632B-3F45-AF9F-8B22CAE1BF40}"/>
              </a:ext>
            </a:extLst>
          </p:cNvPr>
          <p:cNvGrpSpPr/>
          <p:nvPr/>
        </p:nvGrpSpPr>
        <p:grpSpPr>
          <a:xfrm>
            <a:off x="3256575" y="3244369"/>
            <a:ext cx="2660691" cy="1021362"/>
            <a:chOff x="6178508" y="1968417"/>
            <a:chExt cx="2660691" cy="1021362"/>
          </a:xfrm>
        </p:grpSpPr>
        <p:pic>
          <p:nvPicPr>
            <p:cNvPr id="35" name="Picture 34">
              <a:extLst>
                <a:ext uri="{FF2B5EF4-FFF2-40B4-BE49-F238E27FC236}">
                  <a16:creationId xmlns="" xmlns:a16="http://schemas.microsoft.com/office/drawing/2014/main"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8508" y="1968417"/>
              <a:ext cx="2660691" cy="1021362"/>
            </a:xfrm>
            <a:prstGeom prst="rect">
              <a:avLst/>
            </a:prstGeom>
          </p:spPr>
        </p:pic>
        <p:sp>
          <p:nvSpPr>
            <p:cNvPr id="34" name="object 13">
              <a:extLst>
                <a:ext uri="{FF2B5EF4-FFF2-40B4-BE49-F238E27FC236}">
                  <a16:creationId xmlns="" xmlns:a16="http://schemas.microsoft.com/office/drawing/2014/main" id="{4A41853C-2AE0-4142-B121-EF9559DD26AA}"/>
                </a:ext>
              </a:extLst>
            </p:cNvPr>
            <p:cNvSpPr txBox="1"/>
            <p:nvPr/>
          </p:nvSpPr>
          <p:spPr>
            <a:xfrm>
              <a:off x="6523273" y="2248532"/>
              <a:ext cx="1936750" cy="397510"/>
            </a:xfrm>
            <a:prstGeom prst="rect">
              <a:avLst/>
            </a:prstGeom>
          </p:spPr>
          <p:txBody>
            <a:bodyPr vert="horz" wrap="square" lIns="0" tIns="12065" rIns="0" bIns="0" rtlCol="0">
              <a:spAutoFit/>
            </a:bodyPr>
            <a:lstStyle/>
            <a:p>
              <a:pPr marL="356870" marR="5080" lvl="0" indent="-3448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uses up </a:t>
              </a:r>
              <a:r>
                <a:rPr kumimoji="0" sz="1200" b="0" i="0" u="none" strike="noStrike" kern="1200" cap="none" spc="0" normalizeH="0" baseline="0" noProof="0" dirty="0">
                  <a:ln>
                    <a:noFill/>
                  </a:ln>
                  <a:solidFill>
                    <a:srgbClr val="FFFFFF"/>
                  </a:solidFill>
                  <a:effectLst/>
                  <a:uLnTx/>
                  <a:uFillTx/>
                  <a:latin typeface="Arial"/>
                  <a:ea typeface="+mn-ea"/>
                  <a:cs typeface="Arial"/>
                </a:rPr>
                <a:t>natural </a:t>
              </a:r>
              <a:r>
                <a:rPr kumimoji="0" sz="1200" b="0" i="0" u="none" strike="noStrike" kern="1200" cap="none" spc="5" normalizeH="0" baseline="0" noProof="0" dirty="0">
                  <a:ln>
                    <a:noFill/>
                  </a:ln>
                  <a:solidFill>
                    <a:srgbClr val="FFFFFF"/>
                  </a:solidFill>
                  <a:effectLst/>
                  <a:uLnTx/>
                  <a:uFillTx/>
                  <a:latin typeface="Arial"/>
                  <a:ea typeface="+mn-ea"/>
                  <a:cs typeface="Arial"/>
                </a:rPr>
                <a:t>resources  that </a:t>
              </a:r>
              <a:r>
                <a:rPr kumimoji="0" sz="1200" b="0" i="0" u="none" strike="noStrike" kern="1200" cap="none" spc="10" normalizeH="0" baseline="0" noProof="0" dirty="0">
                  <a:ln>
                    <a:noFill/>
                  </a:ln>
                  <a:solidFill>
                    <a:srgbClr val="FFFFFF"/>
                  </a:solidFill>
                  <a:effectLst/>
                  <a:uLnTx/>
                  <a:uFillTx/>
                  <a:latin typeface="Arial"/>
                  <a:ea typeface="+mn-ea"/>
                  <a:cs typeface="Arial"/>
                </a:rPr>
                <a:t>we </a:t>
              </a:r>
              <a:r>
                <a:rPr kumimoji="0" sz="1200" b="0" i="0" u="none" strike="noStrike" kern="1200" cap="none" spc="0" normalizeH="0" baseline="0" noProof="0" dirty="0">
                  <a:ln>
                    <a:noFill/>
                  </a:ln>
                  <a:solidFill>
                    <a:srgbClr val="FFFFFF"/>
                  </a:solidFill>
                  <a:effectLst/>
                  <a:uLnTx/>
                  <a:uFillTx/>
                  <a:latin typeface="Arial"/>
                  <a:ea typeface="+mn-ea"/>
                  <a:cs typeface="Arial"/>
                </a:rPr>
                <a:t>don’t</a:t>
              </a:r>
              <a:r>
                <a:rPr kumimoji="0" sz="1200" b="0" i="0" u="none" strike="noStrike" kern="1200" cap="none" spc="-2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need</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7" name="Group 6">
            <a:extLst>
              <a:ext uri="{FF2B5EF4-FFF2-40B4-BE49-F238E27FC236}">
                <a16:creationId xmlns="" xmlns:a16="http://schemas.microsoft.com/office/drawing/2014/main" id="{8E0EE613-6404-1040-86BE-8DE6CBA9B55C}"/>
              </a:ext>
            </a:extLst>
          </p:cNvPr>
          <p:cNvGrpSpPr/>
          <p:nvPr/>
        </p:nvGrpSpPr>
        <p:grpSpPr>
          <a:xfrm>
            <a:off x="6208972" y="3281006"/>
            <a:ext cx="2660691" cy="1021362"/>
            <a:chOff x="6208972" y="3281891"/>
            <a:chExt cx="2660691" cy="1021362"/>
          </a:xfrm>
        </p:grpSpPr>
        <p:pic>
          <p:nvPicPr>
            <p:cNvPr id="36" name="Picture 35">
              <a:extLst>
                <a:ext uri="{FF2B5EF4-FFF2-40B4-BE49-F238E27FC236}">
                  <a16:creationId xmlns="" xmlns:a16="http://schemas.microsoft.com/office/drawing/2014/main"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 xmlns:a16="http://schemas.microsoft.com/office/drawing/2014/main"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lvl="0" indent="-15938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means more</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rubbish  </a:t>
              </a:r>
              <a:r>
                <a:rPr kumimoji="0" sz="1200" b="0" i="0" u="none" strike="noStrike" kern="1200" cap="none" spc="0" normalizeH="0" baseline="0" noProof="0" dirty="0">
                  <a:ln>
                    <a:noFill/>
                  </a:ln>
                  <a:solidFill>
                    <a:srgbClr val="FFFFFF"/>
                  </a:solidFill>
                  <a:effectLst/>
                  <a:uLnTx/>
                  <a:uFillTx/>
                  <a:latin typeface="Arial"/>
                  <a:ea typeface="+mn-ea"/>
                  <a:cs typeface="Arial"/>
                </a:rPr>
                <a:t>is </a:t>
              </a:r>
              <a:r>
                <a:rPr kumimoji="0" sz="1200" b="0" i="0" u="none" strike="noStrike" kern="1200" cap="none" spc="5" normalizeH="0" baseline="0" noProof="0" dirty="0">
                  <a:ln>
                    <a:noFill/>
                  </a:ln>
                  <a:solidFill>
                    <a:srgbClr val="FFFFFF"/>
                  </a:solidFill>
                  <a:effectLst/>
                  <a:uLnTx/>
                  <a:uFillTx/>
                  <a:latin typeface="Arial"/>
                  <a:ea typeface="+mn-ea"/>
                  <a:cs typeface="Arial"/>
                </a:rPr>
                <a:t>put </a:t>
              </a:r>
              <a:r>
                <a:rPr kumimoji="0" sz="1200" b="0" i="0" u="none" strike="noStrike" kern="1200" cap="none" spc="0" normalizeH="0" baseline="0" noProof="0" dirty="0">
                  <a:ln>
                    <a:noFill/>
                  </a:ln>
                  <a:solidFill>
                    <a:srgbClr val="FFFFFF"/>
                  </a:solidFill>
                  <a:effectLst/>
                  <a:uLnTx/>
                  <a:uFillTx/>
                  <a:latin typeface="Arial"/>
                  <a:ea typeface="+mn-ea"/>
                  <a:cs typeface="Arial"/>
                </a:rPr>
                <a:t>into</a:t>
              </a:r>
              <a:r>
                <a:rPr kumimoji="0" sz="1200" b="0" i="0" u="none" strike="noStrike" kern="1200" cap="none" spc="-1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landfills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8" name="Group 7">
            <a:extLst>
              <a:ext uri="{FF2B5EF4-FFF2-40B4-BE49-F238E27FC236}">
                <a16:creationId xmlns="" xmlns:a16="http://schemas.microsoft.com/office/drawing/2014/main" id="{134C1350-5BE7-794B-BE33-BB17A6C98BBA}"/>
              </a:ext>
            </a:extLst>
          </p:cNvPr>
          <p:cNvGrpSpPr/>
          <p:nvPr/>
        </p:nvGrpSpPr>
        <p:grpSpPr>
          <a:xfrm>
            <a:off x="6096000" y="1968417"/>
            <a:ext cx="2660691" cy="1021362"/>
            <a:chOff x="3435308" y="3258247"/>
            <a:chExt cx="2660691" cy="1021362"/>
          </a:xfrm>
        </p:grpSpPr>
        <p:pic>
          <p:nvPicPr>
            <p:cNvPr id="37" name="Picture 36">
              <a:extLst>
                <a:ext uri="{FF2B5EF4-FFF2-40B4-BE49-F238E27FC236}">
                  <a16:creationId xmlns="" xmlns:a16="http://schemas.microsoft.com/office/drawing/2014/main"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 xmlns:a16="http://schemas.microsoft.com/office/drawing/2014/main"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lvl="0" indent="-781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saves </a:t>
              </a:r>
              <a:r>
                <a:rPr kumimoji="0" sz="1200" b="0" i="0" u="none" strike="noStrike" kern="1200" cap="none" spc="5" normalizeH="0" baseline="0" noProof="0" dirty="0">
                  <a:ln>
                    <a:noFill/>
                  </a:ln>
                  <a:solidFill>
                    <a:srgbClr val="FFFFFF"/>
                  </a:solidFill>
                  <a:effectLst/>
                  <a:uLnTx/>
                  <a:uFillTx/>
                  <a:latin typeface="Arial"/>
                  <a:ea typeface="+mn-ea"/>
                  <a:cs typeface="Arial"/>
                </a:rPr>
                <a:t>energy</a:t>
              </a:r>
              <a:r>
                <a:rPr kumimoji="0" sz="1200" b="0" i="0" u="none" strike="noStrike" kern="1200" cap="none" spc="-9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and  </a:t>
              </a:r>
              <a:r>
                <a:rPr kumimoji="0" sz="1200" b="0" i="0" u="none" strike="noStrike" kern="1200" cap="none" spc="0" normalizeH="0" baseline="0" noProof="0" dirty="0">
                  <a:ln>
                    <a:noFill/>
                  </a:ln>
                  <a:solidFill>
                    <a:srgbClr val="FFFFFF"/>
                  </a:solidFill>
                  <a:effectLst/>
                  <a:uLnTx/>
                  <a:uFillTx/>
                  <a:latin typeface="Arial"/>
                  <a:ea typeface="+mn-ea"/>
                  <a:cs typeface="Arial"/>
                </a:rPr>
                <a:t>natural</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resources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9" name="Group 8">
            <a:extLst>
              <a:ext uri="{FF2B5EF4-FFF2-40B4-BE49-F238E27FC236}">
                <a16:creationId xmlns="" xmlns:a16="http://schemas.microsoft.com/office/drawing/2014/main" id="{626B4E9B-277B-4747-86C6-684FA48A160C}"/>
              </a:ext>
            </a:extLst>
          </p:cNvPr>
          <p:cNvGrpSpPr/>
          <p:nvPr/>
        </p:nvGrpSpPr>
        <p:grpSpPr>
          <a:xfrm>
            <a:off x="6233452" y="4625769"/>
            <a:ext cx="2660691" cy="1021362"/>
            <a:chOff x="6233452" y="4625769"/>
            <a:chExt cx="2660691" cy="1021362"/>
          </a:xfrm>
        </p:grpSpPr>
        <p:pic>
          <p:nvPicPr>
            <p:cNvPr id="39" name="Picture 38">
              <a:extLst>
                <a:ext uri="{FF2B5EF4-FFF2-40B4-BE49-F238E27FC236}">
                  <a16:creationId xmlns="" xmlns:a16="http://schemas.microsoft.com/office/drawing/2014/main"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 xmlns:a16="http://schemas.microsoft.com/office/drawing/2014/main"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lvl="0" indent="6032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reduces </a:t>
              </a:r>
              <a:r>
                <a:rPr kumimoji="0" sz="1200" b="0" i="0" u="none" strike="noStrike" kern="1200" cap="none" spc="10" normalizeH="0" baseline="0" noProof="0" dirty="0">
                  <a:ln>
                    <a:noFill/>
                  </a:ln>
                  <a:solidFill>
                    <a:srgbClr val="FFFFFF"/>
                  </a:solidFill>
                  <a:effectLst/>
                  <a:uLnTx/>
                  <a:uFillTx/>
                  <a:latin typeface="Arial"/>
                  <a:ea typeface="+mn-ea"/>
                  <a:cs typeface="Arial"/>
                </a:rPr>
                <a:t>carbon </a:t>
              </a:r>
              <a:r>
                <a:rPr kumimoji="0" sz="1200" b="0" i="0" u="none" strike="noStrike" kern="1200" cap="none" spc="0" normalizeH="0" baseline="0" noProof="0" dirty="0">
                  <a:ln>
                    <a:noFill/>
                  </a:ln>
                  <a:solidFill>
                    <a:srgbClr val="FFFFFF"/>
                  </a:solidFill>
                  <a:effectLst/>
                  <a:uLnTx/>
                  <a:uFillTx/>
                  <a:latin typeface="Arial"/>
                  <a:ea typeface="+mn-ea"/>
                  <a:cs typeface="Arial"/>
                </a:rPr>
                <a:t>emissions,  helping </a:t>
              </a:r>
              <a:r>
                <a:rPr kumimoji="0" sz="1200" b="0" i="0" u="none" strike="noStrike" kern="1200" cap="none" spc="5" normalizeH="0" baseline="0" noProof="0" dirty="0">
                  <a:ln>
                    <a:noFill/>
                  </a:ln>
                  <a:solidFill>
                    <a:srgbClr val="FFFFFF"/>
                  </a:solidFill>
                  <a:effectLst/>
                  <a:uLnTx/>
                  <a:uFillTx/>
                  <a:latin typeface="Arial"/>
                  <a:ea typeface="+mn-ea"/>
                  <a:cs typeface="Arial"/>
                </a:rPr>
                <a:t>to stop climate</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10" normalizeH="0" baseline="0" noProof="0" dirty="0">
                  <a:ln>
                    <a:noFill/>
                  </a:ln>
                  <a:solidFill>
                    <a:srgbClr val="FFFFFF"/>
                  </a:solidFill>
                  <a:effectLst/>
                  <a:uLnTx/>
                  <a:uFillTx/>
                  <a:latin typeface="Arial"/>
                  <a:ea typeface="+mn-ea"/>
                  <a:cs typeface="Arial"/>
                </a:rPr>
                <a:t>change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1" name="Group 10">
            <a:extLst>
              <a:ext uri="{FF2B5EF4-FFF2-40B4-BE49-F238E27FC236}">
                <a16:creationId xmlns="" xmlns:a16="http://schemas.microsoft.com/office/drawing/2014/main" id="{42AA8499-3398-154F-B62E-30EBE9FB98BE}"/>
              </a:ext>
            </a:extLst>
          </p:cNvPr>
          <p:cNvGrpSpPr/>
          <p:nvPr/>
        </p:nvGrpSpPr>
        <p:grpSpPr>
          <a:xfrm>
            <a:off x="3256575" y="4600230"/>
            <a:ext cx="2660691" cy="1021362"/>
            <a:chOff x="3407330" y="4600230"/>
            <a:chExt cx="2660691" cy="1021362"/>
          </a:xfrm>
        </p:grpSpPr>
        <p:pic>
          <p:nvPicPr>
            <p:cNvPr id="38" name="Picture 37">
              <a:extLst>
                <a:ext uri="{FF2B5EF4-FFF2-40B4-BE49-F238E27FC236}">
                  <a16:creationId xmlns="" xmlns:a16="http://schemas.microsoft.com/office/drawing/2014/main"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 xmlns:a16="http://schemas.microsoft.com/office/drawing/2014/main"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lvl="0" indent="27114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0" normalizeH="0" baseline="0" noProof="0" dirty="0">
                  <a:ln>
                    <a:noFill/>
                  </a:ln>
                  <a:solidFill>
                    <a:srgbClr val="FFFFFF"/>
                  </a:solidFill>
                  <a:effectLst/>
                  <a:uLnTx/>
                  <a:uFillTx/>
                  <a:latin typeface="Arial"/>
                  <a:ea typeface="+mn-ea"/>
                  <a:cs typeface="Arial"/>
                </a:rPr>
                <a:t>protects natural  </a:t>
              </a:r>
              <a:r>
                <a:rPr kumimoji="0" sz="1200" b="0" i="0" u="none" strike="noStrike" kern="1200" cap="none" spc="5" normalizeH="0" baseline="0" noProof="0" dirty="0">
                  <a:ln>
                    <a:noFill/>
                  </a:ln>
                  <a:solidFill>
                    <a:srgbClr val="FFFFFF"/>
                  </a:solidFill>
                  <a:effectLst/>
                  <a:uLnTx/>
                  <a:uFillTx/>
                  <a:latin typeface="Arial"/>
                  <a:ea typeface="+mn-ea"/>
                  <a:cs typeface="Arial"/>
                </a:rPr>
                <a:t>environments and</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wildlife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310733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 xmlns:a16="http://schemas.microsoft.com/office/drawing/2014/main"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bject 15">
              <a:extLst>
                <a:ext uri="{FF2B5EF4-FFF2-40B4-BE49-F238E27FC236}">
                  <a16:creationId xmlns="" xmlns:a16="http://schemas.microsoft.com/office/drawing/2014/main"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6">
              <a:extLst>
                <a:ext uri="{FF2B5EF4-FFF2-40B4-BE49-F238E27FC236}">
                  <a16:creationId xmlns="" xmlns:a16="http://schemas.microsoft.com/office/drawing/2014/main"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7">
              <a:extLst>
                <a:ext uri="{FF2B5EF4-FFF2-40B4-BE49-F238E27FC236}">
                  <a16:creationId xmlns="" xmlns:a16="http://schemas.microsoft.com/office/drawing/2014/main"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8">
              <a:extLst>
                <a:ext uri="{FF2B5EF4-FFF2-40B4-BE49-F238E27FC236}">
                  <a16:creationId xmlns="" xmlns:a16="http://schemas.microsoft.com/office/drawing/2014/main"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547B0892-8F10-F646-824C-9015FEA557B8}"/>
              </a:ext>
            </a:extLst>
          </p:cNvPr>
          <p:cNvGrpSpPr/>
          <p:nvPr/>
        </p:nvGrpSpPr>
        <p:grpSpPr>
          <a:xfrm>
            <a:off x="827104" y="1880514"/>
            <a:ext cx="2660691" cy="1021362"/>
            <a:chOff x="3435309" y="1968417"/>
            <a:chExt cx="2660691" cy="1021362"/>
          </a:xfrm>
        </p:grpSpPr>
        <p:pic>
          <p:nvPicPr>
            <p:cNvPr id="3" name="Picture 2">
              <a:extLst>
                <a:ext uri="{FF2B5EF4-FFF2-40B4-BE49-F238E27FC236}">
                  <a16:creationId xmlns="" xmlns:a16="http://schemas.microsoft.com/office/drawing/2014/main"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 xmlns:a16="http://schemas.microsoft.com/office/drawing/2014/main"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lvl="0" indent="46355" algn="l" defTabSz="914400" rtl="0" eaLnBrk="1" fontAlgn="auto" latinLnBrk="0" hangingPunct="1">
                <a:lnSpc>
                  <a:spcPct val="101600"/>
                </a:lnSpc>
                <a:spcBef>
                  <a:spcPts val="75"/>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Arial"/>
                </a:rPr>
                <a:t>It takes </a:t>
              </a:r>
              <a:r>
                <a:rPr kumimoji="0" sz="1200" b="0" i="0" u="none" strike="noStrike" kern="1200" cap="none" spc="-5" normalizeH="0" baseline="0" noProof="0" dirty="0">
                  <a:ln>
                    <a:noFill/>
                  </a:ln>
                  <a:solidFill>
                    <a:srgbClr val="FFFFFF"/>
                  </a:solidFill>
                  <a:effectLst/>
                  <a:uLnTx/>
                  <a:uFillTx/>
                  <a:latin typeface="Arial"/>
                  <a:ea typeface="+mn-ea"/>
                  <a:cs typeface="Arial"/>
                </a:rPr>
                <a:t>less energy </a:t>
              </a:r>
              <a:r>
                <a:rPr kumimoji="0" sz="1200" b="0" i="0" u="none" strike="noStrike" kern="1200" cap="none" spc="0" normalizeH="0" baseline="0" noProof="0" dirty="0">
                  <a:ln>
                    <a:noFill/>
                  </a:ln>
                  <a:solidFill>
                    <a:srgbClr val="FFFFFF"/>
                  </a:solidFill>
                  <a:effectLst/>
                  <a:uLnTx/>
                  <a:uFillTx/>
                  <a:latin typeface="Arial"/>
                  <a:ea typeface="+mn-ea"/>
                  <a:cs typeface="Arial"/>
                </a:rPr>
                <a:t>to make  things </a:t>
              </a:r>
              <a:r>
                <a:rPr kumimoji="0" sz="1200" b="0" i="0" u="none" strike="noStrike" kern="1200" cap="none" spc="-5" normalizeH="0" baseline="0" noProof="0" dirty="0">
                  <a:ln>
                    <a:noFill/>
                  </a:ln>
                  <a:solidFill>
                    <a:srgbClr val="FFFFFF"/>
                  </a:solidFill>
                  <a:effectLst/>
                  <a:uLnTx/>
                  <a:uFillTx/>
                  <a:latin typeface="Arial"/>
                  <a:ea typeface="+mn-ea"/>
                  <a:cs typeface="Arial"/>
                </a:rPr>
                <a:t>with </a:t>
              </a:r>
              <a:r>
                <a:rPr kumimoji="0" sz="1200" b="0" i="0" u="none" strike="noStrike" kern="1200" cap="none" spc="0" normalizeH="0" baseline="0" noProof="0" dirty="0">
                  <a:ln>
                    <a:noFill/>
                  </a:ln>
                  <a:solidFill>
                    <a:srgbClr val="FFFFFF"/>
                  </a:solidFill>
                  <a:effectLst/>
                  <a:uLnTx/>
                  <a:uFillTx/>
                  <a:latin typeface="Arial"/>
                  <a:ea typeface="+mn-ea"/>
                  <a:cs typeface="Arial"/>
                </a:rPr>
                <a:t>recycled</a:t>
              </a:r>
              <a:r>
                <a:rPr kumimoji="0" sz="1200" b="0" i="0" u="none" strike="noStrike" kern="1200" cap="none" spc="-9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materials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 xmlns:a16="http://schemas.microsoft.com/office/drawing/2014/main" id="{B5D98161-632B-3F45-AF9F-8B22CAE1BF40}"/>
              </a:ext>
            </a:extLst>
          </p:cNvPr>
          <p:cNvGrpSpPr/>
          <p:nvPr/>
        </p:nvGrpSpPr>
        <p:grpSpPr>
          <a:xfrm>
            <a:off x="9190207" y="1968417"/>
            <a:ext cx="2660691" cy="1021362"/>
            <a:chOff x="12112140" y="692465"/>
            <a:chExt cx="2660691" cy="1021362"/>
          </a:xfrm>
        </p:grpSpPr>
        <p:pic>
          <p:nvPicPr>
            <p:cNvPr id="35" name="Picture 34">
              <a:extLst>
                <a:ext uri="{FF2B5EF4-FFF2-40B4-BE49-F238E27FC236}">
                  <a16:creationId xmlns="" xmlns:a16="http://schemas.microsoft.com/office/drawing/2014/main"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12140" y="692465"/>
              <a:ext cx="2660691" cy="1021362"/>
            </a:xfrm>
            <a:prstGeom prst="rect">
              <a:avLst/>
            </a:prstGeom>
          </p:spPr>
        </p:pic>
        <p:sp>
          <p:nvSpPr>
            <p:cNvPr id="34" name="object 13">
              <a:extLst>
                <a:ext uri="{FF2B5EF4-FFF2-40B4-BE49-F238E27FC236}">
                  <a16:creationId xmlns="" xmlns:a16="http://schemas.microsoft.com/office/drawing/2014/main" id="{4A41853C-2AE0-4142-B121-EF9559DD26AA}"/>
                </a:ext>
              </a:extLst>
            </p:cNvPr>
            <p:cNvSpPr txBox="1"/>
            <p:nvPr/>
          </p:nvSpPr>
          <p:spPr>
            <a:xfrm>
              <a:off x="12474110" y="1004391"/>
              <a:ext cx="1936750" cy="397510"/>
            </a:xfrm>
            <a:prstGeom prst="rect">
              <a:avLst/>
            </a:prstGeom>
          </p:spPr>
          <p:txBody>
            <a:bodyPr vert="horz" wrap="square" lIns="0" tIns="12065" rIns="0" bIns="0" rtlCol="0">
              <a:spAutoFit/>
            </a:bodyPr>
            <a:lstStyle/>
            <a:p>
              <a:pPr marL="356870" marR="5080" lvl="0" indent="-3448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uses up </a:t>
              </a:r>
              <a:r>
                <a:rPr kumimoji="0" sz="1200" b="0" i="0" u="none" strike="noStrike" kern="1200" cap="none" spc="0" normalizeH="0" baseline="0" noProof="0" dirty="0">
                  <a:ln>
                    <a:noFill/>
                  </a:ln>
                  <a:solidFill>
                    <a:srgbClr val="FFFFFF"/>
                  </a:solidFill>
                  <a:effectLst/>
                  <a:uLnTx/>
                  <a:uFillTx/>
                  <a:latin typeface="Arial"/>
                  <a:ea typeface="+mn-ea"/>
                  <a:cs typeface="Arial"/>
                </a:rPr>
                <a:t>natural </a:t>
              </a:r>
              <a:r>
                <a:rPr kumimoji="0" sz="1200" b="0" i="0" u="none" strike="noStrike" kern="1200" cap="none" spc="5" normalizeH="0" baseline="0" noProof="0" dirty="0">
                  <a:ln>
                    <a:noFill/>
                  </a:ln>
                  <a:solidFill>
                    <a:srgbClr val="FFFFFF"/>
                  </a:solidFill>
                  <a:effectLst/>
                  <a:uLnTx/>
                  <a:uFillTx/>
                  <a:latin typeface="Arial"/>
                  <a:ea typeface="+mn-ea"/>
                  <a:cs typeface="Arial"/>
                </a:rPr>
                <a:t>resources  that </a:t>
              </a:r>
              <a:r>
                <a:rPr kumimoji="0" sz="1200" b="0" i="0" u="none" strike="noStrike" kern="1200" cap="none" spc="10" normalizeH="0" baseline="0" noProof="0" dirty="0">
                  <a:ln>
                    <a:noFill/>
                  </a:ln>
                  <a:solidFill>
                    <a:srgbClr val="FFFFFF"/>
                  </a:solidFill>
                  <a:effectLst/>
                  <a:uLnTx/>
                  <a:uFillTx/>
                  <a:latin typeface="Arial"/>
                  <a:ea typeface="+mn-ea"/>
                  <a:cs typeface="Arial"/>
                </a:rPr>
                <a:t>we </a:t>
              </a:r>
              <a:r>
                <a:rPr kumimoji="0" sz="1200" b="0" i="0" u="none" strike="noStrike" kern="1200" cap="none" spc="0" normalizeH="0" baseline="0" noProof="0" dirty="0">
                  <a:ln>
                    <a:noFill/>
                  </a:ln>
                  <a:solidFill>
                    <a:srgbClr val="FFFFFF"/>
                  </a:solidFill>
                  <a:effectLst/>
                  <a:uLnTx/>
                  <a:uFillTx/>
                  <a:latin typeface="Arial"/>
                  <a:ea typeface="+mn-ea"/>
                  <a:cs typeface="Arial"/>
                </a:rPr>
                <a:t>don’t</a:t>
              </a:r>
              <a:r>
                <a:rPr kumimoji="0" sz="1200" b="0" i="0" u="none" strike="noStrike" kern="1200" cap="none" spc="-2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need</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7" name="Group 6">
            <a:extLst>
              <a:ext uri="{FF2B5EF4-FFF2-40B4-BE49-F238E27FC236}">
                <a16:creationId xmlns="" xmlns:a16="http://schemas.microsoft.com/office/drawing/2014/main" id="{8E0EE613-6404-1040-86BE-8DE6CBA9B55C}"/>
              </a:ext>
            </a:extLst>
          </p:cNvPr>
          <p:cNvGrpSpPr/>
          <p:nvPr/>
        </p:nvGrpSpPr>
        <p:grpSpPr>
          <a:xfrm>
            <a:off x="9190207" y="3199602"/>
            <a:ext cx="2660691" cy="1021362"/>
            <a:chOff x="6208972" y="3281891"/>
            <a:chExt cx="2660691" cy="1021362"/>
          </a:xfrm>
        </p:grpSpPr>
        <p:pic>
          <p:nvPicPr>
            <p:cNvPr id="36" name="Picture 35">
              <a:extLst>
                <a:ext uri="{FF2B5EF4-FFF2-40B4-BE49-F238E27FC236}">
                  <a16:creationId xmlns="" xmlns:a16="http://schemas.microsoft.com/office/drawing/2014/main"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 xmlns:a16="http://schemas.microsoft.com/office/drawing/2014/main"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lvl="0" indent="-15938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means more</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rubbish  </a:t>
              </a:r>
              <a:r>
                <a:rPr kumimoji="0" sz="1200" b="0" i="0" u="none" strike="noStrike" kern="1200" cap="none" spc="0" normalizeH="0" baseline="0" noProof="0" dirty="0">
                  <a:ln>
                    <a:noFill/>
                  </a:ln>
                  <a:solidFill>
                    <a:srgbClr val="FFFFFF"/>
                  </a:solidFill>
                  <a:effectLst/>
                  <a:uLnTx/>
                  <a:uFillTx/>
                  <a:latin typeface="Arial"/>
                  <a:ea typeface="+mn-ea"/>
                  <a:cs typeface="Arial"/>
                </a:rPr>
                <a:t>is </a:t>
              </a:r>
              <a:r>
                <a:rPr kumimoji="0" sz="1200" b="0" i="0" u="none" strike="noStrike" kern="1200" cap="none" spc="5" normalizeH="0" baseline="0" noProof="0" dirty="0">
                  <a:ln>
                    <a:noFill/>
                  </a:ln>
                  <a:solidFill>
                    <a:srgbClr val="FFFFFF"/>
                  </a:solidFill>
                  <a:effectLst/>
                  <a:uLnTx/>
                  <a:uFillTx/>
                  <a:latin typeface="Arial"/>
                  <a:ea typeface="+mn-ea"/>
                  <a:cs typeface="Arial"/>
                </a:rPr>
                <a:t>put </a:t>
              </a:r>
              <a:r>
                <a:rPr kumimoji="0" sz="1200" b="0" i="0" u="none" strike="noStrike" kern="1200" cap="none" spc="0" normalizeH="0" baseline="0" noProof="0" dirty="0">
                  <a:ln>
                    <a:noFill/>
                  </a:ln>
                  <a:solidFill>
                    <a:srgbClr val="FFFFFF"/>
                  </a:solidFill>
                  <a:effectLst/>
                  <a:uLnTx/>
                  <a:uFillTx/>
                  <a:latin typeface="Arial"/>
                  <a:ea typeface="+mn-ea"/>
                  <a:cs typeface="Arial"/>
                </a:rPr>
                <a:t>into</a:t>
              </a:r>
              <a:r>
                <a:rPr kumimoji="0" sz="1200" b="0" i="0" u="none" strike="noStrike" kern="1200" cap="none" spc="-1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landfills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8" name="Group 7">
            <a:extLst>
              <a:ext uri="{FF2B5EF4-FFF2-40B4-BE49-F238E27FC236}">
                <a16:creationId xmlns="" xmlns:a16="http://schemas.microsoft.com/office/drawing/2014/main" id="{134C1350-5BE7-794B-BE33-BB17A6C98BBA}"/>
              </a:ext>
            </a:extLst>
          </p:cNvPr>
          <p:cNvGrpSpPr/>
          <p:nvPr/>
        </p:nvGrpSpPr>
        <p:grpSpPr>
          <a:xfrm>
            <a:off x="799197" y="3115399"/>
            <a:ext cx="2660691" cy="1021362"/>
            <a:chOff x="3435308" y="3258247"/>
            <a:chExt cx="2660691" cy="1021362"/>
          </a:xfrm>
        </p:grpSpPr>
        <p:pic>
          <p:nvPicPr>
            <p:cNvPr id="37" name="Picture 36">
              <a:extLst>
                <a:ext uri="{FF2B5EF4-FFF2-40B4-BE49-F238E27FC236}">
                  <a16:creationId xmlns="" xmlns:a16="http://schemas.microsoft.com/office/drawing/2014/main"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 xmlns:a16="http://schemas.microsoft.com/office/drawing/2014/main"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lvl="0" indent="-781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saves </a:t>
              </a:r>
              <a:r>
                <a:rPr kumimoji="0" sz="1200" b="0" i="0" u="none" strike="noStrike" kern="1200" cap="none" spc="5" normalizeH="0" baseline="0" noProof="0" dirty="0">
                  <a:ln>
                    <a:noFill/>
                  </a:ln>
                  <a:solidFill>
                    <a:srgbClr val="FFFFFF"/>
                  </a:solidFill>
                  <a:effectLst/>
                  <a:uLnTx/>
                  <a:uFillTx/>
                  <a:latin typeface="Arial"/>
                  <a:ea typeface="+mn-ea"/>
                  <a:cs typeface="Arial"/>
                </a:rPr>
                <a:t>energy</a:t>
              </a:r>
              <a:r>
                <a:rPr kumimoji="0" sz="1200" b="0" i="0" u="none" strike="noStrike" kern="1200" cap="none" spc="-9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and  </a:t>
              </a:r>
              <a:r>
                <a:rPr kumimoji="0" sz="1200" b="0" i="0" u="none" strike="noStrike" kern="1200" cap="none" spc="0" normalizeH="0" baseline="0" noProof="0" dirty="0">
                  <a:ln>
                    <a:noFill/>
                  </a:ln>
                  <a:solidFill>
                    <a:srgbClr val="FFFFFF"/>
                  </a:solidFill>
                  <a:effectLst/>
                  <a:uLnTx/>
                  <a:uFillTx/>
                  <a:latin typeface="Arial"/>
                  <a:ea typeface="+mn-ea"/>
                  <a:cs typeface="Arial"/>
                </a:rPr>
                <a:t>natural</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resources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9" name="Group 8">
            <a:extLst>
              <a:ext uri="{FF2B5EF4-FFF2-40B4-BE49-F238E27FC236}">
                <a16:creationId xmlns="" xmlns:a16="http://schemas.microsoft.com/office/drawing/2014/main" id="{626B4E9B-277B-4747-86C6-684FA48A160C}"/>
              </a:ext>
            </a:extLst>
          </p:cNvPr>
          <p:cNvGrpSpPr/>
          <p:nvPr/>
        </p:nvGrpSpPr>
        <p:grpSpPr>
          <a:xfrm>
            <a:off x="827103" y="5228486"/>
            <a:ext cx="2660691" cy="1021362"/>
            <a:chOff x="6233452" y="4625769"/>
            <a:chExt cx="2660691" cy="1021362"/>
          </a:xfrm>
        </p:grpSpPr>
        <p:pic>
          <p:nvPicPr>
            <p:cNvPr id="39" name="Picture 38">
              <a:extLst>
                <a:ext uri="{FF2B5EF4-FFF2-40B4-BE49-F238E27FC236}">
                  <a16:creationId xmlns="" xmlns:a16="http://schemas.microsoft.com/office/drawing/2014/main"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 xmlns:a16="http://schemas.microsoft.com/office/drawing/2014/main"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lvl="0" indent="6032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reduces </a:t>
              </a:r>
              <a:r>
                <a:rPr kumimoji="0" sz="1200" b="0" i="0" u="none" strike="noStrike" kern="1200" cap="none" spc="10" normalizeH="0" baseline="0" noProof="0" dirty="0">
                  <a:ln>
                    <a:noFill/>
                  </a:ln>
                  <a:solidFill>
                    <a:srgbClr val="FFFFFF"/>
                  </a:solidFill>
                  <a:effectLst/>
                  <a:uLnTx/>
                  <a:uFillTx/>
                  <a:latin typeface="Arial"/>
                  <a:ea typeface="+mn-ea"/>
                  <a:cs typeface="Arial"/>
                </a:rPr>
                <a:t>carbon </a:t>
              </a:r>
              <a:r>
                <a:rPr kumimoji="0" sz="1200" b="0" i="0" u="none" strike="noStrike" kern="1200" cap="none" spc="0" normalizeH="0" baseline="0" noProof="0" dirty="0">
                  <a:ln>
                    <a:noFill/>
                  </a:ln>
                  <a:solidFill>
                    <a:srgbClr val="FFFFFF"/>
                  </a:solidFill>
                  <a:effectLst/>
                  <a:uLnTx/>
                  <a:uFillTx/>
                  <a:latin typeface="Arial"/>
                  <a:ea typeface="+mn-ea"/>
                  <a:cs typeface="Arial"/>
                </a:rPr>
                <a:t>emissions,  helping </a:t>
              </a:r>
              <a:r>
                <a:rPr kumimoji="0" sz="1200" b="0" i="0" u="none" strike="noStrike" kern="1200" cap="none" spc="5" normalizeH="0" baseline="0" noProof="0" dirty="0">
                  <a:ln>
                    <a:noFill/>
                  </a:ln>
                  <a:solidFill>
                    <a:srgbClr val="FFFFFF"/>
                  </a:solidFill>
                  <a:effectLst/>
                  <a:uLnTx/>
                  <a:uFillTx/>
                  <a:latin typeface="Arial"/>
                  <a:ea typeface="+mn-ea"/>
                  <a:cs typeface="Arial"/>
                </a:rPr>
                <a:t>to stop climate</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10" normalizeH="0" baseline="0" noProof="0" dirty="0">
                  <a:ln>
                    <a:noFill/>
                  </a:ln>
                  <a:solidFill>
                    <a:srgbClr val="FFFFFF"/>
                  </a:solidFill>
                  <a:effectLst/>
                  <a:uLnTx/>
                  <a:uFillTx/>
                  <a:latin typeface="Arial"/>
                  <a:ea typeface="+mn-ea"/>
                  <a:cs typeface="Arial"/>
                </a:rPr>
                <a:t>change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1" name="Group 10">
            <a:extLst>
              <a:ext uri="{FF2B5EF4-FFF2-40B4-BE49-F238E27FC236}">
                <a16:creationId xmlns="" xmlns:a16="http://schemas.microsoft.com/office/drawing/2014/main" id="{42AA8499-3398-154F-B62E-30EBE9FB98BE}"/>
              </a:ext>
            </a:extLst>
          </p:cNvPr>
          <p:cNvGrpSpPr/>
          <p:nvPr/>
        </p:nvGrpSpPr>
        <p:grpSpPr>
          <a:xfrm>
            <a:off x="799196" y="4220964"/>
            <a:ext cx="2660691" cy="1021362"/>
            <a:chOff x="3407330" y="4600230"/>
            <a:chExt cx="2660691" cy="1021362"/>
          </a:xfrm>
        </p:grpSpPr>
        <p:pic>
          <p:nvPicPr>
            <p:cNvPr id="38" name="Picture 37">
              <a:extLst>
                <a:ext uri="{FF2B5EF4-FFF2-40B4-BE49-F238E27FC236}">
                  <a16:creationId xmlns="" xmlns:a16="http://schemas.microsoft.com/office/drawing/2014/main"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 xmlns:a16="http://schemas.microsoft.com/office/drawing/2014/main"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lvl="0" indent="27114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0" normalizeH="0" baseline="0" noProof="0" dirty="0">
                  <a:ln>
                    <a:noFill/>
                  </a:ln>
                  <a:solidFill>
                    <a:srgbClr val="FFFFFF"/>
                  </a:solidFill>
                  <a:effectLst/>
                  <a:uLnTx/>
                  <a:uFillTx/>
                  <a:latin typeface="Arial"/>
                  <a:ea typeface="+mn-ea"/>
                  <a:cs typeface="Arial"/>
                </a:rPr>
                <a:t>protects natural  </a:t>
              </a:r>
              <a:r>
                <a:rPr kumimoji="0" sz="1200" b="0" i="0" u="none" strike="noStrike" kern="1200" cap="none" spc="5" normalizeH="0" baseline="0" noProof="0" dirty="0">
                  <a:ln>
                    <a:noFill/>
                  </a:ln>
                  <a:solidFill>
                    <a:srgbClr val="FFFFFF"/>
                  </a:solidFill>
                  <a:effectLst/>
                  <a:uLnTx/>
                  <a:uFillTx/>
                  <a:latin typeface="Arial"/>
                  <a:ea typeface="+mn-ea"/>
                  <a:cs typeface="Arial"/>
                </a:rPr>
                <a:t>environments and</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wildlife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338796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Picture 16">
            <a:extLst>
              <a:ext uri="{FF2B5EF4-FFF2-40B4-BE49-F238E27FC236}">
                <a16:creationId xmlns="" xmlns:a16="http://schemas.microsoft.com/office/drawing/2014/main" id="{6F7EF32E-3BDD-D24F-8C39-19065CFEBE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650" y="600710"/>
            <a:ext cx="6616700" cy="1104900"/>
          </a:xfrm>
          <a:prstGeom prst="rect">
            <a:avLst/>
          </a:prstGeom>
        </p:spPr>
      </p:pic>
      <p:pic>
        <p:nvPicPr>
          <p:cNvPr id="19" name="Picture 18" descr="A bottle of wine on a table&#10;&#10;Description automatically generated">
            <a:extLst>
              <a:ext uri="{FF2B5EF4-FFF2-40B4-BE49-F238E27FC236}">
                <a16:creationId xmlns="" xmlns:a16="http://schemas.microsoft.com/office/drawing/2014/main" id="{B2BFBD64-2DEA-9246-99F9-815B1EB711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58" t="41134" r="390" b="6364"/>
          <a:stretch/>
        </p:blipFill>
        <p:spPr>
          <a:xfrm rot="336459">
            <a:off x="9572826" y="1960841"/>
            <a:ext cx="2238063" cy="1797215"/>
          </a:xfrm>
          <a:prstGeom prst="cloud">
            <a:avLst/>
          </a:prstGeom>
        </p:spPr>
      </p:pic>
      <p:pic>
        <p:nvPicPr>
          <p:cNvPr id="11" name="Picture 10">
            <a:extLst>
              <a:ext uri="{FF2B5EF4-FFF2-40B4-BE49-F238E27FC236}">
                <a16:creationId xmlns="" xmlns:a16="http://schemas.microsoft.com/office/drawing/2014/main" id="{4FD66198-FF18-E048-A54D-BBBDB609D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70" t="34488" r="370" b="9672"/>
          <a:stretch/>
        </p:blipFill>
        <p:spPr>
          <a:xfrm rot="816144">
            <a:off x="405171" y="2120039"/>
            <a:ext cx="2038258" cy="1730174"/>
          </a:xfrm>
          <a:prstGeom prst="cloud">
            <a:avLst/>
          </a:prstGeom>
        </p:spPr>
      </p:pic>
      <p:pic>
        <p:nvPicPr>
          <p:cNvPr id="12" name="Picture 11">
            <a:extLst>
              <a:ext uri="{FF2B5EF4-FFF2-40B4-BE49-F238E27FC236}">
                <a16:creationId xmlns="" xmlns:a16="http://schemas.microsoft.com/office/drawing/2014/main" id="{10B58020-0B5C-3C41-8A8A-DC84CFC8FE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0710" r="-1" b="4160"/>
          <a:stretch/>
        </p:blipFill>
        <p:spPr>
          <a:xfrm rot="270369">
            <a:off x="2581533" y="1920833"/>
            <a:ext cx="2374944" cy="1963972"/>
          </a:xfrm>
          <a:prstGeom prst="cloud">
            <a:avLst/>
          </a:prstGeom>
        </p:spPr>
      </p:pic>
      <p:pic>
        <p:nvPicPr>
          <p:cNvPr id="13" name="Picture 12">
            <a:extLst>
              <a:ext uri="{FF2B5EF4-FFF2-40B4-BE49-F238E27FC236}">
                <a16:creationId xmlns="" xmlns:a16="http://schemas.microsoft.com/office/drawing/2014/main" id="{4CFCD3E9-7C07-114C-A02C-B61ECA5E68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5176" b="30145"/>
          <a:stretch/>
        </p:blipFill>
        <p:spPr>
          <a:xfrm rot="21212910">
            <a:off x="5062255" y="2101814"/>
            <a:ext cx="2040877" cy="1673860"/>
          </a:xfrm>
          <a:prstGeom prst="cloud">
            <a:avLst/>
          </a:prstGeom>
        </p:spPr>
      </p:pic>
      <p:pic>
        <p:nvPicPr>
          <p:cNvPr id="14" name="Picture 13">
            <a:extLst>
              <a:ext uri="{FF2B5EF4-FFF2-40B4-BE49-F238E27FC236}">
                <a16:creationId xmlns="" xmlns:a16="http://schemas.microsoft.com/office/drawing/2014/main" id="{154E49CD-6F77-F845-8D51-D4C74319B2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4352" t="5211" r="16622" b="12244"/>
          <a:stretch/>
        </p:blipFill>
        <p:spPr>
          <a:xfrm rot="196332">
            <a:off x="1171629" y="3724561"/>
            <a:ext cx="2510765" cy="1923910"/>
          </a:xfrm>
          <a:prstGeom prst="cloud">
            <a:avLst/>
          </a:prstGeom>
        </p:spPr>
      </p:pic>
      <p:pic>
        <p:nvPicPr>
          <p:cNvPr id="16" name="Picture 15">
            <a:extLst>
              <a:ext uri="{FF2B5EF4-FFF2-40B4-BE49-F238E27FC236}">
                <a16:creationId xmlns="" xmlns:a16="http://schemas.microsoft.com/office/drawing/2014/main" id="{C0B2DE86-262F-2844-8B46-7E1C065DD87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 t="8498" r="6568" b="34452"/>
          <a:stretch/>
        </p:blipFill>
        <p:spPr>
          <a:xfrm rot="21317101">
            <a:off x="7243203" y="1818155"/>
            <a:ext cx="2257346" cy="2067631"/>
          </a:xfrm>
          <a:prstGeom prst="cloud">
            <a:avLst/>
          </a:prstGeom>
        </p:spPr>
      </p:pic>
      <p:pic>
        <p:nvPicPr>
          <p:cNvPr id="18" name="Picture 17">
            <a:extLst>
              <a:ext uri="{FF2B5EF4-FFF2-40B4-BE49-F238E27FC236}">
                <a16:creationId xmlns="" xmlns:a16="http://schemas.microsoft.com/office/drawing/2014/main" id="{E212EAF1-2458-FF4B-A9D1-7115C274CCC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0772" t="7857" r="10571" b="6913"/>
          <a:stretch/>
        </p:blipFill>
        <p:spPr>
          <a:xfrm>
            <a:off x="3824577" y="3856021"/>
            <a:ext cx="2019632" cy="1606526"/>
          </a:xfrm>
          <a:prstGeom prst="cloud">
            <a:avLst/>
          </a:prstGeom>
        </p:spPr>
      </p:pic>
      <p:pic>
        <p:nvPicPr>
          <p:cNvPr id="20" name="Picture 19">
            <a:extLst>
              <a:ext uri="{FF2B5EF4-FFF2-40B4-BE49-F238E27FC236}">
                <a16:creationId xmlns="" xmlns:a16="http://schemas.microsoft.com/office/drawing/2014/main" id="{7DFF63C4-525E-5549-BF48-67CA64D5BFE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8501" r="12487"/>
          <a:stretch/>
        </p:blipFill>
        <p:spPr>
          <a:xfrm>
            <a:off x="6027088" y="3872285"/>
            <a:ext cx="2362014" cy="1915542"/>
          </a:xfrm>
          <a:prstGeom prst="cloud">
            <a:avLst/>
          </a:prstGeom>
        </p:spPr>
      </p:pic>
      <p:pic>
        <p:nvPicPr>
          <p:cNvPr id="21" name="Picture 20">
            <a:extLst>
              <a:ext uri="{FF2B5EF4-FFF2-40B4-BE49-F238E27FC236}">
                <a16:creationId xmlns="" xmlns:a16="http://schemas.microsoft.com/office/drawing/2014/main" id="{904D4414-6891-9342-ABD1-E1A31E5D99C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5215" t="2362" r="6834" b="4247"/>
          <a:stretch/>
        </p:blipFill>
        <p:spPr>
          <a:xfrm rot="353388">
            <a:off x="8535921" y="3767174"/>
            <a:ext cx="2382402" cy="1828916"/>
          </a:xfrm>
          <a:prstGeom prst="cloud">
            <a:avLst/>
          </a:prstGeom>
        </p:spPr>
      </p:pic>
    </p:spTree>
    <p:extLst>
      <p:ext uri="{BB962C8B-B14F-4D97-AF65-F5344CB8AC3E}">
        <p14:creationId xmlns:p14="http://schemas.microsoft.com/office/powerpoint/2010/main" val="18936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Scale>
                                      <p:cBhvr>
                                        <p:cTn id="1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
                                        </p:tgtEl>
                                        <p:attrNameLst>
                                          <p:attrName>ppt_x</p:attrName>
                                          <p:attrName>ppt_y</p:attrName>
                                        </p:attrNameLst>
                                      </p:cBhvr>
                                    </p:animMotion>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Scale>
                                      <p:cBhvr>
                                        <p:cTn id="2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gtEl>
                                        <p:attrNameLst>
                                          <p:attrName>ppt_x</p:attrName>
                                          <p:attrName>ppt_y</p:attrName>
                                        </p:attrNameLst>
                                      </p:cBhvr>
                                    </p:animMotion>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Scale>
                                      <p:cBhvr>
                                        <p:cTn id="2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6"/>
                                        </p:tgtEl>
                                        <p:attrNameLst>
                                          <p:attrName>ppt_x</p:attrName>
                                          <p:attrName>ppt_y</p:attrName>
                                        </p:attrNameLst>
                                      </p:cBhvr>
                                    </p:animMotion>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Scale>
                                      <p:cBhvr>
                                        <p:cTn id="3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9"/>
                                        </p:tgtEl>
                                        <p:attrNameLst>
                                          <p:attrName>ppt_x</p:attrName>
                                          <p:attrName>ppt_y</p:attrName>
                                        </p:attrNameLst>
                                      </p:cBhvr>
                                    </p:animMotion>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Scale>
                                      <p:cBhvr>
                                        <p:cTn id="4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8"/>
                                        </p:tgtEl>
                                        <p:attrNameLst>
                                          <p:attrName>ppt_x</p:attrName>
                                          <p:attrName>ppt_y</p:attrName>
                                        </p:attrNameLst>
                                      </p:cBhvr>
                                    </p:animMotion>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Scale>
                                      <p:cBhvr>
                                        <p:cTn id="5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20"/>
                                        </p:tgtEl>
                                        <p:attrNameLst>
                                          <p:attrName>ppt_x</p:attrName>
                                          <p:attrName>ppt_y</p:attrName>
                                        </p:attrNameLst>
                                      </p:cBhvr>
                                    </p:animMotion>
                                    <p:animEffect transition="in" filter="fade">
                                      <p:cBhvr>
                                        <p:cTn id="58" dur="1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6778913-926A-B74C-9734-04C2D4A85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picture containing device&#10;&#10;Description automatically generated">
            <a:extLst>
              <a:ext uri="{FF2B5EF4-FFF2-40B4-BE49-F238E27FC236}">
                <a16:creationId xmlns="" xmlns:a16="http://schemas.microsoft.com/office/drawing/2014/main" id="{C66BFA8D-C415-6B4B-B88E-B2755096A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6275" y="292905"/>
            <a:ext cx="9918700" cy="1231900"/>
          </a:xfrm>
          <a:prstGeom prst="rect">
            <a:avLst/>
          </a:prstGeom>
        </p:spPr>
      </p:pic>
      <p:pic>
        <p:nvPicPr>
          <p:cNvPr id="17" name="Picture 16" descr="A close up of a sign&#10;&#10;Description automatically generated">
            <a:hlinkClick r:id="rId5"/>
            <a:extLst>
              <a:ext uri="{FF2B5EF4-FFF2-40B4-BE49-F238E27FC236}">
                <a16:creationId xmlns="" xmlns:a16="http://schemas.microsoft.com/office/drawing/2014/main" id="{7250B3CC-872C-A447-8578-1CF33175F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0300" y="5387671"/>
            <a:ext cx="4851400" cy="1219200"/>
          </a:xfrm>
          <a:prstGeom prst="rect">
            <a:avLst/>
          </a:prstGeom>
        </p:spPr>
      </p:pic>
      <p:pic>
        <p:nvPicPr>
          <p:cNvPr id="19" name="Picture 18">
            <a:extLst>
              <a:ext uri="{FF2B5EF4-FFF2-40B4-BE49-F238E27FC236}">
                <a16:creationId xmlns="" xmlns:a16="http://schemas.microsoft.com/office/drawing/2014/main" id="{4C5EBC26-ACB6-FC49-A82A-E0F89A38F6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263" y="1531540"/>
            <a:ext cx="2692244" cy="1954878"/>
          </a:xfrm>
          <a:prstGeom prst="cloud">
            <a:avLst/>
          </a:prstGeom>
        </p:spPr>
      </p:pic>
      <p:pic>
        <p:nvPicPr>
          <p:cNvPr id="20" name="Picture 19">
            <a:extLst>
              <a:ext uri="{FF2B5EF4-FFF2-40B4-BE49-F238E27FC236}">
                <a16:creationId xmlns="" xmlns:a16="http://schemas.microsoft.com/office/drawing/2014/main" id="{75822C5A-5780-E049-914F-AED93E6BE7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2292" y="1513306"/>
            <a:ext cx="2586625" cy="1869859"/>
          </a:xfrm>
          <a:prstGeom prst="cloud">
            <a:avLst/>
          </a:prstGeom>
        </p:spPr>
      </p:pic>
      <p:pic>
        <p:nvPicPr>
          <p:cNvPr id="3" name="Picture 2">
            <a:extLst>
              <a:ext uri="{FF2B5EF4-FFF2-40B4-BE49-F238E27FC236}">
                <a16:creationId xmlns="" xmlns:a16="http://schemas.microsoft.com/office/drawing/2014/main" id="{EBCB563E-C52C-EA4E-B011-F110CAB0D8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08" t="25664" r="397" b="20859"/>
          <a:stretch/>
        </p:blipFill>
        <p:spPr>
          <a:xfrm rot="21445462">
            <a:off x="6195185" y="1474361"/>
            <a:ext cx="2407483" cy="1928757"/>
          </a:xfrm>
          <a:prstGeom prst="cloud">
            <a:avLst/>
          </a:prstGeom>
        </p:spPr>
      </p:pic>
      <p:pic>
        <p:nvPicPr>
          <p:cNvPr id="5" name="Picture 4">
            <a:extLst>
              <a:ext uri="{FF2B5EF4-FFF2-40B4-BE49-F238E27FC236}">
                <a16:creationId xmlns="" xmlns:a16="http://schemas.microsoft.com/office/drawing/2014/main" id="{DA6BE9EA-D9E5-8741-B031-F2F49182F4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093" t="13763" r="-1093" b="8440"/>
          <a:stretch/>
        </p:blipFill>
        <p:spPr>
          <a:xfrm>
            <a:off x="8866211" y="1457504"/>
            <a:ext cx="2592868" cy="2102949"/>
          </a:xfrm>
          <a:prstGeom prst="cloud">
            <a:avLst/>
          </a:prstGeom>
        </p:spPr>
      </p:pic>
      <p:pic>
        <p:nvPicPr>
          <p:cNvPr id="7" name="Picture 6">
            <a:extLst>
              <a:ext uri="{FF2B5EF4-FFF2-40B4-BE49-F238E27FC236}">
                <a16:creationId xmlns="" xmlns:a16="http://schemas.microsoft.com/office/drawing/2014/main" id="{A2742860-2A15-9445-B112-C9FE4A413F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197" t="-32" r="11308" b="9801"/>
          <a:stretch/>
        </p:blipFill>
        <p:spPr>
          <a:xfrm>
            <a:off x="1710443" y="3397433"/>
            <a:ext cx="2779298" cy="2093491"/>
          </a:xfrm>
          <a:prstGeom prst="cloud">
            <a:avLst/>
          </a:prstGeom>
        </p:spPr>
      </p:pic>
      <p:pic>
        <p:nvPicPr>
          <p:cNvPr id="9" name="Picture 8">
            <a:extLst>
              <a:ext uri="{FF2B5EF4-FFF2-40B4-BE49-F238E27FC236}">
                <a16:creationId xmlns="" xmlns:a16="http://schemas.microsoft.com/office/drawing/2014/main" id="{747F56BE-50E6-5F4E-8643-8799F3693D0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5130" t="3568" r="9376" b="3469"/>
          <a:stretch/>
        </p:blipFill>
        <p:spPr>
          <a:xfrm>
            <a:off x="4817340" y="3409843"/>
            <a:ext cx="2766309" cy="2004506"/>
          </a:xfrm>
          <a:prstGeom prst="cloud">
            <a:avLst/>
          </a:prstGeom>
        </p:spPr>
      </p:pic>
      <p:pic>
        <p:nvPicPr>
          <p:cNvPr id="13" name="Picture 12">
            <a:extLst>
              <a:ext uri="{FF2B5EF4-FFF2-40B4-BE49-F238E27FC236}">
                <a16:creationId xmlns="" xmlns:a16="http://schemas.microsoft.com/office/drawing/2014/main" id="{77018930-8AF9-5347-80A4-BEDDD20653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93996" y="3630664"/>
            <a:ext cx="2766309" cy="1924229"/>
          </a:xfrm>
          <a:prstGeom prst="cloud">
            <a:avLst/>
          </a:prstGeom>
        </p:spPr>
      </p:pic>
    </p:spTree>
    <p:extLst>
      <p:ext uri="{BB962C8B-B14F-4D97-AF65-F5344CB8AC3E}">
        <p14:creationId xmlns:p14="http://schemas.microsoft.com/office/powerpoint/2010/main" val="27450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Scale>
                                      <p:cBhvr>
                                        <p:cTn id="14"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0"/>
                                        </p:tgtEl>
                                        <p:attrNameLst>
                                          <p:attrName>ppt_x</p:attrName>
                                          <p:attrName>ppt_y</p:attrName>
                                        </p:attrNameLst>
                                      </p:cBhvr>
                                    </p:animMotion>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Elementary_classroom_rules_presentation">
  <a:themeElements>
    <a:clrScheme name="Class Rules for Third Grade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lass Rules for Third Grad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lass Rules for Third Grade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lass Rules for Third Grade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lass Rules for Third Grade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lass Rules for Third Grade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lass Rules for Third Grade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lass Rules for Third Grade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lass Rules for Third Grade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lass Rules for Third Grade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2153</Words>
  <Application>Microsoft Office PowerPoint</Application>
  <PresentationFormat>Custom</PresentationFormat>
  <Paragraphs>247</Paragraphs>
  <Slides>28</Slides>
  <Notes>16</Notes>
  <HiddenSlides>0</HiddenSlides>
  <MMClips>0</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Office Theme</vt:lpstr>
      <vt:lpstr>1_Office Theme</vt:lpstr>
      <vt:lpstr>2_Office Theme</vt:lpstr>
      <vt:lpstr>3_Office Theme</vt:lpstr>
      <vt:lpstr>2_Elementary_classroom_rules_presentation</vt:lpstr>
      <vt:lpstr>PowerPoint Presentation</vt:lpstr>
      <vt:lpstr>Eco Afternoon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carbon footprint?</vt:lpstr>
      <vt:lpstr>What is included in your carbon footprint?</vt:lpstr>
      <vt:lpstr>There are many ways we could reduce our carbon footprint.</vt:lpstr>
      <vt:lpstr>We are focusing today on where our food travels before reaching our plate.</vt:lpstr>
      <vt:lpstr>Your activity:</vt:lpstr>
      <vt:lpstr>Next activity: </vt:lpstr>
      <vt:lpstr>PowerPoint Presentation</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Roberts</dc:creator>
  <cp:lastModifiedBy>user</cp:lastModifiedBy>
  <cp:revision>8</cp:revision>
  <dcterms:created xsi:type="dcterms:W3CDTF">2020-06-15T19:13:04Z</dcterms:created>
  <dcterms:modified xsi:type="dcterms:W3CDTF">2020-07-04T16:29:27Z</dcterms:modified>
</cp:coreProperties>
</file>