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9" r:id="rId3"/>
    <p:sldId id="260" r:id="rId4"/>
    <p:sldId id="261" r:id="rId5"/>
    <p:sldId id="257" r:id="rId6"/>
    <p:sldId id="263" r:id="rId7"/>
    <p:sldId id="264" r:id="rId8"/>
    <p:sldId id="265" r:id="rId9"/>
    <p:sldId id="266" r:id="rId10"/>
    <p:sldId id="267" r:id="rId11"/>
    <p:sldId id="268" r:id="rId12"/>
    <p:sldId id="269"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E58FB-C2FD-405A-A5D0-109714A53A79}" type="datetimeFigureOut">
              <a:rPr lang="en-GB" smtClean="0"/>
              <a:t>05/06/2020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E379D-4C4E-4406-8F7B-67AF0F81EC57}" type="slidenum">
              <a:rPr lang="en-GB" smtClean="0"/>
              <a:t>‹#›</a:t>
            </a:fld>
            <a:endParaRPr lang="en-GB"/>
          </a:p>
        </p:txBody>
      </p:sp>
    </p:spTree>
    <p:extLst>
      <p:ext uri="{BB962C8B-B14F-4D97-AF65-F5344CB8AC3E}">
        <p14:creationId xmlns:p14="http://schemas.microsoft.com/office/powerpoint/2010/main" val="27444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FE02D2C9-45B2-407D-B90D-406F16A21999}" type="slidenum">
              <a:rPr lang="en-GB" altLang="en-US" smtClean="0">
                <a:latin typeface="Calibri" pitchFamily="34" charset="0"/>
              </a:rPr>
              <a:pPr/>
              <a:t>8</a:t>
            </a:fld>
            <a:endParaRPr lang="en-GB"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660E239-BAC0-4846-92E0-F9BB7A9B4733}" type="slidenum">
              <a:rPr lang="en-GB" altLang="en-US" smtClean="0">
                <a:solidFill>
                  <a:srgbClr val="000000"/>
                </a:solidFill>
                <a:latin typeface="Calibri" pitchFamily="34" charset="0"/>
              </a:rPr>
              <a:pPr/>
              <a:t>9</a:t>
            </a:fld>
            <a:endParaRPr lang="en-GB" alt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93E4C47-7FA5-4F68-9B7E-E25E9A55D91F}" type="slidenum">
              <a:rPr lang="en-GB" altLang="en-US" smtClean="0">
                <a:solidFill>
                  <a:srgbClr val="000000"/>
                </a:solidFill>
                <a:latin typeface="Calibri" pitchFamily="34" charset="0"/>
              </a:rPr>
              <a:pPr/>
              <a:t>10</a:t>
            </a:fld>
            <a:endParaRPr lang="en-GB" alt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2AC6B136-E3FC-4C39-88F7-FBB08B1C2712}" type="slidenum">
              <a:rPr lang="en-GB" altLang="en-US" smtClean="0">
                <a:solidFill>
                  <a:srgbClr val="000000"/>
                </a:solidFill>
                <a:latin typeface="Calibri" pitchFamily="34" charset="0"/>
              </a:rPr>
              <a:pPr/>
              <a:t>11</a:t>
            </a:fld>
            <a:endParaRPr lang="en-GB" alt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CDEE680F-9EEF-4A3D-A4AA-C505A8AD75EC}" type="slidenum">
              <a:rPr lang="en-GB" altLang="en-US" smtClean="0">
                <a:solidFill>
                  <a:srgbClr val="000000"/>
                </a:solidFill>
                <a:latin typeface="Calibri" pitchFamily="34" charset="0"/>
              </a:rPr>
              <a:pPr/>
              <a:t>12</a:t>
            </a:fld>
            <a:endParaRPr lang="en-GB"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0C4944-1B33-43E6-A3B4-130E6D4B677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17912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C4944-1B33-43E6-A3B4-130E6D4B677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291697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C4944-1B33-43E6-A3B4-130E6D4B677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4030670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7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C4944-1B33-43E6-A3B4-130E6D4B677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294534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C4944-1B33-43E6-A3B4-130E6D4B677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164827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0C4944-1B33-43E6-A3B4-130E6D4B677B}"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349790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0C4944-1B33-43E6-A3B4-130E6D4B677B}"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65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0C4944-1B33-43E6-A3B4-130E6D4B677B}"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116045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4944-1B33-43E6-A3B4-130E6D4B677B}"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236269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C4944-1B33-43E6-A3B4-130E6D4B677B}"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177419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C4944-1B33-43E6-A3B4-130E6D4B677B}"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2CB14-C11A-42A1-BA81-A822AE053387}" type="slidenum">
              <a:rPr lang="en-GB" smtClean="0"/>
              <a:t>‹#›</a:t>
            </a:fld>
            <a:endParaRPr lang="en-GB"/>
          </a:p>
        </p:txBody>
      </p:sp>
    </p:spTree>
    <p:extLst>
      <p:ext uri="{BB962C8B-B14F-4D97-AF65-F5344CB8AC3E}">
        <p14:creationId xmlns:p14="http://schemas.microsoft.com/office/powerpoint/2010/main" val="97910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C4944-1B33-43E6-A3B4-130E6D4B677B}" type="datetimeFigureOut">
              <a:rPr lang="en-GB" smtClean="0"/>
              <a:t>05/06/2020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2CB14-C11A-42A1-BA81-A822AE053387}" type="slidenum">
              <a:rPr lang="en-GB" smtClean="0"/>
              <a:t>‹#›</a:t>
            </a:fld>
            <a:endParaRPr lang="en-GB"/>
          </a:p>
        </p:txBody>
      </p:sp>
    </p:spTree>
    <p:extLst>
      <p:ext uri="{BB962C8B-B14F-4D97-AF65-F5344CB8AC3E}">
        <p14:creationId xmlns:p14="http://schemas.microsoft.com/office/powerpoint/2010/main" val="352373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geokids.com/uk/discover/geography/countries/ng-kids-heads-to-the-galapagos-islan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arnboroughprimary.co.uk/farnborough-danc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ltl.org.uk/resources/outdoor-number-poem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English – Day Two</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GB" dirty="0" smtClean="0">
                <a:latin typeface="Arial" panose="020B0604020202020204" pitchFamily="34" charset="0"/>
                <a:cs typeface="Arial" panose="020B0604020202020204" pitchFamily="34" charset="0"/>
              </a:rPr>
              <a:t>Read the next 3 slides of the story, ‘Staying Out’.</a:t>
            </a:r>
          </a:p>
          <a:p>
            <a:r>
              <a:rPr lang="en-GB" dirty="0" smtClean="0">
                <a:latin typeface="Arial" panose="020B0604020202020204" pitchFamily="34" charset="0"/>
                <a:cs typeface="Arial" panose="020B0604020202020204" pitchFamily="34" charset="0"/>
              </a:rPr>
              <a:t>Carry your story on using a similar format.</a:t>
            </a:r>
          </a:p>
          <a:p>
            <a:r>
              <a:rPr lang="en-GB" dirty="0" smtClean="0">
                <a:latin typeface="Arial" panose="020B0604020202020204" pitchFamily="34" charset="0"/>
                <a:cs typeface="Arial" panose="020B0604020202020204" pitchFamily="34" charset="0"/>
              </a:rPr>
              <a:t>Paragraph 4 – characters chatting/playing a game together.</a:t>
            </a:r>
          </a:p>
          <a:p>
            <a:r>
              <a:rPr lang="en-GB" dirty="0" smtClean="0">
                <a:latin typeface="Arial" panose="020B0604020202020204" pitchFamily="34" charset="0"/>
                <a:cs typeface="Arial" panose="020B0604020202020204" pitchFamily="34" charset="0"/>
              </a:rPr>
              <a:t>Paragraph 5 – a noise is heard which is not familiar. How do you both react?</a:t>
            </a:r>
          </a:p>
          <a:p>
            <a:r>
              <a:rPr lang="en-GB" dirty="0" smtClean="0">
                <a:latin typeface="Arial" panose="020B0604020202020204" pitchFamily="34" charset="0"/>
                <a:cs typeface="Arial" panose="020B0604020202020204" pitchFamily="34" charset="0"/>
              </a:rPr>
              <a:t>Paragraph 6 – the noise happens again. Really build up the tension here in your writing. Describe the noise using more detail and how the characters’ bodies react. Remember to use shorter sentences for effect and choose your vocabulary carefully; use an online or paper thesaurus and/or dictionary to help you.</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48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484188" y="739775"/>
            <a:ext cx="8220075" cy="631825"/>
          </a:xfrm>
        </p:spPr>
        <p:txBody>
          <a:bodyPr>
            <a:normAutofit fontScale="90000"/>
          </a:bodyPr>
          <a:lstStyle/>
          <a:p>
            <a:pPr eaLnBrk="1" hangingPunct="1">
              <a:defRPr/>
            </a:pP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dirty="0"/>
              <a:t/>
            </a:r>
            <a:br>
              <a:rPr lang="en-GB" altLang="en-US" dirty="0"/>
            </a:br>
            <a:endParaRPr lang="en-GB" altLang="en-US" sz="2700" b="0" dirty="0" smtClean="0"/>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593725"/>
            <a:ext cx="5383212"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3432175"/>
            <a:ext cx="368776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Box 1"/>
          <p:cNvSpPr txBox="1">
            <a:spLocks noChangeArrowheads="1"/>
          </p:cNvSpPr>
          <p:nvPr/>
        </p:nvSpPr>
        <p:spPr bwMode="auto">
          <a:xfrm>
            <a:off x="608013" y="3856038"/>
            <a:ext cx="404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rPr>
              <a:t>Use the classification key to identify each </a:t>
            </a:r>
          </a:p>
          <a:p>
            <a:pPr>
              <a:lnSpc>
                <a:spcPct val="100000"/>
              </a:lnSpc>
              <a:spcBef>
                <a:spcPct val="0"/>
              </a:spcBef>
              <a:buFontTx/>
              <a:buNone/>
            </a:pPr>
            <a:r>
              <a:rPr lang="en-GB" altLang="en-US">
                <a:solidFill>
                  <a:schemeClr val="tx1"/>
                </a:solidFill>
              </a:rPr>
              <a:t>Species. </a:t>
            </a:r>
          </a:p>
        </p:txBody>
      </p:sp>
      <p:sp>
        <p:nvSpPr>
          <p:cNvPr id="13318" name="TextBox 2"/>
          <p:cNvSpPr txBox="1">
            <a:spLocks noChangeArrowheads="1"/>
          </p:cNvSpPr>
          <p:nvPr/>
        </p:nvSpPr>
        <p:spPr bwMode="auto">
          <a:xfrm>
            <a:off x="6122988" y="74136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6</a:t>
            </a:r>
          </a:p>
        </p:txBody>
      </p:sp>
      <p:sp>
        <p:nvSpPr>
          <p:cNvPr id="13319" name="TextBox 3"/>
          <p:cNvSpPr txBox="1">
            <a:spLocks noChangeArrowheads="1"/>
          </p:cNvSpPr>
          <p:nvPr/>
        </p:nvSpPr>
        <p:spPr bwMode="auto">
          <a:xfrm>
            <a:off x="4425950" y="57515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7</a:t>
            </a:r>
          </a:p>
        </p:txBody>
      </p:sp>
    </p:spTree>
    <p:extLst>
      <p:ext uri="{BB962C8B-B14F-4D97-AF65-F5344CB8AC3E}">
        <p14:creationId xmlns:p14="http://schemas.microsoft.com/office/powerpoint/2010/main" val="3604547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484188" y="739775"/>
            <a:ext cx="8220075" cy="631825"/>
          </a:xfrm>
        </p:spPr>
        <p:txBody>
          <a:bodyPr>
            <a:normAutofit fontScale="90000"/>
          </a:bodyPr>
          <a:lstStyle/>
          <a:p>
            <a:pPr eaLnBrk="1" hangingPunct="1">
              <a:defRPr/>
            </a:pP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dirty="0"/>
              <a:t/>
            </a:r>
            <a:br>
              <a:rPr lang="en-GB" altLang="en-US" dirty="0"/>
            </a:br>
            <a:endParaRPr lang="en-GB" altLang="en-US" sz="2700" b="0" dirty="0" smtClean="0"/>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384175"/>
            <a:ext cx="5491162" cy="502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Box 1"/>
          <p:cNvSpPr txBox="1">
            <a:spLocks noChangeArrowheads="1"/>
          </p:cNvSpPr>
          <p:nvPr/>
        </p:nvSpPr>
        <p:spPr bwMode="auto">
          <a:xfrm>
            <a:off x="638175" y="927100"/>
            <a:ext cx="78295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endParaRPr lang="en-GB" altLang="en-US" b="1">
              <a:solidFill>
                <a:schemeClr val="tx1"/>
              </a:solidFill>
            </a:endParaRPr>
          </a:p>
          <a:p>
            <a:pPr>
              <a:lnSpc>
                <a:spcPct val="100000"/>
              </a:lnSpc>
              <a:spcBef>
                <a:spcPct val="0"/>
              </a:spcBef>
              <a:buFontTx/>
              <a:buNone/>
            </a:pPr>
            <a:r>
              <a:rPr lang="en-GB" altLang="en-US" b="1">
                <a:solidFill>
                  <a:schemeClr val="tx1"/>
                </a:solidFill>
              </a:rPr>
              <a:t> </a:t>
            </a:r>
            <a:r>
              <a:rPr lang="en-GB" altLang="en-US" b="1">
                <a:solidFill>
                  <a:schemeClr val="tx2"/>
                </a:solidFill>
              </a:rPr>
              <a:t>Can you now think a of a way to present your answers? </a:t>
            </a:r>
          </a:p>
          <a:p>
            <a:pPr>
              <a:lnSpc>
                <a:spcPct val="100000"/>
              </a:lnSpc>
              <a:spcBef>
                <a:spcPct val="0"/>
              </a:spcBef>
              <a:buFontTx/>
              <a:buNone/>
            </a:pPr>
            <a:r>
              <a:rPr lang="en-GB" altLang="en-US" b="1">
                <a:solidFill>
                  <a:schemeClr val="tx2"/>
                </a:solidFill>
              </a:rPr>
              <a:t>In a table? Print out and annotate with some key facts from the key &amp; your own research? It’s up to you, which way will help you with your learning?  </a:t>
            </a:r>
          </a:p>
        </p:txBody>
      </p:sp>
    </p:spTree>
    <p:extLst>
      <p:ext uri="{BB962C8B-B14F-4D97-AF65-F5344CB8AC3E}">
        <p14:creationId xmlns:p14="http://schemas.microsoft.com/office/powerpoint/2010/main" val="372436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457200" y="485775"/>
            <a:ext cx="8220075" cy="1595438"/>
          </a:xfrm>
        </p:spPr>
        <p:txBody>
          <a:bodyPr>
            <a:normAutofit fontScale="90000"/>
          </a:bodyPr>
          <a:lstStyle/>
          <a:p>
            <a:pPr eaLnBrk="1" hangingPunct="1">
              <a:defRPr/>
            </a:pP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dirty="0"/>
              <a:t/>
            </a:r>
            <a:br>
              <a:rPr lang="en-GB" altLang="en-US" dirty="0"/>
            </a:br>
            <a:endParaRPr lang="en-GB" altLang="en-US" sz="2700" b="0" dirty="0" smtClean="0"/>
          </a:p>
        </p:txBody>
      </p:sp>
      <p:sp>
        <p:nvSpPr>
          <p:cNvPr id="15363" name="TextBox 1"/>
          <p:cNvSpPr txBox="1">
            <a:spLocks noChangeArrowheads="1"/>
          </p:cNvSpPr>
          <p:nvPr/>
        </p:nvSpPr>
        <p:spPr bwMode="auto">
          <a:xfrm>
            <a:off x="638175" y="927100"/>
            <a:ext cx="7829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Find out more on the Galapagos Islands by following this link: </a:t>
            </a:r>
            <a:r>
              <a:rPr lang="en-GB" altLang="en-US" b="1">
                <a:solidFill>
                  <a:schemeClr val="tx1"/>
                </a:solidFill>
                <a:hlinkClick r:id="rId3"/>
              </a:rPr>
              <a:t>https://www.natgeokids.com/uk/discover/geography/countries/ng-kids-heads-to-the-galapagos-islands</a:t>
            </a:r>
            <a:endParaRPr lang="en-GB" altLang="en-US" b="1">
              <a:solidFill>
                <a:schemeClr val="tx2"/>
              </a:solidFill>
            </a:endParaRPr>
          </a:p>
        </p:txBody>
      </p:sp>
      <p:pic>
        <p:nvPicPr>
          <p:cNvPr id="1536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28638" y="2254250"/>
            <a:ext cx="8048625" cy="32178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03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81000" y="1052513"/>
            <a:ext cx="8208963"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altLang="en-US" sz="2000" b="1" u="sng">
                <a:solidFill>
                  <a:srgbClr val="FF0000"/>
                </a:solidFill>
                <a:latin typeface="Comic Sans MS" pitchFamily="66" charset="0"/>
              </a:rPr>
              <a:t>Farnborough Dance Routine</a:t>
            </a:r>
          </a:p>
          <a:p>
            <a:r>
              <a:rPr lang="en-GB" altLang="en-US" b="1">
                <a:solidFill>
                  <a:srgbClr val="00B0F0"/>
                </a:solidFill>
                <a:latin typeface="Comic Sans MS" pitchFamily="66" charset="0"/>
              </a:rPr>
              <a:t>Mrs Humphries has created our very own Farnborough Dance Routine!</a:t>
            </a:r>
          </a:p>
          <a:p>
            <a:endParaRPr lang="en-GB" altLang="en-US" b="1">
              <a:solidFill>
                <a:srgbClr val="00B0F0"/>
              </a:solidFill>
              <a:latin typeface="Comic Sans MS" pitchFamily="66" charset="0"/>
            </a:endParaRPr>
          </a:p>
          <a:p>
            <a:r>
              <a:rPr lang="en-GB" altLang="en-US" b="1">
                <a:solidFill>
                  <a:srgbClr val="00B0F0"/>
                </a:solidFill>
                <a:latin typeface="Comic Sans MS" pitchFamily="66" charset="0"/>
              </a:rPr>
              <a:t>It has five parts and every day this week we are going to start the day by being active and joining in.</a:t>
            </a:r>
          </a:p>
          <a:p>
            <a:endParaRPr lang="en-GB" altLang="en-US" b="1">
              <a:solidFill>
                <a:srgbClr val="00B0F0"/>
              </a:solidFill>
              <a:latin typeface="Comic Sans MS" pitchFamily="66" charset="0"/>
            </a:endParaRPr>
          </a:p>
          <a:p>
            <a:r>
              <a:rPr lang="en-GB" altLang="en-US" b="1">
                <a:solidFill>
                  <a:srgbClr val="00B0F0"/>
                </a:solidFill>
                <a:latin typeface="Comic Sans MS" pitchFamily="66" charset="0"/>
              </a:rPr>
              <a:t>Click on the link below:</a:t>
            </a:r>
          </a:p>
          <a:p>
            <a:r>
              <a:rPr lang="en-GB" altLang="en-US">
                <a:solidFill>
                  <a:srgbClr val="00B0F0"/>
                </a:solidFill>
                <a:latin typeface="Comic Sans MS" pitchFamily="66" charset="0"/>
                <a:hlinkClick r:id="rId2"/>
              </a:rPr>
              <a:t>http://farnboroughprimary.co.uk/farnborough-dance</a:t>
            </a:r>
            <a:endParaRPr lang="en-GB" altLang="en-US">
              <a:solidFill>
                <a:srgbClr val="00B0F0"/>
              </a:solidFill>
              <a:latin typeface="Comic Sans MS" pitchFamily="66" charset="0"/>
            </a:endParaRPr>
          </a:p>
        </p:txBody>
      </p:sp>
      <p:pic>
        <p:nvPicPr>
          <p:cNvPr id="2051" name="Picture 3" descr="Image result for active learning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00013"/>
            <a:ext cx="14525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632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20" t="19643" r="18566" b="15476"/>
          <a:stretch/>
        </p:blipFill>
        <p:spPr bwMode="auto">
          <a:xfrm>
            <a:off x="827584" y="764704"/>
            <a:ext cx="741682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380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12" t="19048" r="18343" b="16071"/>
          <a:stretch/>
        </p:blipFill>
        <p:spPr bwMode="auto">
          <a:xfrm>
            <a:off x="971600" y="692696"/>
            <a:ext cx="727280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170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31" t="19444" r="18343" b="15476"/>
          <a:stretch/>
        </p:blipFill>
        <p:spPr bwMode="auto">
          <a:xfrm>
            <a:off x="827584" y="764704"/>
            <a:ext cx="734481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4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250" y="116632"/>
            <a:ext cx="8572222" cy="1077218"/>
          </a:xfrm>
          <a:prstGeom prst="rect">
            <a:avLst/>
          </a:prstGeom>
          <a:noFill/>
        </p:spPr>
        <p:txBody>
          <a:bodyPr wrap="square" rtlCol="0">
            <a:spAutoFit/>
          </a:bodyPr>
          <a:lstStyle/>
          <a:p>
            <a:r>
              <a:rPr lang="en-GB" sz="3200" dirty="0" smtClean="0">
                <a:latin typeface="Comic Sans MS" panose="030F0702030302020204" pitchFamily="66" charset="0"/>
              </a:rPr>
              <a:t>Tuesday 9</a:t>
            </a:r>
            <a:r>
              <a:rPr lang="en-GB" sz="3200" baseline="30000" dirty="0" smtClean="0">
                <a:latin typeface="Comic Sans MS" panose="030F0702030302020204" pitchFamily="66" charset="0"/>
              </a:rPr>
              <a:t>th</a:t>
            </a:r>
            <a:r>
              <a:rPr lang="en-GB" sz="3200" dirty="0" smtClean="0">
                <a:latin typeface="Comic Sans MS" panose="030F0702030302020204" pitchFamily="66" charset="0"/>
              </a:rPr>
              <a:t> June 2020 -  Maths Investigation</a:t>
            </a:r>
            <a:endParaRPr lang="en-GB" sz="3200" dirty="0">
              <a:latin typeface="Comic Sans MS" panose="030F0702030302020204"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45" t="20833" r="22805" b="19952"/>
          <a:stretch/>
        </p:blipFill>
        <p:spPr bwMode="auto">
          <a:xfrm>
            <a:off x="0" y="1168450"/>
            <a:ext cx="9144000" cy="568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45922" y="2249985"/>
            <a:ext cx="25922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652120" y="2249985"/>
            <a:ext cx="2880320" cy="646331"/>
          </a:xfrm>
          <a:prstGeom prst="rect">
            <a:avLst/>
          </a:prstGeom>
          <a:noFill/>
        </p:spPr>
        <p:txBody>
          <a:bodyPr wrap="square" rtlCol="0">
            <a:spAutoFit/>
          </a:bodyPr>
          <a:lstStyle/>
          <a:p>
            <a:r>
              <a:rPr lang="en-GB" dirty="0" smtClean="0"/>
              <a:t>Remember to show your working!</a:t>
            </a:r>
            <a:endParaRPr lang="en-GB" dirty="0"/>
          </a:p>
        </p:txBody>
      </p:sp>
    </p:spTree>
    <p:extLst>
      <p:ext uri="{BB962C8B-B14F-4D97-AF65-F5344CB8AC3E}">
        <p14:creationId xmlns:p14="http://schemas.microsoft.com/office/powerpoint/2010/main" val="281125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25749" y="0"/>
            <a:ext cx="9144000" cy="6858000"/>
          </a:xfrm>
          <a:prstGeom prst="rect">
            <a:avLst/>
          </a:prstGeom>
        </p:spPr>
      </p:pic>
      <p:sp>
        <p:nvSpPr>
          <p:cNvPr id="7" name="TextBox 6"/>
          <p:cNvSpPr txBox="1"/>
          <p:nvPr/>
        </p:nvSpPr>
        <p:spPr>
          <a:xfrm>
            <a:off x="2885090" y="707978"/>
            <a:ext cx="314522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3705795" y="4426767"/>
            <a:ext cx="184731" cy="369332"/>
          </a:xfrm>
          <a:prstGeom prst="rect">
            <a:avLst/>
          </a:prstGeom>
        </p:spPr>
        <p:txBody>
          <a:bodyPr wrap="none">
            <a:spAutoFit/>
          </a:bodyPr>
          <a:lstStyle/>
          <a:p>
            <a:endParaRPr lang="en-GB" dirty="0"/>
          </a:p>
        </p:txBody>
      </p:sp>
      <p:sp>
        <p:nvSpPr>
          <p:cNvPr id="9" name="TextBox 8"/>
          <p:cNvSpPr txBox="1"/>
          <p:nvPr/>
        </p:nvSpPr>
        <p:spPr>
          <a:xfrm>
            <a:off x="1159328" y="3831771"/>
            <a:ext cx="2188030" cy="923330"/>
          </a:xfrm>
          <a:prstGeom prst="rect">
            <a:avLst/>
          </a:prstGeom>
          <a:noFill/>
        </p:spPr>
        <p:txBody>
          <a:bodyPr wrap="square" rtlCol="0">
            <a:spAutoFit/>
          </a:bodyPr>
          <a:lstStyle/>
          <a:p>
            <a:r>
              <a:rPr lang="en-GB" dirty="0" smtClean="0">
                <a:solidFill>
                  <a:srgbClr val="FF9933"/>
                </a:solidFill>
              </a:rPr>
              <a:t>Open the link to investigate this further…</a:t>
            </a:r>
            <a:endParaRPr lang="en-GB" dirty="0">
              <a:solidFill>
                <a:srgbClr val="FF9933"/>
              </a:solidFill>
            </a:endParaRPr>
          </a:p>
        </p:txBody>
      </p:sp>
      <p:sp>
        <p:nvSpPr>
          <p:cNvPr id="2" name="Rectangle 1"/>
          <p:cNvSpPr/>
          <p:nvPr/>
        </p:nvSpPr>
        <p:spPr>
          <a:xfrm>
            <a:off x="3801548"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3" name="Picture 2"/>
          <p:cNvPicPr>
            <a:picLocks noChangeAspect="1"/>
          </p:cNvPicPr>
          <p:nvPr/>
        </p:nvPicPr>
        <p:blipFill>
          <a:blip r:embed="rId3"/>
          <a:stretch>
            <a:fillRect/>
          </a:stretch>
        </p:blipFill>
        <p:spPr>
          <a:xfrm>
            <a:off x="973776" y="1196752"/>
            <a:ext cx="3520337" cy="1784690"/>
          </a:xfrm>
          <a:prstGeom prst="rect">
            <a:avLst/>
          </a:prstGeom>
        </p:spPr>
      </p:pic>
      <p:sp>
        <p:nvSpPr>
          <p:cNvPr id="10" name="Rectangle 9"/>
          <p:cNvSpPr/>
          <p:nvPr/>
        </p:nvSpPr>
        <p:spPr>
          <a:xfrm>
            <a:off x="4658710" y="1196752"/>
            <a:ext cx="2865618" cy="3785652"/>
          </a:xfrm>
          <a:prstGeom prst="rect">
            <a:avLst/>
          </a:prstGeom>
        </p:spPr>
        <p:txBody>
          <a:bodyPr wrap="square">
            <a:spAutoFit/>
          </a:bodyPr>
          <a:lstStyle/>
          <a:p>
            <a:r>
              <a:rPr lang="en-GB" sz="2000" b="1" dirty="0">
                <a:solidFill>
                  <a:schemeClr val="accent6">
                    <a:lumMod val="75000"/>
                  </a:schemeClr>
                </a:solidFill>
              </a:rPr>
              <a:t>Number Poem Challenge </a:t>
            </a:r>
            <a:endParaRPr lang="en-GB" sz="2000" b="1" dirty="0" smtClean="0">
              <a:solidFill>
                <a:schemeClr val="accent6">
                  <a:lumMod val="75000"/>
                </a:schemeClr>
              </a:solidFill>
            </a:endParaRPr>
          </a:p>
          <a:p>
            <a:endParaRPr lang="en-GB" sz="2000" b="1" dirty="0">
              <a:solidFill>
                <a:schemeClr val="accent6">
                  <a:lumMod val="75000"/>
                </a:schemeClr>
              </a:solidFill>
            </a:endParaRPr>
          </a:p>
          <a:p>
            <a:r>
              <a:rPr lang="en-GB" sz="2000" b="1" dirty="0" smtClean="0">
                <a:solidFill>
                  <a:schemeClr val="accent6">
                    <a:lumMod val="75000"/>
                  </a:schemeClr>
                </a:solidFill>
              </a:rPr>
              <a:t>Head out or look </a:t>
            </a:r>
            <a:r>
              <a:rPr lang="en-GB" sz="2000" b="1" dirty="0">
                <a:solidFill>
                  <a:schemeClr val="accent6">
                    <a:lumMod val="75000"/>
                  </a:schemeClr>
                </a:solidFill>
              </a:rPr>
              <a:t>out for inspiration for a number poem. Each line needs a </a:t>
            </a:r>
            <a:r>
              <a:rPr lang="en-GB" sz="2000" b="1" dirty="0" smtClean="0">
                <a:solidFill>
                  <a:schemeClr val="accent6">
                    <a:lumMod val="75000"/>
                  </a:schemeClr>
                </a:solidFill>
              </a:rPr>
              <a:t>number, </a:t>
            </a:r>
            <a:r>
              <a:rPr lang="en-GB" sz="2000" b="1" dirty="0">
                <a:solidFill>
                  <a:schemeClr val="accent6">
                    <a:lumMod val="75000"/>
                  </a:schemeClr>
                </a:solidFill>
              </a:rPr>
              <a:t>a noun and an adjective. Try to make it alliterative – that is every word begins with the same starting letter. For example, “lots of lumpy logs”</a:t>
            </a:r>
          </a:p>
        </p:txBody>
      </p:sp>
      <p:sp>
        <p:nvSpPr>
          <p:cNvPr id="11" name="Rectangle 10"/>
          <p:cNvSpPr/>
          <p:nvPr/>
        </p:nvSpPr>
        <p:spPr>
          <a:xfrm>
            <a:off x="1202722" y="4982404"/>
            <a:ext cx="4289271" cy="646331"/>
          </a:xfrm>
          <a:prstGeom prst="rect">
            <a:avLst/>
          </a:prstGeom>
        </p:spPr>
        <p:txBody>
          <a:bodyPr wrap="square">
            <a:spAutoFit/>
          </a:bodyPr>
          <a:lstStyle/>
          <a:p>
            <a:r>
              <a:rPr lang="en-GB" dirty="0">
                <a:hlinkClick r:id="rId4"/>
              </a:rPr>
              <a:t>https://www.ltl.org.uk/resources/outdoor-number-poems/</a:t>
            </a:r>
            <a:endParaRPr lang="en-GB" dirty="0"/>
          </a:p>
        </p:txBody>
      </p:sp>
    </p:spTree>
    <p:extLst>
      <p:ext uri="{BB962C8B-B14F-4D97-AF65-F5344CB8AC3E}">
        <p14:creationId xmlns:p14="http://schemas.microsoft.com/office/powerpoint/2010/main" val="115337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03" t="18850" r="14327" b="873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03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93738" y="1568450"/>
            <a:ext cx="7705725" cy="938213"/>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itle 5"/>
          <p:cNvSpPr>
            <a:spLocks noGrp="1"/>
          </p:cNvSpPr>
          <p:nvPr>
            <p:ph type="title"/>
          </p:nvPr>
        </p:nvSpPr>
        <p:spPr>
          <a:xfrm>
            <a:off x="484188" y="739775"/>
            <a:ext cx="8220075" cy="631825"/>
          </a:xfrm>
        </p:spPr>
        <p:txBody>
          <a:bodyPr>
            <a:normAutofit fontScale="90000"/>
          </a:bodyPr>
          <a:lstStyle/>
          <a:p>
            <a:pPr algn="ctr" eaLnBrk="1" hangingPunct="1">
              <a:defRPr/>
            </a:pPr>
            <a:r>
              <a:rPr lang="en-GB" dirty="0" smtClean="0"/>
              <a:t>Using Classification Keys  to identify Galapagos wildlife </a:t>
            </a:r>
            <a:endParaRPr lang="en-GB" altLang="en-US" dirty="0" smtClean="0"/>
          </a:p>
        </p:txBody>
      </p:sp>
      <p:sp>
        <p:nvSpPr>
          <p:cNvPr id="5" name="Rectangle 4"/>
          <p:cNvSpPr/>
          <p:nvPr/>
        </p:nvSpPr>
        <p:spPr>
          <a:xfrm>
            <a:off x="693738" y="1677988"/>
            <a:ext cx="7813675" cy="1030287"/>
          </a:xfrm>
          <a:prstGeom prst="rect">
            <a:avLst/>
          </a:prstGeom>
        </p:spPr>
        <p:txBody>
          <a:bodyPr>
            <a:spAutoFit/>
          </a:bodyPr>
          <a:lstStyle/>
          <a:p>
            <a:pPr algn="ctr">
              <a:defRPr/>
            </a:pPr>
            <a:r>
              <a:rPr lang="en-GB" sz="1400" dirty="0">
                <a:latin typeface="+mn-lt"/>
              </a:rPr>
              <a:t> </a:t>
            </a:r>
            <a:r>
              <a:rPr lang="en-GB" sz="2000" dirty="0">
                <a:latin typeface="+mn-lt"/>
              </a:rPr>
              <a:t>Look at this selection of living things from the Galapagos. Then  use the key to identify each species.. </a:t>
            </a:r>
          </a:p>
          <a:p>
            <a:pPr algn="ctr">
              <a:lnSpc>
                <a:spcPct val="150000"/>
              </a:lnSpc>
              <a:defRPr/>
            </a:pPr>
            <a:r>
              <a:rPr lang="en-GB" sz="1400" dirty="0">
                <a:latin typeface="+mn-lt"/>
              </a:rPr>
              <a:t>.  </a:t>
            </a:r>
          </a:p>
        </p:txBody>
      </p:sp>
      <p:pic>
        <p:nvPicPr>
          <p:cNvPr id="1126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986213"/>
            <a:ext cx="2841625" cy="211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925" y="2611438"/>
            <a:ext cx="4432300"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4049713"/>
            <a:ext cx="3335338"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2" name="TextBox 2"/>
          <p:cNvSpPr txBox="1">
            <a:spLocks noChangeArrowheads="1"/>
          </p:cNvSpPr>
          <p:nvPr/>
        </p:nvSpPr>
        <p:spPr bwMode="auto">
          <a:xfrm>
            <a:off x="3127375" y="2611438"/>
            <a:ext cx="33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1</a:t>
            </a:r>
          </a:p>
        </p:txBody>
      </p:sp>
      <p:sp>
        <p:nvSpPr>
          <p:cNvPr id="11273" name="TextBox 3"/>
          <p:cNvSpPr txBox="1">
            <a:spLocks noChangeArrowheads="1"/>
          </p:cNvSpPr>
          <p:nvPr/>
        </p:nvSpPr>
        <p:spPr bwMode="auto">
          <a:xfrm>
            <a:off x="515938" y="3605213"/>
            <a:ext cx="331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2</a:t>
            </a:r>
          </a:p>
        </p:txBody>
      </p:sp>
      <p:sp>
        <p:nvSpPr>
          <p:cNvPr id="11274" name="TextBox 5"/>
          <p:cNvSpPr txBox="1">
            <a:spLocks noChangeArrowheads="1"/>
          </p:cNvSpPr>
          <p:nvPr/>
        </p:nvSpPr>
        <p:spPr bwMode="auto">
          <a:xfrm>
            <a:off x="4452938" y="4175125"/>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3</a:t>
            </a:r>
          </a:p>
        </p:txBody>
      </p:sp>
    </p:spTree>
    <p:extLst>
      <p:ext uri="{BB962C8B-B14F-4D97-AF65-F5344CB8AC3E}">
        <p14:creationId xmlns:p14="http://schemas.microsoft.com/office/powerpoint/2010/main" val="103031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492125"/>
            <a:ext cx="4835525" cy="270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3690938"/>
            <a:ext cx="3906837"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itle 5"/>
          <p:cNvSpPr>
            <a:spLocks noGrp="1"/>
          </p:cNvSpPr>
          <p:nvPr>
            <p:ph type="title"/>
          </p:nvPr>
        </p:nvSpPr>
        <p:spPr>
          <a:xfrm>
            <a:off x="457200" y="485775"/>
            <a:ext cx="8220075" cy="1595438"/>
          </a:xfrm>
        </p:spPr>
        <p:txBody>
          <a:bodyPr/>
          <a:lstStyle/>
          <a:p>
            <a:r>
              <a:rPr lang="en-GB" altLang="en-US" smtClean="0"/>
              <a:t>                      </a:t>
            </a:r>
            <a:r>
              <a:rPr lang="en-GB" altLang="en-US" sz="1800" smtClean="0"/>
              <a:t>4</a:t>
            </a:r>
          </a:p>
        </p:txBody>
      </p:sp>
      <p:sp>
        <p:nvSpPr>
          <p:cNvPr id="12293" name="Content Placeholder 3"/>
          <p:cNvSpPr>
            <a:spLocks noGrp="1"/>
          </p:cNvSpPr>
          <p:nvPr>
            <p:ph idx="1"/>
          </p:nvPr>
        </p:nvSpPr>
        <p:spPr>
          <a:xfrm>
            <a:off x="457200" y="2152650"/>
            <a:ext cx="8220075" cy="4243388"/>
          </a:xfrm>
        </p:spPr>
        <p:txBody>
          <a:bodyPr/>
          <a:lstStyle/>
          <a:p>
            <a:endParaRPr lang="en-GB" altLang="en-US" smtClean="0"/>
          </a:p>
          <a:p>
            <a:endParaRPr lang="en-GB" altLang="en-US" smtClean="0"/>
          </a:p>
          <a:p>
            <a:endParaRPr lang="en-GB" altLang="en-US" smtClean="0"/>
          </a:p>
          <a:p>
            <a:endParaRPr lang="en-GB" altLang="en-US" smtClean="0"/>
          </a:p>
          <a:p>
            <a:endParaRPr lang="en-GB" altLang="en-US" smtClean="0"/>
          </a:p>
        </p:txBody>
      </p:sp>
      <p:sp>
        <p:nvSpPr>
          <p:cNvPr id="12294" name="TextBox 6"/>
          <p:cNvSpPr txBox="1">
            <a:spLocks noChangeArrowheads="1"/>
          </p:cNvSpPr>
          <p:nvPr/>
        </p:nvSpPr>
        <p:spPr bwMode="auto">
          <a:xfrm>
            <a:off x="3121025" y="3690938"/>
            <a:ext cx="41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b="1">
                <a:solidFill>
                  <a:schemeClr val="tx1"/>
                </a:solidFill>
              </a:rPr>
              <a:t>5</a:t>
            </a:r>
          </a:p>
        </p:txBody>
      </p:sp>
    </p:spTree>
    <p:extLst>
      <p:ext uri="{BB962C8B-B14F-4D97-AF65-F5344CB8AC3E}">
        <p14:creationId xmlns:p14="http://schemas.microsoft.com/office/powerpoint/2010/main" val="333603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351</Words>
  <Application>Microsoft Office PowerPoint</Application>
  <PresentationFormat>On-screen Show (4:3)</PresentationFormat>
  <Paragraphs>64</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English – Day Two</vt:lpstr>
      <vt:lpstr>PowerPoint Presentation</vt:lpstr>
      <vt:lpstr>PowerPoint Presentation</vt:lpstr>
      <vt:lpstr>PowerPoint Presentation</vt:lpstr>
      <vt:lpstr>PowerPoint Presentation</vt:lpstr>
      <vt:lpstr>PowerPoint Presentation</vt:lpstr>
      <vt:lpstr>PowerPoint Presentation</vt:lpstr>
      <vt:lpstr>Using Classification Keys  to identify Galapagos wildlife </vt:lpstr>
      <vt:lpstr>                      4</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6</cp:revision>
  <dcterms:created xsi:type="dcterms:W3CDTF">2020-06-05T07:44:57Z</dcterms:created>
  <dcterms:modified xsi:type="dcterms:W3CDTF">2020-06-05T12:29:34Z</dcterms:modified>
</cp:coreProperties>
</file>