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3" r:id="rId21"/>
    <p:sldId id="276" r:id="rId22"/>
    <p:sldId id="275" r:id="rId23"/>
    <p:sldId id="278" r:id="rId24"/>
    <p:sldId id="279" r:id="rId25"/>
    <p:sldId id="280" r:id="rId26"/>
    <p:sldId id="281" r:id="rId27"/>
    <p:sldId id="282" r:id="rId28"/>
    <p:sldId id="284" r:id="rId29"/>
    <p:sldId id="2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64910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54559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420916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53427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D0EEA-6C3E-4365-AAE5-5DFEE13979B2}"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12016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43D0EEA-6C3E-4365-AAE5-5DFEE13979B2}" type="datetimeFigureOut">
              <a:rPr lang="en-GB" smtClean="0"/>
              <a:t>26/06/2020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230899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3D0EEA-6C3E-4365-AAE5-5DFEE13979B2}" type="datetimeFigureOut">
              <a:rPr lang="en-GB" smtClean="0"/>
              <a:t>26/06/2020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3304870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43D0EEA-6C3E-4365-AAE5-5DFEE13979B2}" type="datetimeFigureOut">
              <a:rPr lang="en-GB" smtClean="0"/>
              <a:t>26/06/2020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292797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D0EEA-6C3E-4365-AAE5-5DFEE13979B2}" type="datetimeFigureOut">
              <a:rPr lang="en-GB" smtClean="0"/>
              <a:t>26/06/2020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341129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D0EEA-6C3E-4365-AAE5-5DFEE13979B2}" type="datetimeFigureOut">
              <a:rPr lang="en-GB" smtClean="0"/>
              <a:t>26/06/2020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5090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D0EEA-6C3E-4365-AAE5-5DFEE13979B2}" type="datetimeFigureOut">
              <a:rPr lang="en-GB" smtClean="0"/>
              <a:t>26/06/2020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98677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D0EEA-6C3E-4365-AAE5-5DFEE13979B2}" type="datetimeFigureOut">
              <a:rPr lang="en-GB" smtClean="0"/>
              <a:t>26/06/2020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00E4F-E3EE-4A75-AC9E-0A985275903B}" type="slidenum">
              <a:rPr lang="en-GB" smtClean="0"/>
              <a:t>‹#›</a:t>
            </a:fld>
            <a:endParaRPr lang="en-GB"/>
          </a:p>
        </p:txBody>
      </p:sp>
    </p:spTree>
    <p:extLst>
      <p:ext uri="{BB962C8B-B14F-4D97-AF65-F5344CB8AC3E}">
        <p14:creationId xmlns:p14="http://schemas.microsoft.com/office/powerpoint/2010/main" val="285593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PMNlgIiF61g"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www.youtube.com/watch?v=VxXUEWgpIO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s://www.bbcgoodfood.com/recipes/tarte-tatin" TargetMode="External"/><Relationship Id="rId5" Type="http://schemas.openxmlformats.org/officeDocument/2006/relationships/hyperlink" Target="https://www.bbcgoodfood.com/recipes/macarons" TargetMode="External"/><Relationship Id="rId4" Type="http://schemas.openxmlformats.org/officeDocument/2006/relationships/hyperlink" Target="https://www.bbcgoodfood.com/recipes/croissan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455" b="17011"/>
          <a:stretch/>
        </p:blipFill>
        <p:spPr>
          <a:xfrm>
            <a:off x="0" y="0"/>
            <a:ext cx="9140910" cy="6858000"/>
          </a:xfrm>
          <a:prstGeom prst="rect">
            <a:avLst/>
          </a:prstGeom>
        </p:spPr>
      </p:pic>
      <p:sp>
        <p:nvSpPr>
          <p:cNvPr id="2" name="Title 1"/>
          <p:cNvSpPr>
            <a:spLocks noGrp="1"/>
          </p:cNvSpPr>
          <p:nvPr>
            <p:ph type="ctrTitle"/>
          </p:nvPr>
        </p:nvSpPr>
        <p:spPr>
          <a:xfrm>
            <a:off x="687345" y="548680"/>
            <a:ext cx="7772400" cy="1470025"/>
          </a:xfrm>
        </p:spPr>
        <p:txBody>
          <a:bodyPr>
            <a:normAutofit/>
          </a:bodyPr>
          <a:lstStyle/>
          <a:p>
            <a:r>
              <a:rPr lang="en-GB" dirty="0" smtClean="0">
                <a:solidFill>
                  <a:srgbClr val="00B0F0"/>
                </a:solidFill>
                <a:latin typeface="Comic Sans MS" panose="030F0702030302020204" pitchFamily="66" charset="0"/>
              </a:rPr>
              <a:t>Friday 3</a:t>
            </a:r>
            <a:r>
              <a:rPr lang="en-GB" baseline="30000" dirty="0" smtClean="0">
                <a:solidFill>
                  <a:srgbClr val="00B0F0"/>
                </a:solidFill>
                <a:latin typeface="Comic Sans MS" panose="030F0702030302020204" pitchFamily="66" charset="0"/>
              </a:rPr>
              <a:t>rd</a:t>
            </a:r>
            <a:r>
              <a:rPr lang="en-GB" dirty="0" smtClean="0">
                <a:solidFill>
                  <a:srgbClr val="00B0F0"/>
                </a:solidFill>
                <a:latin typeface="Comic Sans MS" panose="030F0702030302020204" pitchFamily="66" charset="0"/>
              </a:rPr>
              <a:t> July - KS2 Virtual French Day!!</a:t>
            </a:r>
            <a:endParaRPr lang="en-GB" dirty="0">
              <a:solidFill>
                <a:srgbClr val="00B0F0"/>
              </a:solidFill>
              <a:latin typeface="Comic Sans MS" panose="030F0702030302020204" pitchFamily="66" charset="0"/>
            </a:endParaRPr>
          </a:p>
        </p:txBody>
      </p:sp>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17" t="25595" r="26598" b="24603"/>
          <a:stretch/>
        </p:blipFill>
        <p:spPr bwMode="auto">
          <a:xfrm>
            <a:off x="611560" y="2420888"/>
            <a:ext cx="8039788" cy="364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llo_Allo_Theme[Youtubetomp3.s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1340768"/>
            <a:ext cx="609600" cy="609600"/>
          </a:xfrm>
          <a:prstGeom prst="rect">
            <a:avLst/>
          </a:prstGeom>
        </p:spPr>
      </p:pic>
    </p:spTree>
    <p:extLst>
      <p:ext uri="{BB962C8B-B14F-4D97-AF65-F5344CB8AC3E}">
        <p14:creationId xmlns:p14="http://schemas.microsoft.com/office/powerpoint/2010/main" val="15876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09" t="17659" r="19905" b="8135"/>
          <a:stretch/>
        </p:blipFill>
        <p:spPr bwMode="auto">
          <a:xfrm>
            <a:off x="179512" y="1124744"/>
            <a:ext cx="8784976" cy="487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953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7" t="18849" r="19459" b="7738"/>
          <a:stretch/>
        </p:blipFill>
        <p:spPr bwMode="auto">
          <a:xfrm>
            <a:off x="179512" y="1035449"/>
            <a:ext cx="8784976" cy="478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976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20" t="18453" r="19458" b="8135"/>
          <a:stretch/>
        </p:blipFill>
        <p:spPr bwMode="auto">
          <a:xfrm>
            <a:off x="251520" y="1196752"/>
            <a:ext cx="8712968" cy="476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755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1" t="18254" r="19794" b="8135"/>
          <a:stretch/>
        </p:blipFill>
        <p:spPr bwMode="auto">
          <a:xfrm>
            <a:off x="282918" y="1047279"/>
            <a:ext cx="8640960" cy="476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535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1" t="19246" r="20017" b="7936"/>
          <a:stretch/>
        </p:blipFill>
        <p:spPr bwMode="auto">
          <a:xfrm>
            <a:off x="323528" y="1020649"/>
            <a:ext cx="8496943" cy="464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679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9" t="18056" r="20016" b="8136"/>
          <a:stretch/>
        </p:blipFill>
        <p:spPr bwMode="auto">
          <a:xfrm>
            <a:off x="253065" y="332656"/>
            <a:ext cx="8640960" cy="481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3065" y="5445224"/>
            <a:ext cx="8640960" cy="1200329"/>
          </a:xfrm>
          <a:prstGeom prst="rect">
            <a:avLst/>
          </a:prstGeom>
          <a:noFill/>
        </p:spPr>
        <p:txBody>
          <a:bodyPr wrap="square" rtlCol="0">
            <a:spAutoFit/>
          </a:bodyPr>
          <a:lstStyle/>
          <a:p>
            <a:r>
              <a:rPr lang="en-GB" sz="3600" dirty="0" smtClean="0">
                <a:solidFill>
                  <a:srgbClr val="0070C0"/>
                </a:solidFill>
                <a:latin typeface="Comic Sans MS" panose="030F0702030302020204" pitchFamily="66" charset="0"/>
              </a:rPr>
              <a:t>Have a quick exploration of google maps to get used to the controls.</a:t>
            </a:r>
            <a:endParaRPr lang="en-GB" sz="36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4255536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55" t="24405" r="22359" b="15476"/>
          <a:stretch/>
        </p:blipFill>
        <p:spPr bwMode="auto">
          <a:xfrm>
            <a:off x="248287" y="836712"/>
            <a:ext cx="865051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8246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79" t="25992" r="32065" b="12501"/>
          <a:stretch/>
        </p:blipFill>
        <p:spPr bwMode="auto">
          <a:xfrm>
            <a:off x="251520" y="188640"/>
            <a:ext cx="8712968"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138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56" t="35090" r="31507" b="11508"/>
          <a:stretch/>
        </p:blipFill>
        <p:spPr bwMode="auto">
          <a:xfrm>
            <a:off x="253065" y="1824136"/>
            <a:ext cx="8640960" cy="5033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3065" y="188640"/>
            <a:ext cx="8640960" cy="1754326"/>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For an extra challenge see if you can locate each of these landmarks and fill in the key using google maps!</a:t>
            </a:r>
            <a:endParaRPr lang="en-GB" sz="3600"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4256827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TextBox 4"/>
          <p:cNvSpPr txBox="1"/>
          <p:nvPr/>
        </p:nvSpPr>
        <p:spPr>
          <a:xfrm>
            <a:off x="251520" y="260648"/>
            <a:ext cx="8568952" cy="6186309"/>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Hopefully the weather is amazing now that we are in July, if it is, try and go outside and play some French Sports!</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How to play French Cricket: </a:t>
            </a:r>
          </a:p>
          <a:p>
            <a:r>
              <a:rPr lang="en-GB" sz="3600" dirty="0">
                <a:hlinkClick r:id="rId3"/>
              </a:rPr>
              <a:t>https://</a:t>
            </a:r>
            <a:r>
              <a:rPr lang="en-GB" sz="3600" dirty="0" smtClean="0">
                <a:hlinkClick r:id="rId3"/>
              </a:rPr>
              <a:t>www.youtube.com/watch?v=PMNlgIiF61g</a:t>
            </a:r>
            <a:endParaRPr lang="en-GB" sz="3600" dirty="0" smtClean="0"/>
          </a:p>
          <a:p>
            <a:endParaRPr lang="en-GB" sz="3600" dirty="0" smtClean="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How to play </a:t>
            </a:r>
            <a:r>
              <a:rPr lang="en-GB" sz="3600" dirty="0" err="1" smtClean="0">
                <a:solidFill>
                  <a:srgbClr val="00B0F0"/>
                </a:solidFill>
                <a:latin typeface="Comic Sans MS" panose="030F0702030302020204" pitchFamily="66" charset="0"/>
              </a:rPr>
              <a:t>Petanque</a:t>
            </a:r>
            <a:r>
              <a:rPr lang="en-GB" sz="3600" dirty="0">
                <a:solidFill>
                  <a:srgbClr val="00B0F0"/>
                </a:solidFill>
                <a:latin typeface="Comic Sans MS" panose="030F0702030302020204" pitchFamily="66" charset="0"/>
              </a:rPr>
              <a:t>:</a:t>
            </a:r>
          </a:p>
          <a:p>
            <a:r>
              <a:rPr lang="en-GB" sz="3600" dirty="0">
                <a:hlinkClick r:id="rId4"/>
              </a:rPr>
              <a:t>https://www.youtube.com/watch?v=VxXUEWgpIOs</a:t>
            </a:r>
            <a:endParaRPr lang="en-GB" sz="3600" dirty="0" smtClean="0">
              <a:solidFill>
                <a:srgbClr val="00B0F0"/>
              </a:solidFill>
              <a:latin typeface="Comic Sans MS" panose="030F0702030302020204" pitchFamily="66" charset="0"/>
            </a:endParaRPr>
          </a:p>
        </p:txBody>
      </p:sp>
      <p:pic>
        <p:nvPicPr>
          <p:cNvPr id="3074" name="Picture 2" descr="C:\Users\teacher\AppData\Local\Microsoft\Windows\INetCache\IE\X28RYFJ5\30a22e8351fa9e5483e00693e3e1-14184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3717032"/>
            <a:ext cx="2304256" cy="153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4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01" t="20238" r="19793" b="13493"/>
          <a:stretch/>
        </p:blipFill>
        <p:spPr bwMode="auto">
          <a:xfrm>
            <a:off x="166790" y="1232756"/>
            <a:ext cx="877182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03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rte ta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007" y="4483122"/>
            <a:ext cx="2381250" cy="2162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TextBox 4"/>
          <p:cNvSpPr txBox="1"/>
          <p:nvPr/>
        </p:nvSpPr>
        <p:spPr>
          <a:xfrm>
            <a:off x="132121" y="116632"/>
            <a:ext cx="5112568" cy="8402300"/>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Have a go at your own French Recipe:</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Croissants: </a:t>
            </a:r>
            <a:r>
              <a:rPr lang="en-GB" sz="3600" dirty="0">
                <a:hlinkClick r:id="rId4"/>
              </a:rPr>
              <a:t>https://</a:t>
            </a:r>
            <a:r>
              <a:rPr lang="en-GB" sz="3600" dirty="0" smtClean="0">
                <a:hlinkClick r:id="rId4"/>
              </a:rPr>
              <a:t>www.bbcgoodfood.com/recipes/croissants</a:t>
            </a:r>
            <a:endParaRPr lang="en-GB" sz="3600" dirty="0" smtClean="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Macarons: </a:t>
            </a:r>
            <a:r>
              <a:rPr lang="en-GB" sz="3600" dirty="0">
                <a:hlinkClick r:id="rId5"/>
              </a:rPr>
              <a:t>https://</a:t>
            </a:r>
            <a:r>
              <a:rPr lang="en-GB" sz="3600" dirty="0" smtClean="0">
                <a:hlinkClick r:id="rId5"/>
              </a:rPr>
              <a:t>www.bbcgoodfood.com/recipes/macarons</a:t>
            </a:r>
            <a:endParaRPr lang="en-GB" sz="3600" dirty="0" smtClean="0"/>
          </a:p>
          <a:p>
            <a:r>
              <a:rPr lang="en-GB" sz="3600" dirty="0" smtClean="0">
                <a:solidFill>
                  <a:srgbClr val="00B0F0"/>
                </a:solidFill>
                <a:latin typeface="Comic Sans MS" panose="030F0702030302020204" pitchFamily="66" charset="0"/>
              </a:rPr>
              <a:t>Tarte </a:t>
            </a:r>
            <a:r>
              <a:rPr lang="en-GB" sz="3600" dirty="0" err="1" smtClean="0">
                <a:solidFill>
                  <a:srgbClr val="00B0F0"/>
                </a:solidFill>
                <a:latin typeface="Comic Sans MS" panose="030F0702030302020204" pitchFamily="66" charset="0"/>
              </a:rPr>
              <a:t>tatin</a:t>
            </a:r>
            <a:endParaRPr lang="en-GB" sz="3600" dirty="0">
              <a:solidFill>
                <a:srgbClr val="00B0F0"/>
              </a:solidFill>
              <a:latin typeface="Comic Sans MS" panose="030F0702030302020204" pitchFamily="66" charset="0"/>
            </a:endParaRPr>
          </a:p>
          <a:p>
            <a:r>
              <a:rPr lang="en-GB" sz="3600" dirty="0">
                <a:hlinkClick r:id="rId6"/>
              </a:rPr>
              <a:t>https://www.bbcgoodfood.com/recipes/tarte-tatin</a:t>
            </a:r>
            <a:endParaRPr lang="en-GB" sz="3600" dirty="0" smtClean="0">
              <a:solidFill>
                <a:srgbClr val="00B0F0"/>
              </a:solidFill>
              <a:latin typeface="Comic Sans MS" panose="030F0702030302020204" pitchFamily="66" charset="0"/>
            </a:endParaRPr>
          </a:p>
          <a:p>
            <a:endParaRPr lang="en-GB" sz="3600" dirty="0">
              <a:solidFill>
                <a:srgbClr val="00B0F0"/>
              </a:solidFill>
              <a:latin typeface="Comic Sans MS" panose="030F0702030302020204" pitchFamily="66" charset="0"/>
            </a:endParaRPr>
          </a:p>
          <a:p>
            <a:endParaRPr lang="en-GB" sz="3600" dirty="0" smtClean="0">
              <a:solidFill>
                <a:srgbClr val="00B0F0"/>
              </a:solidFill>
              <a:latin typeface="Comic Sans MS" panose="030F0702030302020204" pitchFamily="66" charset="0"/>
            </a:endParaRPr>
          </a:p>
          <a:p>
            <a:endParaRPr lang="en-GB" sz="3600" dirty="0" smtClean="0">
              <a:solidFill>
                <a:srgbClr val="00B0F0"/>
              </a:solidFill>
              <a:latin typeface="Comic Sans MS" panose="030F0702030302020204" pitchFamily="66" charset="0"/>
            </a:endParaRPr>
          </a:p>
        </p:txBody>
      </p:sp>
      <p:pic>
        <p:nvPicPr>
          <p:cNvPr id="2052" name="Picture 4" descr="Croissa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9408" y="476672"/>
            <a:ext cx="2736304" cy="24845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ocolate &amp; raspberry macarons on a cake st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0632" y="3501008"/>
            <a:ext cx="3173856" cy="288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666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6" name="TextBox 5"/>
          <p:cNvSpPr txBox="1"/>
          <p:nvPr/>
        </p:nvSpPr>
        <p:spPr>
          <a:xfrm>
            <a:off x="251520" y="332656"/>
            <a:ext cx="5256584" cy="6186309"/>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You have explored many French/Parisian landmarks throughout the day.</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Now I want you to pick your favourite landmark and draw/create a model of it using materials in your home!</a:t>
            </a:r>
            <a:endParaRPr lang="en-GB" sz="3600" dirty="0">
              <a:solidFill>
                <a:srgbClr val="00B0F0"/>
              </a:solidFill>
              <a:latin typeface="Comic Sans MS" panose="030F0702030302020204" pitchFamily="66" charset="0"/>
            </a:endParaRPr>
          </a:p>
        </p:txBody>
      </p:sp>
      <p:pic>
        <p:nvPicPr>
          <p:cNvPr id="5122" name="Picture 2" descr="Popsicle stick tower (With images) | Paper tower, Craft stick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866" y="3072611"/>
            <a:ext cx="1490875" cy="3404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rdboard Arc De Triomphe · How To Make A Babies &amp; Kids · Other on ..."/>
          <p:cNvPicPr>
            <a:picLocks noChangeAspect="1" noChangeArrowheads="1"/>
          </p:cNvPicPr>
          <p:nvPr/>
        </p:nvPicPr>
        <p:blipFill rotWithShape="1">
          <a:blip r:embed="rId4">
            <a:extLst>
              <a:ext uri="{28A0092B-C50C-407E-A947-70E740481C1C}">
                <a14:useLocalDpi xmlns:a14="http://schemas.microsoft.com/office/drawing/2010/main" val="0"/>
              </a:ext>
            </a:extLst>
          </a:blip>
          <a:srcRect b="55847"/>
          <a:stretch/>
        </p:blipFill>
        <p:spPr bwMode="auto">
          <a:xfrm>
            <a:off x="5292080" y="253358"/>
            <a:ext cx="3617108" cy="213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16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6" name="Picture 5" descr="Bonhomme en MS selon Alberto Giacometti … | Art for kids, Art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76071"/>
            <a:ext cx="3456384" cy="6505858"/>
          </a:xfrm>
          <a:prstGeom prst="rect">
            <a:avLst/>
          </a:prstGeom>
          <a:noFill/>
          <a:ln>
            <a:noFill/>
          </a:ln>
        </p:spPr>
      </p:pic>
      <p:sp>
        <p:nvSpPr>
          <p:cNvPr id="7" name="TextBox 6"/>
          <p:cNvSpPr txBox="1"/>
          <p:nvPr/>
        </p:nvSpPr>
        <p:spPr>
          <a:xfrm>
            <a:off x="251520" y="176071"/>
            <a:ext cx="4824536" cy="6247864"/>
          </a:xfrm>
          <a:prstGeom prst="rect">
            <a:avLst/>
          </a:prstGeom>
          <a:noFill/>
        </p:spPr>
        <p:txBody>
          <a:bodyPr wrap="square" rtlCol="0">
            <a:spAutoFit/>
          </a:bodyPr>
          <a:lstStyle/>
          <a:p>
            <a:r>
              <a:rPr lang="en-GB" sz="2600" dirty="0" smtClean="0">
                <a:solidFill>
                  <a:srgbClr val="00B0F0"/>
                </a:solidFill>
                <a:latin typeface="Comic Sans MS" panose="030F0702030302020204" pitchFamily="66" charset="0"/>
              </a:rPr>
              <a:t>Or you may want to try this instead: </a:t>
            </a:r>
            <a:r>
              <a:rPr lang="en-GB" sz="2600" dirty="0">
                <a:solidFill>
                  <a:srgbClr val="00B0F0"/>
                </a:solidFill>
                <a:latin typeface="Comic Sans MS" panose="030F0702030302020204" pitchFamily="66" charset="0"/>
              </a:rPr>
              <a:t>L</a:t>
            </a:r>
            <a:r>
              <a:rPr lang="en-GB" sz="2600" dirty="0" smtClean="0">
                <a:solidFill>
                  <a:srgbClr val="00B0F0"/>
                </a:solidFill>
                <a:latin typeface="Comic Sans MS" panose="030F0702030302020204" pitchFamily="66" charset="0"/>
              </a:rPr>
              <a:t>earn </a:t>
            </a:r>
            <a:r>
              <a:rPr lang="en-GB" sz="2600" dirty="0">
                <a:solidFill>
                  <a:srgbClr val="00B0F0"/>
                </a:solidFill>
                <a:latin typeface="Comic Sans MS" panose="030F0702030302020204" pitchFamily="66" charset="0"/>
              </a:rPr>
              <a:t>about Alberto Giacometti and look at some of his art </a:t>
            </a:r>
            <a:r>
              <a:rPr lang="en-GB" sz="2600" dirty="0" smtClean="0">
                <a:solidFill>
                  <a:srgbClr val="00B0F0"/>
                </a:solidFill>
                <a:latin typeface="Comic Sans MS" panose="030F0702030302020204" pitchFamily="66" charset="0"/>
              </a:rPr>
              <a:t>work that exists in Centre Pompidou in Paris.</a:t>
            </a:r>
            <a:endParaRPr lang="en-GB" sz="2600" dirty="0">
              <a:solidFill>
                <a:srgbClr val="00B0F0"/>
              </a:solidFill>
              <a:latin typeface="Comic Sans MS" panose="030F0702030302020204" pitchFamily="66" charset="0"/>
            </a:endParaRPr>
          </a:p>
          <a:p>
            <a:endParaRPr lang="en-GB" sz="2600" dirty="0">
              <a:solidFill>
                <a:srgbClr val="00B0F0"/>
              </a:solidFill>
              <a:latin typeface="Comic Sans MS" panose="030F0702030302020204" pitchFamily="66" charset="0"/>
            </a:endParaRPr>
          </a:p>
          <a:p>
            <a:r>
              <a:rPr lang="en-GB" sz="2600" dirty="0">
                <a:solidFill>
                  <a:srgbClr val="00B0F0"/>
                </a:solidFill>
                <a:latin typeface="Comic Sans MS" panose="030F0702030302020204" pitchFamily="66" charset="0"/>
              </a:rPr>
              <a:t>T</a:t>
            </a:r>
            <a:r>
              <a:rPr lang="en-GB" sz="2600" dirty="0" smtClean="0">
                <a:solidFill>
                  <a:srgbClr val="00B0F0"/>
                </a:solidFill>
                <a:latin typeface="Comic Sans MS" panose="030F0702030302020204" pitchFamily="66" charset="0"/>
              </a:rPr>
              <a:t>ry </a:t>
            </a:r>
            <a:r>
              <a:rPr lang="en-GB" sz="2600" dirty="0">
                <a:solidFill>
                  <a:srgbClr val="00B0F0"/>
                </a:solidFill>
                <a:latin typeface="Comic Sans MS" panose="030F0702030302020204" pitchFamily="66" charset="0"/>
              </a:rPr>
              <a:t>quick figure sketching, thinking about how we position our bodies, and how they can show our </a:t>
            </a:r>
            <a:r>
              <a:rPr lang="en-GB" sz="2600" dirty="0" smtClean="0">
                <a:solidFill>
                  <a:srgbClr val="00B0F0"/>
                </a:solidFill>
                <a:latin typeface="Comic Sans MS" panose="030F0702030302020204" pitchFamily="66" charset="0"/>
              </a:rPr>
              <a:t>emotions.</a:t>
            </a:r>
            <a:endParaRPr lang="en-GB" sz="2600" dirty="0">
              <a:solidFill>
                <a:srgbClr val="00B0F0"/>
              </a:solidFill>
              <a:latin typeface="Comic Sans MS" panose="030F0702030302020204" pitchFamily="66" charset="0"/>
            </a:endParaRPr>
          </a:p>
          <a:p>
            <a:r>
              <a:rPr lang="en-GB" sz="2600" dirty="0" smtClean="0">
                <a:solidFill>
                  <a:srgbClr val="00B0F0"/>
                </a:solidFill>
                <a:latin typeface="Comic Sans MS" panose="030F0702030302020204" pitchFamily="66" charset="0"/>
              </a:rPr>
              <a:t> </a:t>
            </a:r>
          </a:p>
          <a:p>
            <a:r>
              <a:rPr lang="en-GB" sz="2600" dirty="0" smtClean="0">
                <a:solidFill>
                  <a:srgbClr val="00B0F0"/>
                </a:solidFill>
                <a:latin typeface="Comic Sans MS" panose="030F0702030302020204" pitchFamily="66" charset="0"/>
              </a:rPr>
              <a:t>Use </a:t>
            </a:r>
            <a:r>
              <a:rPr lang="en-GB" sz="2600" dirty="0">
                <a:solidFill>
                  <a:srgbClr val="00B0F0"/>
                </a:solidFill>
                <a:latin typeface="Comic Sans MS" panose="030F0702030302020204" pitchFamily="66" charset="0"/>
              </a:rPr>
              <a:t>kitchen foil to create a sculpture inspired by Giacometti’s bronze </a:t>
            </a:r>
            <a:r>
              <a:rPr lang="en-GB" sz="2600" dirty="0" smtClean="0">
                <a:solidFill>
                  <a:srgbClr val="00B0F0"/>
                </a:solidFill>
                <a:latin typeface="Comic Sans MS" panose="030F0702030302020204" pitchFamily="66" charset="0"/>
              </a:rPr>
              <a:t>figures.</a:t>
            </a:r>
            <a:endParaRPr lang="en-GB" sz="2600" dirty="0">
              <a:solidFill>
                <a:srgbClr val="00B0F0"/>
              </a:solidFill>
              <a:latin typeface="Comic Sans MS" panose="030F0702030302020204" pitchFamily="66" charset="0"/>
            </a:endParaRPr>
          </a:p>
          <a:p>
            <a:endParaRPr lang="en-GB" sz="3600" dirty="0">
              <a:latin typeface="Comic Sans MS" panose="030F0702030302020204" pitchFamily="66" charset="0"/>
            </a:endParaRPr>
          </a:p>
        </p:txBody>
      </p:sp>
    </p:spTree>
    <p:extLst>
      <p:ext uri="{BB962C8B-B14F-4D97-AF65-F5344CB8AC3E}">
        <p14:creationId xmlns:p14="http://schemas.microsoft.com/office/powerpoint/2010/main" val="1406502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467544" y="188640"/>
            <a:ext cx="4572000" cy="2893100"/>
          </a:xfrm>
          <a:prstGeom prst="rect">
            <a:avLst/>
          </a:prstGeom>
        </p:spPr>
        <p:txBody>
          <a:bodyPr>
            <a:spAutoFit/>
          </a:bodyPr>
          <a:lstStyle/>
          <a:p>
            <a:r>
              <a:rPr lang="en-GB" sz="2600" dirty="0">
                <a:solidFill>
                  <a:srgbClr val="00B0F0"/>
                </a:solidFill>
                <a:latin typeface="Comic Sans MS" panose="030F0702030302020204" pitchFamily="66" charset="0"/>
              </a:rPr>
              <a:t>For this art lesson you will </a:t>
            </a:r>
            <a:r>
              <a:rPr lang="en-GB" sz="2600" dirty="0" smtClean="0">
                <a:solidFill>
                  <a:srgbClr val="00B0F0"/>
                </a:solidFill>
                <a:latin typeface="Comic Sans MS" panose="030F0702030302020204" pitchFamily="66" charset="0"/>
              </a:rPr>
              <a:t>need:</a:t>
            </a:r>
            <a:endParaRPr lang="en-GB" sz="2600" i="1"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paper</a:t>
            </a:r>
            <a:endParaRPr lang="en-GB" sz="2600"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pen </a:t>
            </a:r>
            <a:r>
              <a:rPr lang="en-GB" sz="2600" i="1" dirty="0">
                <a:solidFill>
                  <a:srgbClr val="00B0F0"/>
                </a:solidFill>
                <a:latin typeface="Comic Sans MS" panose="030F0702030302020204" pitchFamily="66" charset="0"/>
              </a:rPr>
              <a:t>or pencil</a:t>
            </a:r>
            <a:endParaRPr lang="en-GB" sz="2600"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kitchen </a:t>
            </a:r>
            <a:r>
              <a:rPr lang="en-GB" sz="2600" i="1" dirty="0">
                <a:solidFill>
                  <a:srgbClr val="00B0F0"/>
                </a:solidFill>
                <a:latin typeface="Comic Sans MS" panose="030F0702030302020204" pitchFamily="66" charset="0"/>
              </a:rPr>
              <a:t>foil (tin foil / aluminium foil)</a:t>
            </a:r>
            <a:endParaRPr lang="en-GB" sz="2600"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scissors</a:t>
            </a:r>
            <a:endParaRPr lang="en-GB" sz="2600" dirty="0">
              <a:solidFill>
                <a:srgbClr val="00B0F0"/>
              </a:solidFill>
              <a:latin typeface="Comic Sans MS" panose="030F0702030302020204" pitchFamily="66" charset="0"/>
            </a:endParaRPr>
          </a:p>
        </p:txBody>
      </p:sp>
      <p:sp>
        <p:nvSpPr>
          <p:cNvPr id="6" name="Rectangle 5"/>
          <p:cNvSpPr/>
          <p:nvPr/>
        </p:nvSpPr>
        <p:spPr>
          <a:xfrm>
            <a:off x="467544" y="3436007"/>
            <a:ext cx="4572000" cy="2862322"/>
          </a:xfrm>
          <a:prstGeom prst="rect">
            <a:avLst/>
          </a:prstGeom>
        </p:spPr>
        <p:txBody>
          <a:bodyPr>
            <a:spAutoFit/>
          </a:bodyPr>
          <a:lstStyle/>
          <a:p>
            <a:r>
              <a:rPr lang="en-GB" sz="2000" dirty="0">
                <a:solidFill>
                  <a:srgbClr val="00B0F0"/>
                </a:solidFill>
                <a:latin typeface="Comic Sans MS" panose="030F0702030302020204" pitchFamily="66" charset="0"/>
              </a:rPr>
              <a:t>Have a look at the photo below to see how you can segment the foil into pieces that will become the head, arms, legs, and torso of your person</a:t>
            </a:r>
            <a:r>
              <a:rPr lang="en-GB" sz="2000" dirty="0" smtClean="0">
                <a:solidFill>
                  <a:srgbClr val="00B0F0"/>
                </a:solidFill>
                <a:latin typeface="Comic Sans MS" panose="030F0702030302020204" pitchFamily="66" charset="0"/>
              </a:rPr>
              <a:t>. </a:t>
            </a:r>
            <a:r>
              <a:rPr lang="en-GB" sz="2000" dirty="0">
                <a:solidFill>
                  <a:srgbClr val="00B0F0"/>
                </a:solidFill>
                <a:latin typeface="Comic Sans MS" panose="030F0702030302020204" pitchFamily="66" charset="0"/>
              </a:rPr>
              <a:t>Draw out the guide lines on your own piece of </a:t>
            </a:r>
            <a:r>
              <a:rPr lang="en-GB" sz="2000" dirty="0" smtClean="0">
                <a:solidFill>
                  <a:srgbClr val="00B0F0"/>
                </a:solidFill>
                <a:latin typeface="Comic Sans MS" panose="030F0702030302020204" pitchFamily="66" charset="0"/>
              </a:rPr>
              <a:t>foil, </a:t>
            </a:r>
            <a:r>
              <a:rPr lang="en-GB" sz="2000" dirty="0">
                <a:solidFill>
                  <a:srgbClr val="00B0F0"/>
                </a:solidFill>
                <a:latin typeface="Comic Sans MS" panose="030F0702030302020204" pitchFamily="66" charset="0"/>
              </a:rPr>
              <a:t>and then cut along them. Next, used your hands to scrunch up the foil sections to make your person.</a:t>
            </a:r>
          </a:p>
        </p:txBody>
      </p:sp>
      <p:pic>
        <p:nvPicPr>
          <p:cNvPr id="1026" name="Picture 2" descr="https://nurturestore.co.uk/wp-content/uploads/2017/11/IMG_63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635190"/>
            <a:ext cx="3240360" cy="485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39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467544" y="188640"/>
            <a:ext cx="4572000" cy="6247864"/>
          </a:xfrm>
          <a:prstGeom prst="rect">
            <a:avLst/>
          </a:prstGeom>
        </p:spPr>
        <p:txBody>
          <a:bodyPr>
            <a:spAutoFit/>
          </a:bodyPr>
          <a:lstStyle/>
          <a:p>
            <a:r>
              <a:rPr lang="en-GB" sz="4000" dirty="0">
                <a:solidFill>
                  <a:srgbClr val="00B0F0"/>
                </a:solidFill>
                <a:latin typeface="Comic Sans MS" panose="030F0702030302020204" pitchFamily="66" charset="0"/>
              </a:rPr>
              <a:t>Once you’ve got the idea of how the flat kitchen foil can be sectioned out and scrunched up, you can have fun creating all sorts of different figures.</a:t>
            </a:r>
          </a:p>
        </p:txBody>
      </p:sp>
      <p:pic>
        <p:nvPicPr>
          <p:cNvPr id="2050" name="Picture 2" descr="https://nurturestore.com/wp-content/uploads/2017/11/PicMonkey-Collage.png"/>
          <p:cNvPicPr>
            <a:picLocks noChangeAspect="1" noChangeArrowheads="1"/>
          </p:cNvPicPr>
          <p:nvPr/>
        </p:nvPicPr>
        <p:blipFill rotWithShape="1">
          <a:blip r:embed="rId3">
            <a:extLst>
              <a:ext uri="{28A0092B-C50C-407E-A947-70E740481C1C}">
                <a14:useLocalDpi xmlns:a14="http://schemas.microsoft.com/office/drawing/2010/main" val="0"/>
              </a:ext>
            </a:extLst>
          </a:blip>
          <a:srcRect l="51665" t="3700" r="3133" b="3855"/>
          <a:stretch/>
        </p:blipFill>
        <p:spPr bwMode="auto">
          <a:xfrm>
            <a:off x="5040497" y="548680"/>
            <a:ext cx="3679220" cy="520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75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323528" y="260648"/>
            <a:ext cx="8640960" cy="2492990"/>
          </a:xfrm>
          <a:prstGeom prst="rect">
            <a:avLst/>
          </a:prstGeom>
        </p:spPr>
        <p:txBody>
          <a:bodyPr wrap="square">
            <a:spAutoFit/>
          </a:bodyPr>
          <a:lstStyle/>
          <a:p>
            <a:r>
              <a:rPr lang="en-GB" sz="2600" dirty="0">
                <a:solidFill>
                  <a:srgbClr val="00B0F0"/>
                </a:solidFill>
                <a:latin typeface="Comic Sans MS" panose="030F0702030302020204" pitchFamily="66" charset="0"/>
              </a:rPr>
              <a:t>Move your foil figure to </a:t>
            </a:r>
            <a:r>
              <a:rPr lang="en-GB" sz="2600" dirty="0" smtClean="0">
                <a:solidFill>
                  <a:srgbClr val="00B0F0"/>
                </a:solidFill>
                <a:latin typeface="Comic Sans MS" panose="030F0702030302020204" pitchFamily="66" charset="0"/>
              </a:rPr>
              <a:t>create </a:t>
            </a:r>
            <a:r>
              <a:rPr lang="en-GB" sz="2600" dirty="0">
                <a:solidFill>
                  <a:srgbClr val="00B0F0"/>
                </a:solidFill>
                <a:latin typeface="Comic Sans MS" panose="030F0702030302020204" pitchFamily="66" charset="0"/>
              </a:rPr>
              <a:t>some </a:t>
            </a:r>
            <a:r>
              <a:rPr lang="en-GB" sz="2600" dirty="0" smtClean="0">
                <a:solidFill>
                  <a:srgbClr val="00B0F0"/>
                </a:solidFill>
                <a:latin typeface="Comic Sans MS" panose="030F0702030302020204" pitchFamily="66" charset="0"/>
              </a:rPr>
              <a:t>stick figures . </a:t>
            </a:r>
            <a:r>
              <a:rPr lang="en-GB" sz="2600" dirty="0">
                <a:solidFill>
                  <a:srgbClr val="00B0F0"/>
                </a:solidFill>
                <a:latin typeface="Comic Sans MS" panose="030F0702030302020204" pitchFamily="66" charset="0"/>
              </a:rPr>
              <a:t>The arms, legs, back, and neck will all bend easily so you can carefully re-position your person.</a:t>
            </a:r>
          </a:p>
          <a:p>
            <a:r>
              <a:rPr lang="en-GB" sz="2600" dirty="0">
                <a:solidFill>
                  <a:srgbClr val="00B0F0"/>
                </a:solidFill>
                <a:latin typeface="Comic Sans MS" panose="030F0702030302020204" pitchFamily="66" charset="0"/>
              </a:rPr>
              <a:t>You can also use additional pieces of foil to make more people.</a:t>
            </a:r>
          </a:p>
          <a:p>
            <a:r>
              <a:rPr lang="en-GB" sz="2600" dirty="0">
                <a:solidFill>
                  <a:srgbClr val="00B0F0"/>
                </a:solidFill>
                <a:latin typeface="Comic Sans MS" panose="030F0702030302020204" pitchFamily="66" charset="0"/>
              </a:rPr>
              <a:t>Try to make your figure stand, run, even do yoga!</a:t>
            </a:r>
          </a:p>
        </p:txBody>
      </p:sp>
      <p:pic>
        <p:nvPicPr>
          <p:cNvPr id="3074" name="Picture 2" descr="https://nurturestore.com/wp-content/uploads/2017/11/giacometti-lesson-plan-childr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96952"/>
            <a:ext cx="7488832" cy="361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08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323528" y="260648"/>
            <a:ext cx="8477250" cy="2893100"/>
          </a:xfrm>
          <a:prstGeom prst="rect">
            <a:avLst/>
          </a:prstGeom>
        </p:spPr>
        <p:txBody>
          <a:bodyPr wrap="square">
            <a:spAutoFit/>
          </a:bodyPr>
          <a:lstStyle/>
          <a:p>
            <a:r>
              <a:rPr lang="en-GB" sz="2600" dirty="0">
                <a:solidFill>
                  <a:srgbClr val="00B0F0"/>
                </a:solidFill>
                <a:latin typeface="Comic Sans MS" panose="030F0702030302020204" pitchFamily="66" charset="0"/>
              </a:rPr>
              <a:t>Work in pairs if you like: one person uses their own body to strike a pose, the other person re-creates the pose in their sculpture.</a:t>
            </a:r>
          </a:p>
          <a:p>
            <a:r>
              <a:rPr lang="en-GB" sz="2600" dirty="0">
                <a:solidFill>
                  <a:srgbClr val="00B0F0"/>
                </a:solidFill>
                <a:latin typeface="Comic Sans MS" panose="030F0702030302020204" pitchFamily="66" charset="0"/>
              </a:rPr>
              <a:t>Maybe you can get your sculpture to stand up on its own? This is quite hard, as you need to play around with the balance of your person and their centre of gravity.</a:t>
            </a:r>
          </a:p>
        </p:txBody>
      </p:sp>
      <p:pic>
        <p:nvPicPr>
          <p:cNvPr id="4098" name="Picture 2" descr="https://nurturestore.com/wp-content/uploads/2017/11/IMG_47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53748"/>
            <a:ext cx="4804842" cy="32081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3528" y="4160313"/>
            <a:ext cx="3240360" cy="1692771"/>
          </a:xfrm>
          <a:prstGeom prst="rect">
            <a:avLst/>
          </a:prstGeom>
        </p:spPr>
        <p:txBody>
          <a:bodyPr wrap="square">
            <a:spAutoFit/>
          </a:bodyPr>
          <a:lstStyle/>
          <a:p>
            <a:r>
              <a:rPr lang="en-GB" sz="2600" dirty="0">
                <a:solidFill>
                  <a:srgbClr val="00B0F0"/>
                </a:solidFill>
                <a:latin typeface="Comic Sans MS" panose="030F0702030302020204" pitchFamily="66" charset="0"/>
              </a:rPr>
              <a:t>Your figure might like to hang upside down from the table!</a:t>
            </a:r>
          </a:p>
        </p:txBody>
      </p:sp>
    </p:spTree>
    <p:extLst>
      <p:ext uri="{BB962C8B-B14F-4D97-AF65-F5344CB8AC3E}">
        <p14:creationId xmlns:p14="http://schemas.microsoft.com/office/powerpoint/2010/main" val="3269437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5122" name="Picture 2" descr="Alberto Giacometti. Man Pointing. 1947 | Mo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38551"/>
            <a:ext cx="2596936" cy="65808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ristie's is selling two Giacometti sculptures that could br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8370"/>
            <a:ext cx="5760640" cy="27865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 Alberto Giacometti - esque Sculpture , The Scooter | Sculpture ..."/>
          <p:cNvPicPr>
            <a:picLocks noChangeAspect="1" noChangeArrowheads="1"/>
          </p:cNvPicPr>
          <p:nvPr/>
        </p:nvPicPr>
        <p:blipFill rotWithShape="1">
          <a:blip r:embed="rId5">
            <a:extLst>
              <a:ext uri="{28A0092B-C50C-407E-A947-70E740481C1C}">
                <a14:useLocalDpi xmlns:a14="http://schemas.microsoft.com/office/drawing/2010/main" val="0"/>
              </a:ext>
            </a:extLst>
          </a:blip>
          <a:srcRect t="8326" b="9950"/>
          <a:stretch/>
        </p:blipFill>
        <p:spPr bwMode="auto">
          <a:xfrm>
            <a:off x="242482" y="3140968"/>
            <a:ext cx="5769678" cy="357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96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TextBox 4"/>
          <p:cNvSpPr txBox="1"/>
          <p:nvPr/>
        </p:nvSpPr>
        <p:spPr>
          <a:xfrm>
            <a:off x="395536" y="332656"/>
            <a:ext cx="8352928" cy="5078313"/>
          </a:xfrm>
          <a:prstGeom prst="rect">
            <a:avLst/>
          </a:prstGeom>
          <a:noFill/>
        </p:spPr>
        <p:txBody>
          <a:bodyPr wrap="square" rtlCol="0">
            <a:spAutoFit/>
          </a:bodyPr>
          <a:lstStyle/>
          <a:p>
            <a:r>
              <a:rPr lang="en-GB" sz="3600" u="sng" dirty="0" smtClean="0">
                <a:solidFill>
                  <a:srgbClr val="00B0F0"/>
                </a:solidFill>
                <a:latin typeface="Comic Sans MS" panose="030F0702030302020204" pitchFamily="66" charset="0"/>
              </a:rPr>
              <a:t>Conversation Practice</a:t>
            </a:r>
          </a:p>
          <a:p>
            <a:r>
              <a:rPr lang="en-GB" sz="3600" dirty="0" smtClean="0">
                <a:solidFill>
                  <a:srgbClr val="00B0F0"/>
                </a:solidFill>
                <a:latin typeface="Comic Sans MS" panose="030F0702030302020204" pitchFamily="66" charset="0"/>
              </a:rPr>
              <a:t>Film yourself having a conversation with your family while speaking French! You can try and make it as simple or as complex as you like!</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Be sure to send the videos to your learning email!</a:t>
            </a:r>
          </a:p>
          <a:p>
            <a:endParaRPr lang="en-GB" sz="3600" dirty="0">
              <a:solidFill>
                <a:srgbClr val="00B0F0"/>
              </a:solidFill>
              <a:latin typeface="Comic Sans MS" panose="030F0702030302020204" pitchFamily="66" charset="0"/>
            </a:endParaRPr>
          </a:p>
        </p:txBody>
      </p:sp>
      <p:pic>
        <p:nvPicPr>
          <p:cNvPr id="1027" name="Picture 3" descr="C:\Users\teacher\AppData\Local\Microsoft\Windows\INetCache\IE\3KXO87MV\Communication-Download-PN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293096"/>
            <a:ext cx="4150993" cy="2564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eacher\AppData\Local\Microsoft\Windows\INetCache\IE\3KXO87MV\bonjour[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906" y="4869160"/>
            <a:ext cx="2706965" cy="184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13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0" y="-54073"/>
            <a:ext cx="9140910" cy="6858000"/>
          </a:xfrm>
          <a:prstGeom prst="rect">
            <a:avLst/>
          </a:prstGeom>
        </p:spPr>
      </p:pic>
      <p:sp>
        <p:nvSpPr>
          <p:cNvPr id="5" name="TextBox 4"/>
          <p:cNvSpPr txBox="1"/>
          <p:nvPr/>
        </p:nvSpPr>
        <p:spPr>
          <a:xfrm>
            <a:off x="175562" y="1594912"/>
            <a:ext cx="8820471" cy="3847207"/>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We hope you enjoyed French Day! Don’t forget to send in all your photos to: </a:t>
            </a:r>
            <a:r>
              <a:rPr lang="en-GB" sz="2800" u="sng" dirty="0" smtClean="0">
                <a:solidFill>
                  <a:srgbClr val="00B0F0"/>
                </a:solidFill>
                <a:latin typeface="Comic Sans MS" panose="030F0702030302020204" pitchFamily="66" charset="0"/>
              </a:rPr>
              <a:t>yearfourlearning@farnborough.bromley.sch.uk! </a:t>
            </a:r>
          </a:p>
          <a:p>
            <a:endParaRPr lang="en-GB" sz="3600" dirty="0" smtClean="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We look forward to seeing all your amazing creations. Have a brilliant weekend!</a:t>
            </a:r>
            <a:endParaRPr lang="en-GB" sz="3600" dirty="0">
              <a:solidFill>
                <a:srgbClr val="00B0F0"/>
              </a:solidFill>
              <a:latin typeface="Comic Sans MS" panose="030F0702030302020204" pitchFamily="66" charset="0"/>
            </a:endParaRPr>
          </a:p>
        </p:txBody>
      </p:sp>
      <p:pic>
        <p:nvPicPr>
          <p:cNvPr id="4098" name="Picture 2" descr="C:\Program Files (x86)\Microsoft Office\MEDIA\CAGCAT10\j0157763.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1469" y="5085184"/>
            <a:ext cx="1794967" cy="148110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eacher\AppData\Local\Microsoft\Windows\INetCache\IE\4YU4HP7J\Confluence_of_Erdre_and_Loire,_Nantes,_France,_1890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5085184"/>
            <a:ext cx="2760362" cy="1600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eacher\AppData\Local\Microsoft\Windows\INetCache\IE\X28RYFJ5\baguette_bouabsa_mtm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073" y="116632"/>
            <a:ext cx="2438400" cy="14782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teacher\AppData\Local\Microsoft\Windows\INetCache\IE\ALCXJVRG\croissant_PNG4671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505" y="-485508"/>
            <a:ext cx="2487528" cy="248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2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9" t="23809" r="20909" b="16866"/>
          <a:stretch/>
        </p:blipFill>
        <p:spPr bwMode="auto">
          <a:xfrm>
            <a:off x="253065" y="1628800"/>
            <a:ext cx="8640960" cy="392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065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66" t="17659" r="20797" b="15079"/>
          <a:stretch/>
        </p:blipFill>
        <p:spPr bwMode="auto">
          <a:xfrm>
            <a:off x="251519" y="1124744"/>
            <a:ext cx="864096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937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18056" r="20017" b="8136"/>
          <a:stretch/>
        </p:blipFill>
        <p:spPr bwMode="auto">
          <a:xfrm>
            <a:off x="202883" y="1215075"/>
            <a:ext cx="8689597" cy="4796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143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1" t="18651" r="20128" b="8333"/>
          <a:stretch/>
        </p:blipFill>
        <p:spPr bwMode="auto">
          <a:xfrm>
            <a:off x="251520" y="1034517"/>
            <a:ext cx="8640960" cy="478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700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686" t="18056" r="19905" b="8730"/>
          <a:stretch/>
        </p:blipFill>
        <p:spPr bwMode="auto">
          <a:xfrm>
            <a:off x="251520" y="980728"/>
            <a:ext cx="8640960" cy="471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879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20" t="18453" r="19682" b="8532"/>
          <a:stretch/>
        </p:blipFill>
        <p:spPr bwMode="auto">
          <a:xfrm>
            <a:off x="251520" y="1149883"/>
            <a:ext cx="8712968" cy="475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594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17262" r="19794" b="8531"/>
          <a:stretch/>
        </p:blipFill>
        <p:spPr bwMode="auto">
          <a:xfrm>
            <a:off x="251521" y="714828"/>
            <a:ext cx="8550126" cy="473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551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1483</TotalTime>
  <Words>537</Words>
  <Application>Microsoft Office PowerPoint</Application>
  <PresentationFormat>On-screen Show (4:3)</PresentationFormat>
  <Paragraphs>45</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Friday 3rd July - KS2 Virtual French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20</cp:revision>
  <dcterms:created xsi:type="dcterms:W3CDTF">2020-04-17T11:46:07Z</dcterms:created>
  <dcterms:modified xsi:type="dcterms:W3CDTF">2020-06-26T09:48:23Z</dcterms:modified>
</cp:coreProperties>
</file>