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1" r:id="rId3"/>
    <p:sldId id="258" r:id="rId4"/>
    <p:sldId id="259" r:id="rId5"/>
    <p:sldId id="270" r:id="rId6"/>
    <p:sldId id="271" r:id="rId7"/>
    <p:sldId id="272" r:id="rId8"/>
    <p:sldId id="273" r:id="rId9"/>
    <p:sldId id="269" r:id="rId10"/>
    <p:sldId id="28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80BEC-0E76-49CE-8071-3B23A93832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DBA3C2-84D2-4A2C-A3DA-887F012E45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925EB6-12CD-4E5B-810B-343C25584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54AED-C081-45A8-B346-D91796BAF449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23899A-1E1C-4152-9D2D-D60864624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E746A1-6218-43C5-A7F5-3A4151AAA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353E4-2CFC-404D-A506-5643E5A769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2511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08424-501F-43A4-8980-8CA048844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BC8F65-0A7D-44A0-9E61-A8FF30CA66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7A01A7-18D2-4460-931D-59ECE24D5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54AED-C081-45A8-B346-D91796BAF449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725F6E-61FC-4643-BBE1-63E9D6CCB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7CB58F-81E2-415B-B06E-FF3067DDB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353E4-2CFC-404D-A506-5643E5A769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2421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4C551C-AC42-4159-B6FB-91C305FD6F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9F8701-B359-42FC-80CE-B63D3B774D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92590C-C387-40FA-A3DD-B46CAE590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54AED-C081-45A8-B346-D91796BAF449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379396-35BF-4142-AF42-08CBC3AE4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E355F3-15D8-486D-A114-A9D2E5C85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353E4-2CFC-404D-A506-5643E5A769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4068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67BDB-7BBA-41D5-AB79-4E69A9D6E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798B60-3D6D-48AA-9225-EBC5453C95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CDBA84-BA2E-47CE-B54C-43300FBFB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54AED-C081-45A8-B346-D91796BAF449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93B48C-FC08-4782-A5ED-17F3DE8B8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DC5FA6-3030-4C99-8404-5C14D1D1D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353E4-2CFC-404D-A506-5643E5A769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2282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CD5C5-F238-4E8C-B1A8-E78A87C37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9EBC74-4A7E-4B92-B249-D303DC5D22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F148A1-7029-4A69-B28F-4DE141740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54AED-C081-45A8-B346-D91796BAF449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3DA320-69BD-4865-A210-9BE0C0C73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156529-01D1-42CF-9D25-365499B55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353E4-2CFC-404D-A506-5643E5A769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3437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66AFD-4B48-4155-868B-D8C87176F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4D8BB9-3835-4975-9A21-87FD2C1E8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E7956C-3303-490F-96D8-77C18F0235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BCD3AE-7C52-48F9-81C7-D36968F9E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54AED-C081-45A8-B346-D91796BAF449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90BEEC-1539-4EFB-A247-7F90F75CE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605DA8-481F-4A5B-9986-8A1166DB4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353E4-2CFC-404D-A506-5643E5A769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850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D3072-17F8-47C0-9D1D-549AA3CAC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9CF20F-2894-4D80-B53B-820D9FCF3E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4B939C-A07D-4198-BF08-1064A3DD80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C96530-C77D-45B7-A0BD-6493EDCF3D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07465D-D16D-4131-845D-2B8BCD951B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01C01C-A95B-4A96-BC12-372E89FA7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54AED-C081-45A8-B346-D91796BAF449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9E2EEE-D924-4401-9263-790D0FA9B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4534D6-CA25-4F00-B1E2-A46DED51D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353E4-2CFC-404D-A506-5643E5A769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255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8902F-2B33-4F18-94EE-51125B558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BAE88E-AA52-4D3E-9FDC-F592AE1F4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54AED-C081-45A8-B346-D91796BAF449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1EF787-7CDD-41CF-8FF3-D7978DCB3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594984-4812-4EE6-B64A-9C3D243D9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353E4-2CFC-404D-A506-5643E5A769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6332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3B5DF3-E6B9-46F0-A025-CEEDAA094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54AED-C081-45A8-B346-D91796BAF449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133492-2817-48DA-A844-C8F13247F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E00B6B-519C-4994-8FB3-DA42F1A67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353E4-2CFC-404D-A506-5643E5A769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0227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DB7AB-81D0-4069-A7A5-AF3130487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5C433B-722C-48A8-856C-2CE3BCFDC1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EF3B08-E643-4A92-B9C4-351FD4ADAE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E55270-BBDE-4FCE-BE37-9BDDCE47E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54AED-C081-45A8-B346-D91796BAF449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BED96A-DDBD-45BA-ADB0-435ECB63B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1B7F9C-FAAD-48A4-B964-74813F8F9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353E4-2CFC-404D-A506-5643E5A769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2054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C1EF0-3EFD-472C-A476-6D0DC4F2F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54FE88-D4D1-45B0-B2F1-0F07A2EF3F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9321B1-987C-47A8-A4C8-8EDBC725CE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DF1FA4-675D-4FD9-9DEB-3E29894CA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54AED-C081-45A8-B346-D91796BAF449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C01DA1-D4C0-41D2-B687-D35E3C5C2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472B99-CE7F-42D7-ACB4-AF2AABC37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353E4-2CFC-404D-A506-5643E5A769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2962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D4A11D-B8B2-4F53-B193-2CDAFDAE2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3C8F02-A733-4EB5-8F9C-115E8C4EBF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437C01-26D3-485A-8B6C-FAF62E8D6D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C54AED-C081-45A8-B346-D91796BAF449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0497DE-D79C-4310-A777-FB0D1B8702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8936DB-2101-4C9A-98D5-F4BE3749E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353E4-2CFC-404D-A506-5643E5A769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3978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odlandtrust.org.uk/blog/2020/03/tree-id-kids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user/mathantics/featured" TargetMode="External"/><Relationship Id="rId2" Type="http://schemas.openxmlformats.org/officeDocument/2006/relationships/hyperlink" Target="https://mathsframe.co.uk/en/resources/resource/124/reading-scale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go.pardot.com/e/749453/PowerMathsYear6/51zwx/107010261?h=9zEkYm9Vv36T0kIK2mGoBlvXYizjLxGA8JPqztzRvMQ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AxW1XT0iEJo0TYlRfn6rYQ" TargetMode="External"/><Relationship Id="rId2" Type="http://schemas.openxmlformats.org/officeDocument/2006/relationships/hyperlink" Target="https://player.5-a-day.tv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noodle.com/good-energy-at-home-kids-games-and-videos/" TargetMode="External"/><Relationship Id="rId5" Type="http://schemas.openxmlformats.org/officeDocument/2006/relationships/hyperlink" Target="https://pehubportal.co.uk/" TargetMode="External"/><Relationship Id="rId4" Type="http://schemas.openxmlformats.org/officeDocument/2006/relationships/hyperlink" Target="https://www.youtube.com/user/CosmicKidsYog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4447453"/>
              </p:ext>
            </p:extLst>
          </p:nvPr>
        </p:nvGraphicFramePr>
        <p:xfrm>
          <a:off x="293915" y="719663"/>
          <a:ext cx="11609614" cy="39179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70300">
                  <a:extLst>
                    <a:ext uri="{9D8B030D-6E8A-4147-A177-3AD203B41FA5}">
                      <a16:colId xmlns:a16="http://schemas.microsoft.com/office/drawing/2014/main" val="3710090033"/>
                    </a:ext>
                  </a:extLst>
                </a:gridCol>
                <a:gridCol w="3939314">
                  <a:extLst>
                    <a:ext uri="{9D8B030D-6E8A-4147-A177-3AD203B41FA5}">
                      <a16:colId xmlns:a16="http://schemas.microsoft.com/office/drawing/2014/main" val="2822766338"/>
                    </a:ext>
                  </a:extLst>
                </a:gridCol>
              </a:tblGrid>
              <a:tr h="783599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Subject / Lesson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1870924"/>
                  </a:ext>
                </a:extLst>
              </a:tr>
              <a:tr h="783599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Maths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Comic Sans MS" panose="030F0702030302020204" pitchFamily="66" charset="0"/>
                        </a:rPr>
                        <a:t>1 hour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628353"/>
                  </a:ext>
                </a:extLst>
              </a:tr>
              <a:tr h="783599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English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Comic Sans MS" panose="030F0702030302020204" pitchFamily="66" charset="0"/>
                        </a:rPr>
                        <a:t>1 hour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806307"/>
                  </a:ext>
                </a:extLst>
              </a:tr>
              <a:tr h="783599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Physical Activity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Comic Sans MS" panose="030F0702030302020204" pitchFamily="66" charset="0"/>
                        </a:rPr>
                        <a:t>30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5125883"/>
                  </a:ext>
                </a:extLst>
              </a:tr>
              <a:tr h="783599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Science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Comic Sans MS" panose="030F0702030302020204" pitchFamily="66" charset="0"/>
                        </a:rPr>
                        <a:t>30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2903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10146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15AF4B-7E95-4FBE-85A4-24F6FD0254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275385" cy="19930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D042EEA-370E-4AFD-A964-095EFE397B89}"/>
              </a:ext>
            </a:extLst>
          </p:cNvPr>
          <p:cNvSpPr txBox="1"/>
          <p:nvPr/>
        </p:nvSpPr>
        <p:spPr>
          <a:xfrm>
            <a:off x="0" y="1993099"/>
            <a:ext cx="121920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u="sng" dirty="0">
                <a:solidFill>
                  <a:srgbClr val="7030A0"/>
                </a:solidFill>
                <a:latin typeface="Comic Sans MS" panose="030F0702030302020204" pitchFamily="66" charset="0"/>
              </a:rPr>
              <a:t>Living Things and their habitats</a:t>
            </a:r>
          </a:p>
          <a:p>
            <a:r>
              <a:rPr lang="en-GB" sz="3600" dirty="0">
                <a:solidFill>
                  <a:srgbClr val="002060"/>
                </a:solidFill>
                <a:latin typeface="Comic Sans MS" panose="030F0702030302020204" pitchFamily="66" charset="0"/>
              </a:rPr>
              <a:t>I would like you to try and identify as many trees as you can that are around you. You can do this on a walk, from inside your house or in your garden. </a:t>
            </a:r>
          </a:p>
          <a:p>
            <a:r>
              <a:rPr lang="en-GB" sz="3600" dirty="0">
                <a:solidFill>
                  <a:srgbClr val="002060"/>
                </a:solidFill>
                <a:latin typeface="Comic Sans MS" panose="030F0702030302020204" pitchFamily="66" charset="0"/>
              </a:rPr>
              <a:t>How many different types of trees can you find? </a:t>
            </a:r>
          </a:p>
          <a:p>
            <a:r>
              <a:rPr lang="en-GB" sz="3600" dirty="0">
                <a:solidFill>
                  <a:srgbClr val="002060"/>
                </a:solidFill>
                <a:latin typeface="Comic Sans MS" panose="030F0702030302020204" pitchFamily="66" charset="0"/>
              </a:rPr>
              <a:t>This is your task for today and tomorrow. Can you look in 2 different places. The link below may help you:</a:t>
            </a:r>
          </a:p>
          <a:p>
            <a:r>
              <a:rPr lang="en-GB" sz="3600" dirty="0">
                <a:hlinkClick r:id="rId3"/>
              </a:rPr>
              <a:t>https://www.woodlandtrust.org.uk/blog/2020/03/tree-id-kids/</a:t>
            </a:r>
            <a:endParaRPr lang="en-GB" sz="36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en-GB" sz="36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</a:p>
          <a:p>
            <a:endParaRPr lang="en-GB" sz="36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13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13FA5FFE-01CA-47AA-8C6D-42B2A3DF77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2495773"/>
              </p:ext>
            </p:extLst>
          </p:nvPr>
        </p:nvGraphicFramePr>
        <p:xfrm>
          <a:off x="181762" y="0"/>
          <a:ext cx="11828476" cy="6050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78164">
                  <a:extLst>
                    <a:ext uri="{9D8B030D-6E8A-4147-A177-3AD203B41FA5}">
                      <a16:colId xmlns:a16="http://schemas.microsoft.com/office/drawing/2014/main" val="2569435746"/>
                    </a:ext>
                  </a:extLst>
                </a:gridCol>
                <a:gridCol w="2050312">
                  <a:extLst>
                    <a:ext uri="{9D8B030D-6E8A-4147-A177-3AD203B41FA5}">
                      <a16:colId xmlns:a16="http://schemas.microsoft.com/office/drawing/2014/main" val="408886299"/>
                    </a:ext>
                  </a:extLst>
                </a:gridCol>
              </a:tblGrid>
              <a:tr h="633592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Maths Task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0922847"/>
                  </a:ext>
                </a:extLst>
              </a:tr>
              <a:tr h="633592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Maths Frame – Reading scales</a:t>
                      </a:r>
                    </a:p>
                    <a:p>
                      <a:r>
                        <a:rPr lang="en-GB" sz="2800" dirty="0">
                          <a:latin typeface="Comic Sans MS" panose="030F0702030302020204" pitchFamily="66" charset="0"/>
                        </a:rPr>
                        <a:t>Username: Farnborough / Password: Farnborough</a:t>
                      </a:r>
                    </a:p>
                    <a:p>
                      <a:endParaRPr lang="en-US" sz="900" dirty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2400" dirty="0">
                          <a:hlinkClick r:id="rId2"/>
                        </a:rPr>
                        <a:t>https://mathsframe.co.uk/en/resources/resource/124/reading-scales</a:t>
                      </a:r>
                      <a:endParaRPr lang="en-GB" sz="2400" dirty="0"/>
                    </a:p>
                    <a:p>
                      <a:endParaRPr lang="en-US" sz="1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15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6726690"/>
                  </a:ext>
                </a:extLst>
              </a:tr>
              <a:tr h="633592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Complete Power Maths or My Maths task on the next page.</a:t>
                      </a:r>
                    </a:p>
                    <a:p>
                      <a:endParaRPr lang="en-GB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40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2577822"/>
                  </a:ext>
                </a:extLst>
              </a:tr>
              <a:tr h="633592">
                <a:tc>
                  <a:txBody>
                    <a:bodyPr/>
                    <a:lstStyle/>
                    <a:p>
                      <a:endParaRPr lang="en-GB" sz="1800" dirty="0">
                        <a:latin typeface="Comic Sans MS" panose="030F0702030302020204" pitchFamily="66" charset="0"/>
                      </a:endParaRPr>
                    </a:p>
                    <a:p>
                      <a:endParaRPr lang="en-GB" sz="1800" dirty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1800" dirty="0">
                          <a:latin typeface="Comic Sans MS" panose="030F0702030302020204" pitchFamily="66" charset="0"/>
                        </a:rPr>
                        <a:t>The below You Tube Channel may help you to understand things if you find them tricky – thanks to Aarav for suggesting this:</a:t>
                      </a:r>
                    </a:p>
                    <a:p>
                      <a:endParaRPr lang="en-GB" sz="1800" dirty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3200" dirty="0">
                          <a:hlinkClick r:id="rId3"/>
                        </a:rPr>
                        <a:t>https://www.youtube.com/user/mathantics/featured</a:t>
                      </a:r>
                      <a:endParaRPr lang="en-GB" sz="3200" dirty="0"/>
                    </a:p>
                    <a:p>
                      <a:endParaRPr lang="en-GB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18439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0331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A5394E2-9D55-4AB0-9F16-2C5369AAC0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619048" cy="1600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7499E41-F8A1-4F29-A8C9-A853A9CD19FC}"/>
              </a:ext>
            </a:extLst>
          </p:cNvPr>
          <p:cNvSpPr txBox="1"/>
          <p:nvPr/>
        </p:nvSpPr>
        <p:spPr>
          <a:xfrm>
            <a:off x="107852" y="1702191"/>
            <a:ext cx="12084148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I would like you to continue with Power Maths </a:t>
            </a:r>
            <a:r>
              <a:rPr lang="en-GB" sz="3200" u="sng" dirty="0">
                <a:solidFill>
                  <a:srgbClr val="002060"/>
                </a:solidFill>
                <a:latin typeface="Comic Sans MS" panose="030F0702030302020204" pitchFamily="66" charset="0"/>
              </a:rPr>
              <a:t>or</a:t>
            </a:r>
            <a:r>
              <a:rPr lang="en-GB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 carry out the tasks on My Maths.</a:t>
            </a:r>
          </a:p>
          <a:p>
            <a:endParaRPr lang="en-GB" sz="32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en-GB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Power Maths (instructions on next slide)</a:t>
            </a:r>
          </a:p>
          <a:p>
            <a:r>
              <a:rPr lang="en-GB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Read and complete from page 60 to page 63. (Answers start from page 164)</a:t>
            </a:r>
          </a:p>
          <a:p>
            <a:endParaRPr lang="en-GB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en-GB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My Maths (log in details should have been emailed to you)</a:t>
            </a:r>
          </a:p>
          <a:p>
            <a:r>
              <a:rPr lang="en-GB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Complete ‘Modelling percentages’</a:t>
            </a:r>
            <a:endParaRPr lang="en-GB" sz="32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62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A5394E2-9D55-4AB0-9F16-2C5369AAC0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619048" cy="1600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7499E41-F8A1-4F29-A8C9-A853A9CD19FC}"/>
              </a:ext>
            </a:extLst>
          </p:cNvPr>
          <p:cNvSpPr txBox="1"/>
          <p:nvPr/>
        </p:nvSpPr>
        <p:spPr>
          <a:xfrm>
            <a:off x="107852" y="2208628"/>
            <a:ext cx="12084148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u="sng" dirty="0">
                <a:solidFill>
                  <a:srgbClr val="002060"/>
                </a:solidFill>
                <a:latin typeface="Comic Sans MS" panose="030F0702030302020204" pitchFamily="66" charset="0"/>
              </a:rPr>
              <a:t>Instructions for Power Maths</a:t>
            </a:r>
          </a:p>
          <a:p>
            <a:r>
              <a:rPr lang="en-GB" sz="2600" dirty="0">
                <a:solidFill>
                  <a:srgbClr val="002060"/>
                </a:solidFill>
                <a:latin typeface="Comic Sans MS" panose="030F0702030302020204" pitchFamily="66" charset="0"/>
              </a:rPr>
              <a:t>Click on-</a:t>
            </a:r>
          </a:p>
          <a:p>
            <a:r>
              <a:rPr lang="en-GB" sz="1500" dirty="0">
                <a:solidFill>
                  <a:srgbClr val="002060"/>
                </a:solidFill>
                <a:latin typeface="Comic Sans MS" panose="030F0702030302020204" pitchFamily="66" charset="0"/>
                <a:hlinkClick r:id="rId3"/>
              </a:rPr>
              <a:t>http://go.pardot.com/e/749453/PowerMathsYear6/51zwx/107010261?h=9zEkYm9Vv36T0kIK2mGoBlvXYizjLxGA8JPqztzRvMQ</a:t>
            </a:r>
            <a:endParaRPr lang="en-GB" sz="15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en-GB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(You might need to copy and paste this link into your web browser)</a:t>
            </a:r>
            <a:endParaRPr lang="en-GB" sz="22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endParaRPr lang="en-GB" sz="22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en-GB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Agree to the terms and conditions and click ‘Continue’.</a:t>
            </a:r>
          </a:p>
          <a:p>
            <a:endParaRPr lang="en-GB" sz="28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en-GB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Click on ‘Power Maths Year 6’</a:t>
            </a:r>
          </a:p>
          <a:p>
            <a:endParaRPr lang="en-GB" sz="28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en-GB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Click on ‘Power Maths Year 6 Practice Book Summer Home Edition’</a:t>
            </a:r>
          </a:p>
          <a:p>
            <a:endParaRPr lang="en-GB" sz="22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72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8CB3B81-30C9-4055-B8A7-DEB952278B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619048" cy="1600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137CEA5-33FB-49AB-A11A-09CA308A2F16}"/>
              </a:ext>
            </a:extLst>
          </p:cNvPr>
          <p:cNvSpPr txBox="1"/>
          <p:nvPr/>
        </p:nvSpPr>
        <p:spPr>
          <a:xfrm>
            <a:off x="0" y="1783696"/>
            <a:ext cx="1194020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Try to finish off your story today</a:t>
            </a:r>
          </a:p>
          <a:p>
            <a:endParaRPr lang="en-GB" sz="3200" dirty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GB" sz="320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Remember you have chosen which story you are writing:</a:t>
            </a:r>
          </a:p>
          <a:p>
            <a:endParaRPr lang="en-GB" sz="3200" dirty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marL="514350" indent="-514350">
              <a:buAutoNum type="arabicParenR"/>
            </a:pPr>
            <a:r>
              <a:rPr lang="en-GB" sz="320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The story you planned before half term</a:t>
            </a:r>
          </a:p>
          <a:p>
            <a:pPr marL="514350" indent="-514350">
              <a:buAutoNum type="arabicParenR"/>
            </a:pPr>
            <a:r>
              <a:rPr lang="en-GB" sz="320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A new story you have created</a:t>
            </a:r>
          </a:p>
          <a:p>
            <a:pPr marL="514350" indent="-514350">
              <a:buAutoNum type="arabicParenR"/>
            </a:pPr>
            <a:r>
              <a:rPr lang="en-GB" sz="320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The story I have planned</a:t>
            </a:r>
          </a:p>
          <a:p>
            <a:pPr marL="514350" indent="-514350">
              <a:buAutoNum type="arabicParenR"/>
            </a:pPr>
            <a:endParaRPr lang="en-GB" sz="3200" dirty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GB" sz="320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It will not be a long story but we must try to make it as exciting and interesting as possible.</a:t>
            </a:r>
          </a:p>
        </p:txBody>
      </p:sp>
    </p:spTree>
    <p:extLst>
      <p:ext uri="{BB962C8B-B14F-4D97-AF65-F5344CB8AC3E}">
        <p14:creationId xmlns:p14="http://schemas.microsoft.com/office/powerpoint/2010/main" val="639902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3A94B99-46DC-4762-9487-472B5980C0E8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76" y="395605"/>
            <a:ext cx="5000625" cy="6066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Captain Tory">
            <a:hlinkClick r:id="" action="ppaction://media"/>
            <a:extLst>
              <a:ext uri="{FF2B5EF4-FFF2-40B4-BE49-F238E27FC236}">
                <a16:creationId xmlns:a16="http://schemas.microsoft.com/office/drawing/2014/main" id="{3CF9C7EF-222A-4F7B-818A-06B65C3C767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548313" y="2468978"/>
            <a:ext cx="6396111" cy="359781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41B2855-94A2-4334-8695-BE2186381BB1}"/>
              </a:ext>
            </a:extLst>
          </p:cNvPr>
          <p:cNvSpPr txBox="1"/>
          <p:nvPr/>
        </p:nvSpPr>
        <p:spPr>
          <a:xfrm>
            <a:off x="5852160" y="267286"/>
            <a:ext cx="599283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u="sng" dirty="0">
                <a:solidFill>
                  <a:srgbClr val="002060"/>
                </a:solidFill>
                <a:latin typeface="Comic Sans MS" panose="030F0702030302020204" pitchFamily="66" charset="0"/>
              </a:rPr>
              <a:t>Captain Tory</a:t>
            </a:r>
            <a:endParaRPr lang="en-GB" sz="48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 </a:t>
            </a:r>
          </a:p>
          <a:p>
            <a:pPr algn="ctr"/>
            <a:r>
              <a:rPr lang="en-GB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He swung his lantern three times and slowly the schooner appeared.</a:t>
            </a:r>
          </a:p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108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59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376C5FE-582B-490B-815D-270B16DE047B}"/>
              </a:ext>
            </a:extLst>
          </p:cNvPr>
          <p:cNvSpPr txBox="1"/>
          <p:nvPr/>
        </p:nvSpPr>
        <p:spPr>
          <a:xfrm>
            <a:off x="206326" y="0"/>
            <a:ext cx="117746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Remember: you can use the story you planned before half term; create a new one; use my plan.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C4FC13A-ED17-43C8-8A41-1B37BF9BEFFA}"/>
              </a:ext>
            </a:extLst>
          </p:cNvPr>
          <p:cNvGraphicFramePr>
            <a:graphicFrameLocks noGrp="1"/>
          </p:cNvGraphicFramePr>
          <p:nvPr/>
        </p:nvGraphicFramePr>
        <p:xfrm>
          <a:off x="206327" y="954107"/>
          <a:ext cx="11774658" cy="57848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7545">
                  <a:extLst>
                    <a:ext uri="{9D8B030D-6E8A-4147-A177-3AD203B41FA5}">
                      <a16:colId xmlns:a16="http://schemas.microsoft.com/office/drawing/2014/main" val="1225945973"/>
                    </a:ext>
                  </a:extLst>
                </a:gridCol>
                <a:gridCol w="8267113">
                  <a:extLst>
                    <a:ext uri="{9D8B030D-6E8A-4147-A177-3AD203B41FA5}">
                      <a16:colId xmlns:a16="http://schemas.microsoft.com/office/drawing/2014/main" val="148154442"/>
                    </a:ext>
                  </a:extLst>
                </a:gridCol>
              </a:tblGrid>
              <a:tr h="514993"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Comic Sans MS" panose="030F0702030302020204" pitchFamily="66" charset="0"/>
                        </a:rPr>
                        <a:t>Pattern of the story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Comic Sans MS" panose="030F0702030302020204" pitchFamily="66" charset="0"/>
                        </a:rPr>
                        <a:t>Mr Atkinson’s plan based on Captain Tory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610068"/>
                  </a:ext>
                </a:extLst>
              </a:tr>
              <a:tr h="514993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Comic Sans MS" panose="030F0702030302020204" pitchFamily="66" charset="0"/>
                        </a:rPr>
                        <a:t>Main character (MC) finds magical portal and enters new world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Comic Sans MS" panose="030F0702030302020204" pitchFamily="66" charset="0"/>
                        </a:rPr>
                        <a:t>Boy (Billy, 12) grabbed by Captain Tory and Billy is told he is the Captain’s only chance of survival. Sail off into a fog; Billy passes out.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6177894"/>
                  </a:ext>
                </a:extLst>
              </a:tr>
              <a:tr h="514993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Comic Sans MS" panose="030F0702030302020204" pitchFamily="66" charset="0"/>
                        </a:rPr>
                        <a:t>Describe new world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Comic Sans MS" panose="030F0702030302020204" pitchFamily="66" charset="0"/>
                        </a:rPr>
                        <a:t>When Billy awakes, boat is sailing through clouds. Clouds act like an ocean.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5397360"/>
                  </a:ext>
                </a:extLst>
              </a:tr>
              <a:tr h="514993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Comic Sans MS" panose="030F0702030302020204" pitchFamily="66" charset="0"/>
                        </a:rPr>
                        <a:t>MC explores new world and encounters a problem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Comic Sans MS" panose="030F0702030302020204" pitchFamily="66" charset="0"/>
                        </a:rPr>
                        <a:t>Billy told he must find a special potion. The Captain takes Billy to a mountain in the sky which Billy must climb to find the potion.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2894922"/>
                  </a:ext>
                </a:extLst>
              </a:tr>
              <a:tr h="514993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Comic Sans MS" panose="030F0702030302020204" pitchFamily="66" charset="0"/>
                        </a:rPr>
                        <a:t>MC has to escape and return through the portal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Comic Sans MS" panose="030F0702030302020204" pitchFamily="66" charset="0"/>
                        </a:rPr>
                        <a:t>Billy finds potion but the mountain is actually a volcano and starts to erupt (potion was keeping the volcano quiet). He makes it back to the ship and the Captain takes him home.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0499908"/>
                  </a:ext>
                </a:extLst>
              </a:tr>
              <a:tr h="514993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Comic Sans MS" panose="030F0702030302020204" pitchFamily="66" charset="0"/>
                        </a:rPr>
                        <a:t>MC cannot find portal again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dirty="0">
                          <a:latin typeface="Comic Sans MS" panose="030F0702030302020204" pitchFamily="66" charset="0"/>
                        </a:rPr>
                        <a:t>Billy often returns to the docks but Captain never returns.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48775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792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376C5FE-582B-490B-815D-270B16DE047B}"/>
              </a:ext>
            </a:extLst>
          </p:cNvPr>
          <p:cNvSpPr txBox="1"/>
          <p:nvPr/>
        </p:nvSpPr>
        <p:spPr>
          <a:xfrm>
            <a:off x="206326" y="0"/>
            <a:ext cx="117746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Remember: you can use the story you planned before half term; create a new one; use my plan.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C4FC13A-ED17-43C8-8A41-1B37BF9BEFFA}"/>
              </a:ext>
            </a:extLst>
          </p:cNvPr>
          <p:cNvGraphicFramePr>
            <a:graphicFrameLocks noGrp="1"/>
          </p:cNvGraphicFramePr>
          <p:nvPr/>
        </p:nvGraphicFramePr>
        <p:xfrm>
          <a:off x="206327" y="954107"/>
          <a:ext cx="11774658" cy="58489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7545">
                  <a:extLst>
                    <a:ext uri="{9D8B030D-6E8A-4147-A177-3AD203B41FA5}">
                      <a16:colId xmlns:a16="http://schemas.microsoft.com/office/drawing/2014/main" val="1225945973"/>
                    </a:ext>
                  </a:extLst>
                </a:gridCol>
                <a:gridCol w="8267113">
                  <a:extLst>
                    <a:ext uri="{9D8B030D-6E8A-4147-A177-3AD203B41FA5}">
                      <a16:colId xmlns:a16="http://schemas.microsoft.com/office/drawing/2014/main" val="148154442"/>
                    </a:ext>
                  </a:extLst>
                </a:gridCol>
              </a:tblGrid>
              <a:tr h="514993"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Comic Sans MS" panose="030F0702030302020204" pitchFamily="66" charset="0"/>
                        </a:rPr>
                        <a:t>Pattern of the story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Comic Sans MS" panose="030F0702030302020204" pitchFamily="66" charset="0"/>
                        </a:rPr>
                        <a:t>You can plan your own story if you would like 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610068"/>
                  </a:ext>
                </a:extLst>
              </a:tr>
              <a:tr h="514993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Comic Sans MS" panose="030F0702030302020204" pitchFamily="66" charset="0"/>
                        </a:rPr>
                        <a:t>Main character (MC) finds magical portal and enters new world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Comic Sans MS" panose="030F0702030302020204" pitchFamily="66" charset="0"/>
                      </a:endParaRPr>
                    </a:p>
                    <a:p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6177894"/>
                  </a:ext>
                </a:extLst>
              </a:tr>
              <a:tr h="514993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Comic Sans MS" panose="030F0702030302020204" pitchFamily="66" charset="0"/>
                        </a:rPr>
                        <a:t>Describe new world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Comic Sans MS" panose="030F0702030302020204" pitchFamily="66" charset="0"/>
                      </a:endParaRPr>
                    </a:p>
                    <a:p>
                      <a:endParaRPr lang="en-GB" sz="2400" dirty="0">
                        <a:latin typeface="Comic Sans MS" panose="030F0702030302020204" pitchFamily="66" charset="0"/>
                      </a:endParaRPr>
                    </a:p>
                    <a:p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5397360"/>
                  </a:ext>
                </a:extLst>
              </a:tr>
              <a:tr h="514993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Comic Sans MS" panose="030F0702030302020204" pitchFamily="66" charset="0"/>
                        </a:rPr>
                        <a:t>MC explores new world and encounters a problem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Comic Sans MS" panose="030F0702030302020204" pitchFamily="66" charset="0"/>
                      </a:endParaRPr>
                    </a:p>
                    <a:p>
                      <a:endParaRPr lang="en-GB" sz="2400" dirty="0">
                        <a:latin typeface="Comic Sans MS" panose="030F0702030302020204" pitchFamily="66" charset="0"/>
                      </a:endParaRPr>
                    </a:p>
                    <a:p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2894922"/>
                  </a:ext>
                </a:extLst>
              </a:tr>
              <a:tr h="514993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Comic Sans MS" panose="030F0702030302020204" pitchFamily="66" charset="0"/>
                        </a:rPr>
                        <a:t>MC has to escape and return through the portal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Comic Sans MS" panose="030F0702030302020204" pitchFamily="66" charset="0"/>
                      </a:endParaRPr>
                    </a:p>
                    <a:p>
                      <a:endParaRPr lang="en-GB" sz="2400" dirty="0">
                        <a:latin typeface="Comic Sans MS" panose="030F0702030302020204" pitchFamily="66" charset="0"/>
                      </a:endParaRPr>
                    </a:p>
                    <a:p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0499908"/>
                  </a:ext>
                </a:extLst>
              </a:tr>
              <a:tr h="514993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Comic Sans MS" panose="030F0702030302020204" pitchFamily="66" charset="0"/>
                        </a:rPr>
                        <a:t>MC cannot find portal again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200" dirty="0">
                        <a:latin typeface="Comic Sans MS" panose="030F0702030302020204" pitchFamily="66" charset="0"/>
                      </a:endParaRPr>
                    </a:p>
                    <a:p>
                      <a:endParaRPr lang="en-GB" sz="2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48775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0294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D392EB44-7DF7-4694-8CD1-BA399DBAC1FB}"/>
              </a:ext>
            </a:extLst>
          </p:cNvPr>
          <p:cNvGraphicFramePr>
            <a:graphicFrameLocks noGrp="1"/>
          </p:cNvGraphicFramePr>
          <p:nvPr/>
        </p:nvGraphicFramePr>
        <p:xfrm>
          <a:off x="152400" y="262137"/>
          <a:ext cx="11887200" cy="6065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1112">
                  <a:extLst>
                    <a:ext uri="{9D8B030D-6E8A-4147-A177-3AD203B41FA5}">
                      <a16:colId xmlns:a16="http://schemas.microsoft.com/office/drawing/2014/main" val="2763341928"/>
                    </a:ext>
                  </a:extLst>
                </a:gridCol>
                <a:gridCol w="6486088">
                  <a:extLst>
                    <a:ext uri="{9D8B030D-6E8A-4147-A177-3AD203B41FA5}">
                      <a16:colId xmlns:a16="http://schemas.microsoft.com/office/drawing/2014/main" val="2768366347"/>
                    </a:ext>
                  </a:extLst>
                </a:gridCol>
              </a:tblGrid>
              <a:tr h="1052859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Physical activity – </a:t>
                      </a:r>
                      <a:r>
                        <a:rPr lang="en-GB" sz="2800" dirty="0">
                          <a:latin typeface="Comic Sans MS" panose="030F0702030302020204" pitchFamily="66" charset="0"/>
                        </a:rPr>
                        <a:t>minimum 30 minutes each day</a:t>
                      </a:r>
                      <a:endParaRPr lang="en-GB" sz="3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Link to resource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2467597"/>
                  </a:ext>
                </a:extLst>
              </a:tr>
              <a:tr h="537476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5 a day</a:t>
                      </a:r>
                    </a:p>
                    <a:p>
                      <a:r>
                        <a:rPr lang="en-GB" sz="2000" kern="120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User Name: FPS53 / Password: JFz4XqG7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Comic Sans MS" panose="030F0702030302020204" pitchFamily="66" charset="0"/>
                          <a:hlinkClick r:id="rId2"/>
                        </a:rPr>
                        <a:t>https://player.5-a-day.tv/</a:t>
                      </a:r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5621427"/>
                  </a:ext>
                </a:extLst>
              </a:tr>
              <a:tr h="537476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Joe Wicks – PE sessions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500" dirty="0">
                          <a:solidFill>
                            <a:schemeClr val="accent2"/>
                          </a:solidFill>
                          <a:latin typeface="Comic Sans MS" panose="030F0702030302020204" pitchFamily="66" charset="0"/>
                          <a:hlinkClick r:id="rId3"/>
                        </a:rPr>
                        <a:t>https://www.youtube.com/channel/UCAxW1XT0iEJo0TYlRfn6rYQ</a:t>
                      </a:r>
                      <a:endParaRPr lang="en-GB" sz="1500" dirty="0">
                        <a:solidFill>
                          <a:schemeClr val="accent2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4107390"/>
                  </a:ext>
                </a:extLst>
              </a:tr>
              <a:tr h="537476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Cosmic Kids Yoga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500" dirty="0">
                          <a:latin typeface="Comic Sans MS" panose="030F0702030302020204" pitchFamily="66" charset="0"/>
                          <a:hlinkClick r:id="rId4"/>
                        </a:rPr>
                        <a:t>https://www.youtube.com/user/CosmicKidsYoga</a:t>
                      </a:r>
                      <a:endParaRPr lang="en-GB" sz="15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1532261"/>
                  </a:ext>
                </a:extLst>
              </a:tr>
              <a:tr h="537476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PE Hub Parents Portal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500" dirty="0">
                          <a:solidFill>
                            <a:schemeClr val="accent2"/>
                          </a:solidFill>
                          <a:latin typeface="Comic Sans MS" panose="030F0702030302020204" pitchFamily="66" charset="0"/>
                          <a:hlinkClick r:id="rId5"/>
                        </a:rPr>
                        <a:t>https://pehubportal.co.uk/</a:t>
                      </a:r>
                      <a:endParaRPr lang="en-GB" sz="1500" dirty="0">
                        <a:solidFill>
                          <a:schemeClr val="accent2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3994062"/>
                  </a:ext>
                </a:extLst>
              </a:tr>
              <a:tr h="537476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Go Noodle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Comic Sans MS" panose="030F0702030302020204" pitchFamily="66" charset="0"/>
                          <a:hlinkClick r:id="rId6"/>
                        </a:rPr>
                        <a:t>https://www.gonoodle.com/good-energy-at-home-kids-games-and-videos/</a:t>
                      </a:r>
                      <a:endParaRPr lang="en-GB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852599"/>
                  </a:ext>
                </a:extLst>
              </a:tr>
              <a:tr h="537476">
                <a:tc gridSpan="2"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Go for a walk/run. </a:t>
                      </a:r>
                    </a:p>
                    <a:p>
                      <a:r>
                        <a:rPr lang="en-GB" sz="2800" dirty="0">
                          <a:latin typeface="Comic Sans MS" panose="030F0702030302020204" pitchFamily="66" charset="0"/>
                        </a:rPr>
                        <a:t>You must go with an adult from your home and make sure you stay 2 metres away from other people.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3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06374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66609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778</Words>
  <Application>Microsoft Office PowerPoint</Application>
  <PresentationFormat>Widescreen</PresentationFormat>
  <Paragraphs>98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Akkermans</dc:creator>
  <cp:lastModifiedBy>Emily Akkermans</cp:lastModifiedBy>
  <cp:revision>7</cp:revision>
  <dcterms:created xsi:type="dcterms:W3CDTF">2020-05-22T10:55:58Z</dcterms:created>
  <dcterms:modified xsi:type="dcterms:W3CDTF">2020-05-22T13:26:44Z</dcterms:modified>
</cp:coreProperties>
</file>