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1" r:id="rId3"/>
    <p:sldId id="258" r:id="rId4"/>
    <p:sldId id="259" r:id="rId5"/>
    <p:sldId id="266" r:id="rId6"/>
    <p:sldId id="267" r:id="rId7"/>
    <p:sldId id="268" r:id="rId8"/>
    <p:sldId id="262" r:id="rId9"/>
    <p:sldId id="284" r:id="rId10"/>
    <p:sldId id="269" r:id="rId11"/>
    <p:sldId id="285" r:id="rId12"/>
    <p:sldId id="286" r:id="rId13"/>
    <p:sldId id="264"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0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9E86-A912-4D19-8346-C0B681111B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0616D2-A9BA-4E1F-A2E8-D88FC1D224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A480A3-A19C-411E-B26A-7D21BEA7FED3}"/>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5" name="Footer Placeholder 4">
            <a:extLst>
              <a:ext uri="{FF2B5EF4-FFF2-40B4-BE49-F238E27FC236}">
                <a16:creationId xmlns:a16="http://schemas.microsoft.com/office/drawing/2014/main" id="{D43694C0-CB90-412A-AEA7-90C6986843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15D317-B946-4196-9D28-05941DC94657}"/>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2286661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FDEF-1B98-4112-A4FE-0CABC0ACCF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B93808-BFB5-488D-8728-E119E25B3E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100030-A8CB-4B86-910A-4CDA629CA3D6}"/>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5" name="Footer Placeholder 4">
            <a:extLst>
              <a:ext uri="{FF2B5EF4-FFF2-40B4-BE49-F238E27FC236}">
                <a16:creationId xmlns:a16="http://schemas.microsoft.com/office/drawing/2014/main" id="{056FD5B5-989D-4CEB-940A-CFDB67EBD6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A139AC-75D5-4ED7-82AE-03A49ED6AF22}"/>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8272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36E4A-9CBA-49A4-B750-1F625EE689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83DA1E-5C61-454F-89F2-2A23AF648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5BDEE4-5668-44FC-8E9B-AAE25ECDD404}"/>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5" name="Footer Placeholder 4">
            <a:extLst>
              <a:ext uri="{FF2B5EF4-FFF2-40B4-BE49-F238E27FC236}">
                <a16:creationId xmlns:a16="http://schemas.microsoft.com/office/drawing/2014/main" id="{055B4A6B-AD3F-4FC7-9F58-A1255DC581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EFF178-0460-4589-A97D-3E3AC3927167}"/>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2640760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5B5A-96ED-4583-994E-EE0887A85C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F014AE-0CDD-45AC-9FC6-5B37764D1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289F33-3F54-48C3-9258-3780F7B6321A}"/>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5" name="Footer Placeholder 4">
            <a:extLst>
              <a:ext uri="{FF2B5EF4-FFF2-40B4-BE49-F238E27FC236}">
                <a16:creationId xmlns:a16="http://schemas.microsoft.com/office/drawing/2014/main" id="{72E2D5C3-BB4D-49FD-B8B3-FB92EFB184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CE8FF5-A2EE-414B-B199-F5D50DEF9C60}"/>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154702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73A9-4210-4F24-B853-992D7208B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252E73-5333-44D9-94D4-281DC3184F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6ACD14-B07B-4A79-A82B-6E23CD8D0DCD}"/>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5" name="Footer Placeholder 4">
            <a:extLst>
              <a:ext uri="{FF2B5EF4-FFF2-40B4-BE49-F238E27FC236}">
                <a16:creationId xmlns:a16="http://schemas.microsoft.com/office/drawing/2014/main" id="{695F49B7-8136-4D06-863B-97B1E9AC6A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877A37-0388-4EFC-A719-9E6FCD878413}"/>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415837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D80A-036A-47A4-8183-236CFE9E05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9AE6A3-FF54-4B00-833C-7563075F7E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260813-ED77-4198-BD70-82C8705E1D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149AF9-4BB4-4149-82B4-00D26B65E119}"/>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6" name="Footer Placeholder 5">
            <a:extLst>
              <a:ext uri="{FF2B5EF4-FFF2-40B4-BE49-F238E27FC236}">
                <a16:creationId xmlns:a16="http://schemas.microsoft.com/office/drawing/2014/main" id="{4981DC6F-AABD-470D-A0D0-F3C8D2B4CF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545BD0-B6A6-414B-9E67-79B7246766A4}"/>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238722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1173-DF87-4167-BD91-2F9A801EE2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2A822B-47AD-4EF4-80F7-98A8F7116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A655B1-2AC4-4285-8F0B-DA0C8DBA03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2F5F5B-06CE-4695-BBE7-CF82A42E8C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0B74D-1044-481F-8074-D8ABF0E35F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70C69F-74A1-41C2-AA47-E54E2DC32265}"/>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8" name="Footer Placeholder 7">
            <a:extLst>
              <a:ext uri="{FF2B5EF4-FFF2-40B4-BE49-F238E27FC236}">
                <a16:creationId xmlns:a16="http://schemas.microsoft.com/office/drawing/2014/main" id="{7391A0DF-71D9-4E90-A002-66B3B70D69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F484CE-D955-43B9-906C-B4F49D9E8A7D}"/>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26837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5949-DE95-40A6-AF50-C71C358D86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A087A5-D5C7-4B70-A6B1-1B1B6C834B0A}"/>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4" name="Footer Placeholder 3">
            <a:extLst>
              <a:ext uri="{FF2B5EF4-FFF2-40B4-BE49-F238E27FC236}">
                <a16:creationId xmlns:a16="http://schemas.microsoft.com/office/drawing/2014/main" id="{44FF0923-C107-4AAA-A4DB-2BD3FAE679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F68002-0D29-4C8B-A926-84D6A41ADFE9}"/>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275200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7E807-7AD5-41DD-8DA7-881E45DD24E2}"/>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3" name="Footer Placeholder 2">
            <a:extLst>
              <a:ext uri="{FF2B5EF4-FFF2-40B4-BE49-F238E27FC236}">
                <a16:creationId xmlns:a16="http://schemas.microsoft.com/office/drawing/2014/main" id="{54B87340-73A9-4374-BE75-BC1109A064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11BD3D-5902-4356-9B3F-1C0197A9B897}"/>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2745327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358B-24B3-47B6-AFD5-E5CA9EFB5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EB4BF0-DF8D-4A5F-8C37-3F77E7A195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671453-31D0-4EFF-9032-55C68B4B0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F7E6-0B55-4B39-8E91-328C1B27385D}"/>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6" name="Footer Placeholder 5">
            <a:extLst>
              <a:ext uri="{FF2B5EF4-FFF2-40B4-BE49-F238E27FC236}">
                <a16:creationId xmlns:a16="http://schemas.microsoft.com/office/drawing/2014/main" id="{A79C9D31-BC0E-4309-AD24-96042AC205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FC643F-994A-4181-AA58-127043DDF916}"/>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258609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AD22-A167-48DA-B133-65D021A0B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CC847F-49DB-4D22-A9D9-8C03872E0C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35D8D1-7D8F-4631-B023-56FC50829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4EF82-17FA-4778-8C82-E391071110F2}"/>
              </a:ext>
            </a:extLst>
          </p:cNvPr>
          <p:cNvSpPr>
            <a:spLocks noGrp="1"/>
          </p:cNvSpPr>
          <p:nvPr>
            <p:ph type="dt" sz="half" idx="10"/>
          </p:nvPr>
        </p:nvSpPr>
        <p:spPr/>
        <p:txBody>
          <a:bodyPr/>
          <a:lstStyle/>
          <a:p>
            <a:fld id="{E9385A05-FF6D-4F7D-B9C6-D7E65FC100C3}" type="datetimeFigureOut">
              <a:rPr lang="en-GB" smtClean="0"/>
              <a:t>05/05/2020</a:t>
            </a:fld>
            <a:endParaRPr lang="en-GB"/>
          </a:p>
        </p:txBody>
      </p:sp>
      <p:sp>
        <p:nvSpPr>
          <p:cNvPr id="6" name="Footer Placeholder 5">
            <a:extLst>
              <a:ext uri="{FF2B5EF4-FFF2-40B4-BE49-F238E27FC236}">
                <a16:creationId xmlns:a16="http://schemas.microsoft.com/office/drawing/2014/main" id="{8F4FC844-2E2F-4837-B0D7-119A664C08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86CCB1-862A-4D6E-BAD5-994C7DA977D9}"/>
              </a:ext>
            </a:extLst>
          </p:cNvPr>
          <p:cNvSpPr>
            <a:spLocks noGrp="1"/>
          </p:cNvSpPr>
          <p:nvPr>
            <p:ph type="sldNum" sz="quarter" idx="12"/>
          </p:nvPr>
        </p:nvSpPr>
        <p:spPr/>
        <p:txBody>
          <a:bodyPr/>
          <a:lstStyle/>
          <a:p>
            <a:fld id="{72B4679E-B9A2-457D-9D39-AB42B97B4E12}" type="slidenum">
              <a:rPr lang="en-GB" smtClean="0"/>
              <a:t>‹#›</a:t>
            </a:fld>
            <a:endParaRPr lang="en-GB"/>
          </a:p>
        </p:txBody>
      </p:sp>
    </p:spTree>
    <p:extLst>
      <p:ext uri="{BB962C8B-B14F-4D97-AF65-F5344CB8AC3E}">
        <p14:creationId xmlns:p14="http://schemas.microsoft.com/office/powerpoint/2010/main" val="14314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C64407-A293-43EB-811B-5AE356BC8E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0D2B33-9951-4D0E-AEDC-5D92689B8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31C659-865E-4A3D-9865-55B4F25377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85A05-FF6D-4F7D-B9C6-D7E65FC100C3}" type="datetimeFigureOut">
              <a:rPr lang="en-GB" smtClean="0"/>
              <a:t>05/05/2020</a:t>
            </a:fld>
            <a:endParaRPr lang="en-GB"/>
          </a:p>
        </p:txBody>
      </p:sp>
      <p:sp>
        <p:nvSpPr>
          <p:cNvPr id="5" name="Footer Placeholder 4">
            <a:extLst>
              <a:ext uri="{FF2B5EF4-FFF2-40B4-BE49-F238E27FC236}">
                <a16:creationId xmlns:a16="http://schemas.microsoft.com/office/drawing/2014/main" id="{EA78CC0B-DBD6-43E4-B998-D976EECF1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6A449A-56B7-49C9-B8CC-860FE3C358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4679E-B9A2-457D-9D39-AB42B97B4E12}" type="slidenum">
              <a:rPr lang="en-GB" smtClean="0"/>
              <a:t>‹#›</a:t>
            </a:fld>
            <a:endParaRPr lang="en-GB"/>
          </a:p>
        </p:txBody>
      </p:sp>
    </p:spTree>
    <p:extLst>
      <p:ext uri="{BB962C8B-B14F-4D97-AF65-F5344CB8AC3E}">
        <p14:creationId xmlns:p14="http://schemas.microsoft.com/office/powerpoint/2010/main" val="3079299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hyperlink" Target="https://player.5-a-day.tv/" TargetMode="External"/><Relationship Id="rId1" Type="http://schemas.openxmlformats.org/officeDocument/2006/relationships/slideLayout" Target="../slideLayouts/slideLayout2.xml"/><Relationship Id="rId6" Type="http://schemas.openxmlformats.org/officeDocument/2006/relationships/hyperlink" Target="https://www.gonoodle.com/good-energy-at-home-kids-games-and-videos/" TargetMode="External"/><Relationship Id="rId5" Type="http://schemas.openxmlformats.org/officeDocument/2006/relationships/hyperlink" Target="https://pehubportal.co.uk/" TargetMode="External"/><Relationship Id="rId4" Type="http://schemas.openxmlformats.org/officeDocument/2006/relationships/hyperlink" Target="https://www.youtube.com/user/CosmicKidsYog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farnboroughprimary.co.uk/wp-content/uploads/2020/04/Songwriting-Project.pdf"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oxfordowl.co.uk/api/interactives/24476.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go.pardot.com/e/749453/PowerMathsYear6/51zwx/107010261?h=9zEkYm9Vv36T0kIK2mGoBlvXYizjLxGA8JPqztzRvMQ"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bbc.co.uk/bitesize/articles/zmnwjh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4"/><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80817445"/>
              </p:ext>
            </p:extLst>
          </p:nvPr>
        </p:nvGraphicFramePr>
        <p:xfrm>
          <a:off x="293915" y="719663"/>
          <a:ext cx="11609614" cy="4701594"/>
        </p:xfrm>
        <a:graphic>
          <a:graphicData uri="http://schemas.openxmlformats.org/drawingml/2006/table">
            <a:tbl>
              <a:tblPr firstRow="1" bandRow="1">
                <a:tableStyleId>{5C22544A-7EE6-4342-B048-85BDC9FD1C3A}</a:tableStyleId>
              </a:tblPr>
              <a:tblGrid>
                <a:gridCol w="7670300">
                  <a:extLst>
                    <a:ext uri="{9D8B030D-6E8A-4147-A177-3AD203B41FA5}">
                      <a16:colId xmlns:a16="http://schemas.microsoft.com/office/drawing/2014/main" val="3710090033"/>
                    </a:ext>
                  </a:extLst>
                </a:gridCol>
                <a:gridCol w="3939314">
                  <a:extLst>
                    <a:ext uri="{9D8B030D-6E8A-4147-A177-3AD203B41FA5}">
                      <a16:colId xmlns:a16="http://schemas.microsoft.com/office/drawing/2014/main" val="2822766338"/>
                    </a:ext>
                  </a:extLst>
                </a:gridCol>
              </a:tblGrid>
              <a:tr h="783599">
                <a:tc>
                  <a:txBody>
                    <a:bodyPr/>
                    <a:lstStyle/>
                    <a:p>
                      <a:r>
                        <a:rPr lang="en-GB" sz="3600" dirty="0">
                          <a:latin typeface="Comic Sans MS" panose="030F0702030302020204" pitchFamily="66" charset="0"/>
                        </a:rPr>
                        <a:t>Subject / Lesson</a:t>
                      </a:r>
                    </a:p>
                  </a:txBody>
                  <a:tcPr/>
                </a:tc>
                <a:tc>
                  <a:txBody>
                    <a:bodyPr/>
                    <a:lstStyle/>
                    <a:p>
                      <a:r>
                        <a:rPr lang="en-GB" sz="3600" dirty="0">
                          <a:latin typeface="Comic Sans MS" panose="030F0702030302020204" pitchFamily="66" charset="0"/>
                        </a:rPr>
                        <a:t>Time</a:t>
                      </a:r>
                    </a:p>
                  </a:txBody>
                  <a:tcPr/>
                </a:tc>
                <a:extLst>
                  <a:ext uri="{0D108BD9-81ED-4DB2-BD59-A6C34878D82A}">
                    <a16:rowId xmlns:a16="http://schemas.microsoft.com/office/drawing/2014/main" val="2501870924"/>
                  </a:ext>
                </a:extLst>
              </a:tr>
              <a:tr h="783599">
                <a:tc>
                  <a:txBody>
                    <a:bodyPr/>
                    <a:lstStyle/>
                    <a:p>
                      <a:r>
                        <a:rPr lang="en-GB" sz="3600" dirty="0">
                          <a:latin typeface="Comic Sans MS" panose="030F0702030302020204" pitchFamily="66" charset="0"/>
                        </a:rPr>
                        <a:t>Maths</a:t>
                      </a:r>
                    </a:p>
                  </a:txBody>
                  <a:tcPr/>
                </a:tc>
                <a:tc>
                  <a:txBody>
                    <a:bodyPr/>
                    <a:lstStyle/>
                    <a:p>
                      <a:r>
                        <a:rPr lang="en-GB" sz="3200" dirty="0">
                          <a:latin typeface="Comic Sans MS" panose="030F0702030302020204" pitchFamily="66" charset="0"/>
                        </a:rPr>
                        <a:t>1 hour</a:t>
                      </a:r>
                    </a:p>
                  </a:txBody>
                  <a:tcPr/>
                </a:tc>
                <a:extLst>
                  <a:ext uri="{0D108BD9-81ED-4DB2-BD59-A6C34878D82A}">
                    <a16:rowId xmlns:a16="http://schemas.microsoft.com/office/drawing/2014/main" val="325628353"/>
                  </a:ext>
                </a:extLst>
              </a:tr>
              <a:tr h="783599">
                <a:tc>
                  <a:txBody>
                    <a:bodyPr/>
                    <a:lstStyle/>
                    <a:p>
                      <a:r>
                        <a:rPr lang="en-GB" sz="3600" dirty="0">
                          <a:latin typeface="Comic Sans MS" panose="030F0702030302020204" pitchFamily="66" charset="0"/>
                        </a:rPr>
                        <a:t>Grammar</a:t>
                      </a:r>
                    </a:p>
                  </a:txBody>
                  <a:tcPr/>
                </a:tc>
                <a:tc>
                  <a:txBody>
                    <a:bodyPr/>
                    <a:lstStyle/>
                    <a:p>
                      <a:r>
                        <a:rPr lang="en-GB" sz="3200" dirty="0">
                          <a:latin typeface="Comic Sans MS" panose="030F0702030302020204" pitchFamily="66" charset="0"/>
                        </a:rPr>
                        <a:t>20 minutes</a:t>
                      </a:r>
                    </a:p>
                  </a:txBody>
                  <a:tcPr/>
                </a:tc>
                <a:extLst>
                  <a:ext uri="{0D108BD9-81ED-4DB2-BD59-A6C34878D82A}">
                    <a16:rowId xmlns:a16="http://schemas.microsoft.com/office/drawing/2014/main" val="1049842211"/>
                  </a:ext>
                </a:extLst>
              </a:tr>
              <a:tr h="783599">
                <a:tc>
                  <a:txBody>
                    <a:bodyPr/>
                    <a:lstStyle/>
                    <a:p>
                      <a:r>
                        <a:rPr lang="en-GB" sz="3600" dirty="0">
                          <a:latin typeface="Comic Sans MS" panose="030F0702030302020204" pitchFamily="66" charset="0"/>
                        </a:rPr>
                        <a:t>English</a:t>
                      </a:r>
                    </a:p>
                  </a:txBody>
                  <a:tcPr/>
                </a:tc>
                <a:tc>
                  <a:txBody>
                    <a:bodyPr/>
                    <a:lstStyle/>
                    <a:p>
                      <a:r>
                        <a:rPr lang="en-GB" sz="3200" dirty="0">
                          <a:latin typeface="Comic Sans MS" panose="030F0702030302020204" pitchFamily="66" charset="0"/>
                        </a:rPr>
                        <a:t>40 minutes</a:t>
                      </a:r>
                    </a:p>
                  </a:txBody>
                  <a:tcPr/>
                </a:tc>
                <a:extLst>
                  <a:ext uri="{0D108BD9-81ED-4DB2-BD59-A6C34878D82A}">
                    <a16:rowId xmlns:a16="http://schemas.microsoft.com/office/drawing/2014/main" val="410806307"/>
                  </a:ext>
                </a:extLst>
              </a:tr>
              <a:tr h="783599">
                <a:tc>
                  <a:txBody>
                    <a:bodyPr/>
                    <a:lstStyle/>
                    <a:p>
                      <a:r>
                        <a:rPr lang="en-GB" sz="3600" dirty="0">
                          <a:latin typeface="Comic Sans MS" panose="030F0702030302020204" pitchFamily="66" charset="0"/>
                        </a:rPr>
                        <a:t>Physical Activity</a:t>
                      </a:r>
                    </a:p>
                  </a:txBody>
                  <a:tcPr/>
                </a:tc>
                <a:tc>
                  <a:txBody>
                    <a:bodyPr/>
                    <a:lstStyle/>
                    <a:p>
                      <a:r>
                        <a:rPr lang="en-GB" sz="3200" dirty="0">
                          <a:latin typeface="Comic Sans MS" panose="030F0702030302020204" pitchFamily="66" charset="0"/>
                        </a:rPr>
                        <a:t>30 minutes</a:t>
                      </a:r>
                    </a:p>
                  </a:txBody>
                  <a:tcPr/>
                </a:tc>
                <a:extLst>
                  <a:ext uri="{0D108BD9-81ED-4DB2-BD59-A6C34878D82A}">
                    <a16:rowId xmlns:a16="http://schemas.microsoft.com/office/drawing/2014/main" val="3335125883"/>
                  </a:ext>
                </a:extLst>
              </a:tr>
              <a:tr h="783599">
                <a:tc>
                  <a:txBody>
                    <a:bodyPr/>
                    <a:lstStyle/>
                    <a:p>
                      <a:r>
                        <a:rPr lang="en-GB" sz="3600" dirty="0">
                          <a:latin typeface="Comic Sans MS" panose="030F0702030302020204" pitchFamily="66" charset="0"/>
                        </a:rPr>
                        <a:t>Music Project</a:t>
                      </a:r>
                    </a:p>
                  </a:txBody>
                  <a:tcPr/>
                </a:tc>
                <a:tc>
                  <a:txBody>
                    <a:bodyPr/>
                    <a:lstStyle/>
                    <a:p>
                      <a:r>
                        <a:rPr lang="en-GB" sz="3200" dirty="0">
                          <a:latin typeface="Comic Sans MS" panose="030F0702030302020204" pitchFamily="66" charset="0"/>
                        </a:rPr>
                        <a:t>30 minutes</a:t>
                      </a:r>
                    </a:p>
                  </a:txBody>
                  <a:tcPr/>
                </a:tc>
                <a:extLst>
                  <a:ext uri="{0D108BD9-81ED-4DB2-BD59-A6C34878D82A}">
                    <a16:rowId xmlns:a16="http://schemas.microsoft.com/office/drawing/2014/main" val="232290367"/>
                  </a:ext>
                </a:extLst>
              </a:tr>
            </a:tbl>
          </a:graphicData>
        </a:graphic>
      </p:graphicFrame>
    </p:spTree>
    <p:extLst>
      <p:ext uri="{BB962C8B-B14F-4D97-AF65-F5344CB8AC3E}">
        <p14:creationId xmlns:p14="http://schemas.microsoft.com/office/powerpoint/2010/main" val="601014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A98F8C-CE82-4BD0-AF34-1AE5F427A591}"/>
              </a:ext>
            </a:extLst>
          </p:cNvPr>
          <p:cNvSpPr txBox="1"/>
          <p:nvPr/>
        </p:nvSpPr>
        <p:spPr>
          <a:xfrm>
            <a:off x="0" y="0"/>
            <a:ext cx="12037346" cy="6001643"/>
          </a:xfrm>
          <a:prstGeom prst="rect">
            <a:avLst/>
          </a:prstGeom>
          <a:noFill/>
        </p:spPr>
        <p:txBody>
          <a:bodyPr wrap="square" rtlCol="0">
            <a:spAutoFit/>
          </a:bodyPr>
          <a:lstStyle/>
          <a:p>
            <a:r>
              <a:rPr lang="en-GB" sz="3200" u="sng" dirty="0">
                <a:solidFill>
                  <a:schemeClr val="tx2"/>
                </a:solidFill>
                <a:latin typeface="Comic Sans MS" panose="030F0702030302020204" pitchFamily="66" charset="0"/>
              </a:rPr>
              <a:t>Inspirational Speeches – how to persuade</a:t>
            </a:r>
          </a:p>
          <a:p>
            <a:endParaRPr lang="en-GB" sz="3200" u="sng" dirty="0">
              <a:solidFill>
                <a:schemeClr val="tx2"/>
              </a:solidFill>
              <a:latin typeface="Comic Sans MS" panose="030F0702030302020204" pitchFamily="66" charset="0"/>
            </a:endParaRPr>
          </a:p>
          <a:p>
            <a:r>
              <a:rPr lang="en-GB" sz="3200" dirty="0">
                <a:solidFill>
                  <a:schemeClr val="tx2"/>
                </a:solidFill>
                <a:latin typeface="Comic Sans MS" panose="030F0702030302020204" pitchFamily="66" charset="0"/>
              </a:rPr>
              <a:t>Churchill’s speech was made in 1940, just after he had come to power and Britain were losing WW2. He wanted to tell people that things would be hard. He also wanted to tell people that he believed in them and what they could do.</a:t>
            </a:r>
          </a:p>
          <a:p>
            <a:endParaRPr lang="en-GB" sz="3200" dirty="0">
              <a:solidFill>
                <a:schemeClr val="tx2"/>
              </a:solidFill>
              <a:latin typeface="Comic Sans MS" panose="030F0702030302020204" pitchFamily="66" charset="0"/>
            </a:endParaRPr>
          </a:p>
          <a:p>
            <a:r>
              <a:rPr lang="en-GB" sz="3200" dirty="0">
                <a:solidFill>
                  <a:schemeClr val="tx2"/>
                </a:solidFill>
                <a:latin typeface="Comic Sans MS" panose="030F0702030302020204" pitchFamily="66" charset="0"/>
              </a:rPr>
              <a:t>The other speech is from the film Independence Day. Aliens have attacked Earth and the humans are planning a last-ditch assault on the Mothership! Chances are slim but a similar technique is used: yes it is difficult but I believe in what we can do.</a:t>
            </a:r>
          </a:p>
        </p:txBody>
      </p:sp>
    </p:spTree>
    <p:extLst>
      <p:ext uri="{BB962C8B-B14F-4D97-AF65-F5344CB8AC3E}">
        <p14:creationId xmlns:p14="http://schemas.microsoft.com/office/powerpoint/2010/main" val="275701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A98F8C-CE82-4BD0-AF34-1AE5F427A591}"/>
              </a:ext>
            </a:extLst>
          </p:cNvPr>
          <p:cNvSpPr txBox="1"/>
          <p:nvPr/>
        </p:nvSpPr>
        <p:spPr>
          <a:xfrm>
            <a:off x="0" y="0"/>
            <a:ext cx="12037346" cy="6001643"/>
          </a:xfrm>
          <a:prstGeom prst="rect">
            <a:avLst/>
          </a:prstGeom>
          <a:noFill/>
        </p:spPr>
        <p:txBody>
          <a:bodyPr wrap="square" rtlCol="0">
            <a:spAutoFit/>
          </a:bodyPr>
          <a:lstStyle/>
          <a:p>
            <a:r>
              <a:rPr lang="en-GB" sz="3200" u="sng" dirty="0">
                <a:solidFill>
                  <a:schemeClr val="tx2"/>
                </a:solidFill>
                <a:latin typeface="Comic Sans MS" panose="030F0702030302020204" pitchFamily="66" charset="0"/>
              </a:rPr>
              <a:t>Inspirational Speeches – 2 day task</a:t>
            </a:r>
          </a:p>
          <a:p>
            <a:endParaRPr lang="en-GB" sz="3200" u="sng" dirty="0">
              <a:solidFill>
                <a:schemeClr val="tx2"/>
              </a:solidFill>
              <a:latin typeface="Comic Sans MS" panose="030F0702030302020204" pitchFamily="66" charset="0"/>
            </a:endParaRPr>
          </a:p>
          <a:p>
            <a:r>
              <a:rPr lang="en-GB" sz="3200" dirty="0">
                <a:solidFill>
                  <a:schemeClr val="tx2"/>
                </a:solidFill>
                <a:latin typeface="Comic Sans MS" panose="030F0702030302020204" pitchFamily="66" charset="0"/>
              </a:rPr>
              <a:t>I would like you to have a go at writing a speech. You have 2 choices: Shackleton or a person of your choice.</a:t>
            </a:r>
          </a:p>
          <a:p>
            <a:endParaRPr lang="en-GB" sz="3200" dirty="0">
              <a:solidFill>
                <a:schemeClr val="tx2"/>
              </a:solidFill>
              <a:latin typeface="Comic Sans MS" panose="030F0702030302020204" pitchFamily="66" charset="0"/>
            </a:endParaRPr>
          </a:p>
          <a:p>
            <a:r>
              <a:rPr lang="en-GB" sz="3200" dirty="0">
                <a:solidFill>
                  <a:schemeClr val="accent6">
                    <a:lumMod val="50000"/>
                  </a:schemeClr>
                </a:solidFill>
                <a:latin typeface="Comic Sans MS" panose="030F0702030302020204" pitchFamily="66" charset="0"/>
              </a:rPr>
              <a:t>Shackleton – I will share some ideas with you</a:t>
            </a:r>
          </a:p>
          <a:p>
            <a:endParaRPr lang="en-GB" sz="3200" dirty="0">
              <a:solidFill>
                <a:schemeClr val="tx2"/>
              </a:solidFill>
              <a:latin typeface="Comic Sans MS" panose="030F0702030302020204" pitchFamily="66" charset="0"/>
            </a:endParaRPr>
          </a:p>
          <a:p>
            <a:r>
              <a:rPr lang="en-GB" sz="3200" dirty="0">
                <a:solidFill>
                  <a:srgbClr val="7030A0"/>
                </a:solidFill>
                <a:latin typeface="Comic Sans MS" panose="030F0702030302020204" pitchFamily="66" charset="0"/>
              </a:rPr>
              <a:t>Your choice – you could pick anyone! Choose your favourite book character, footballer, maybe a speech for Boris!</a:t>
            </a:r>
          </a:p>
          <a:p>
            <a:endParaRPr lang="en-GB" sz="3200" dirty="0">
              <a:solidFill>
                <a:schemeClr val="tx2"/>
              </a:solidFill>
              <a:latin typeface="Comic Sans MS" panose="030F0702030302020204" pitchFamily="66" charset="0"/>
            </a:endParaRPr>
          </a:p>
          <a:p>
            <a:r>
              <a:rPr lang="en-GB" sz="3200" dirty="0">
                <a:solidFill>
                  <a:schemeClr val="tx2"/>
                </a:solidFill>
                <a:latin typeface="Comic Sans MS" panose="030F0702030302020204" pitchFamily="66" charset="0"/>
              </a:rPr>
              <a:t> On the next slide, I will go through a way to plan.</a:t>
            </a:r>
          </a:p>
          <a:p>
            <a:endParaRPr lang="en-GB" sz="3200" u="sng" dirty="0">
              <a:solidFill>
                <a:schemeClr val="tx2"/>
              </a:solidFill>
              <a:latin typeface="Comic Sans MS" panose="030F0702030302020204" pitchFamily="66" charset="0"/>
            </a:endParaRPr>
          </a:p>
        </p:txBody>
      </p:sp>
    </p:spTree>
    <p:extLst>
      <p:ext uri="{BB962C8B-B14F-4D97-AF65-F5344CB8AC3E}">
        <p14:creationId xmlns:p14="http://schemas.microsoft.com/office/powerpoint/2010/main" val="357111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A98F8C-CE82-4BD0-AF34-1AE5F427A591}"/>
              </a:ext>
            </a:extLst>
          </p:cNvPr>
          <p:cNvSpPr txBox="1"/>
          <p:nvPr/>
        </p:nvSpPr>
        <p:spPr>
          <a:xfrm>
            <a:off x="0" y="0"/>
            <a:ext cx="12037346" cy="1569660"/>
          </a:xfrm>
          <a:prstGeom prst="rect">
            <a:avLst/>
          </a:prstGeom>
          <a:noFill/>
        </p:spPr>
        <p:txBody>
          <a:bodyPr wrap="square" rtlCol="0">
            <a:spAutoFit/>
          </a:bodyPr>
          <a:lstStyle/>
          <a:p>
            <a:r>
              <a:rPr lang="en-GB" sz="3200" u="sng" dirty="0">
                <a:solidFill>
                  <a:schemeClr val="tx2"/>
                </a:solidFill>
                <a:latin typeface="Comic Sans MS" panose="030F0702030302020204" pitchFamily="66" charset="0"/>
              </a:rPr>
              <a:t>Person I am writing a speech for:</a:t>
            </a:r>
            <a:r>
              <a:rPr lang="en-GB" sz="3200" dirty="0">
                <a:solidFill>
                  <a:schemeClr val="tx2"/>
                </a:solidFill>
                <a:latin typeface="Comic Sans MS" panose="030F0702030302020204" pitchFamily="66" charset="0"/>
              </a:rPr>
              <a:t> Ernest Shackleton about to leave Elephant Island</a:t>
            </a:r>
          </a:p>
          <a:p>
            <a:endParaRPr lang="en-GB" sz="3200" u="sng" dirty="0">
              <a:solidFill>
                <a:schemeClr val="tx2"/>
              </a:solidFill>
              <a:latin typeface="Comic Sans MS" panose="030F0702030302020204" pitchFamily="66" charset="0"/>
            </a:endParaRPr>
          </a:p>
        </p:txBody>
      </p:sp>
      <p:graphicFrame>
        <p:nvGraphicFramePr>
          <p:cNvPr id="3" name="Table 3">
            <a:extLst>
              <a:ext uri="{FF2B5EF4-FFF2-40B4-BE49-F238E27FC236}">
                <a16:creationId xmlns:a16="http://schemas.microsoft.com/office/drawing/2014/main" id="{63349B51-AB83-4560-A07F-C1A7F965BF6C}"/>
              </a:ext>
            </a:extLst>
          </p:cNvPr>
          <p:cNvGraphicFramePr>
            <a:graphicFrameLocks noGrp="1"/>
          </p:cNvGraphicFramePr>
          <p:nvPr>
            <p:extLst>
              <p:ext uri="{D42A27DB-BD31-4B8C-83A1-F6EECF244321}">
                <p14:modId xmlns:p14="http://schemas.microsoft.com/office/powerpoint/2010/main" val="3175780278"/>
              </p:ext>
            </p:extLst>
          </p:nvPr>
        </p:nvGraphicFramePr>
        <p:xfrm>
          <a:off x="0" y="1112520"/>
          <a:ext cx="12192000" cy="4511358"/>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503525445"/>
                    </a:ext>
                  </a:extLst>
                </a:gridCol>
                <a:gridCol w="6096000">
                  <a:extLst>
                    <a:ext uri="{9D8B030D-6E8A-4147-A177-3AD203B41FA5}">
                      <a16:colId xmlns:a16="http://schemas.microsoft.com/office/drawing/2014/main" val="2620819857"/>
                    </a:ext>
                  </a:extLst>
                </a:gridCol>
              </a:tblGrid>
              <a:tr h="370840">
                <a:tc>
                  <a:txBody>
                    <a:bodyPr/>
                    <a:lstStyle/>
                    <a:p>
                      <a:r>
                        <a:rPr lang="en-GB" sz="3600" dirty="0">
                          <a:latin typeface="Comic Sans MS" panose="030F0702030302020204" pitchFamily="66" charset="0"/>
                        </a:rPr>
                        <a:t>Problems</a:t>
                      </a:r>
                      <a:endParaRPr lang="en-GB" sz="4400" dirty="0">
                        <a:latin typeface="Comic Sans MS" panose="030F0702030302020204" pitchFamily="66" charset="0"/>
                      </a:endParaRPr>
                    </a:p>
                  </a:txBody>
                  <a:tcPr/>
                </a:tc>
                <a:tc>
                  <a:txBody>
                    <a:bodyPr/>
                    <a:lstStyle/>
                    <a:p>
                      <a:r>
                        <a:rPr lang="en-GB" sz="3600" dirty="0">
                          <a:latin typeface="Comic Sans MS" panose="030F0702030302020204" pitchFamily="66" charset="0"/>
                        </a:rPr>
                        <a:t>Qualities that people have </a:t>
                      </a:r>
                    </a:p>
                  </a:txBody>
                  <a:tcPr/>
                </a:tc>
                <a:extLst>
                  <a:ext uri="{0D108BD9-81ED-4DB2-BD59-A6C34878D82A}">
                    <a16:rowId xmlns:a16="http://schemas.microsoft.com/office/drawing/2014/main" val="846445328"/>
                  </a:ext>
                </a:extLst>
              </a:tr>
              <a:tr h="370840">
                <a:tc>
                  <a:txBody>
                    <a:bodyPr/>
                    <a:lstStyle/>
                    <a:p>
                      <a:pPr>
                        <a:lnSpc>
                          <a:spcPct val="150000"/>
                        </a:lnSpc>
                      </a:pPr>
                      <a:r>
                        <a:rPr lang="en-GB" sz="2400" dirty="0">
                          <a:latin typeface="Comic Sans MS" panose="030F0702030302020204" pitchFamily="66" charset="0"/>
                        </a:rPr>
                        <a:t>Been stranded for a long time</a:t>
                      </a:r>
                    </a:p>
                    <a:p>
                      <a:pPr>
                        <a:lnSpc>
                          <a:spcPct val="150000"/>
                        </a:lnSpc>
                      </a:pPr>
                      <a:r>
                        <a:rPr lang="en-GB" sz="2400" dirty="0">
                          <a:latin typeface="Comic Sans MS" panose="030F0702030302020204" pitchFamily="66" charset="0"/>
                        </a:rPr>
                        <a:t>Lack of food</a:t>
                      </a:r>
                    </a:p>
                    <a:p>
                      <a:pPr>
                        <a:lnSpc>
                          <a:spcPct val="150000"/>
                        </a:lnSpc>
                      </a:pPr>
                      <a:r>
                        <a:rPr lang="en-GB" sz="2400" dirty="0">
                          <a:latin typeface="Comic Sans MS" panose="030F0702030302020204" pitchFamily="66" charset="0"/>
                        </a:rPr>
                        <a:t>Freezing temperatures</a:t>
                      </a:r>
                    </a:p>
                    <a:p>
                      <a:pPr>
                        <a:lnSpc>
                          <a:spcPct val="150000"/>
                        </a:lnSpc>
                      </a:pPr>
                      <a:r>
                        <a:rPr lang="en-GB" sz="2400" dirty="0">
                          <a:latin typeface="Comic Sans MS" panose="030F0702030302020204" pitchFamily="66" charset="0"/>
                        </a:rPr>
                        <a:t>Who will look after us?</a:t>
                      </a:r>
                    </a:p>
                    <a:p>
                      <a:pPr>
                        <a:lnSpc>
                          <a:spcPct val="150000"/>
                        </a:lnSpc>
                      </a:pPr>
                      <a:r>
                        <a:rPr lang="en-GB" sz="2400" dirty="0">
                          <a:latin typeface="Comic Sans MS" panose="030F0702030302020204" pitchFamily="66" charset="0"/>
                        </a:rPr>
                        <a:t>Will Shackleton come back?</a:t>
                      </a:r>
                    </a:p>
                    <a:p>
                      <a:pPr>
                        <a:lnSpc>
                          <a:spcPct val="150000"/>
                        </a:lnSpc>
                      </a:pPr>
                      <a:r>
                        <a:rPr lang="en-GB" sz="2400" dirty="0">
                          <a:latin typeface="Comic Sans MS" panose="030F0702030302020204" pitchFamily="66" charset="0"/>
                        </a:rPr>
                        <a:t>Will Shackleton die before he gets help?</a:t>
                      </a:r>
                    </a:p>
                  </a:txBody>
                  <a:tcPr/>
                </a:tc>
                <a:tc>
                  <a:txBody>
                    <a:bodyPr/>
                    <a:lstStyle/>
                    <a:p>
                      <a:pPr>
                        <a:lnSpc>
                          <a:spcPct val="150000"/>
                        </a:lnSpc>
                      </a:pPr>
                      <a:r>
                        <a:rPr lang="en-GB" sz="2400" dirty="0">
                          <a:latin typeface="Comic Sans MS" panose="030F0702030302020204" pitchFamily="66" charset="0"/>
                        </a:rPr>
                        <a:t>Survived so far</a:t>
                      </a:r>
                    </a:p>
                    <a:p>
                      <a:pPr>
                        <a:lnSpc>
                          <a:spcPct val="150000"/>
                        </a:lnSpc>
                      </a:pPr>
                      <a:r>
                        <a:rPr lang="en-GB" sz="2400" dirty="0">
                          <a:latin typeface="Comic Sans MS" panose="030F0702030302020204" pitchFamily="66" charset="0"/>
                        </a:rPr>
                        <a:t>Care about each other</a:t>
                      </a:r>
                    </a:p>
                    <a:p>
                      <a:pPr>
                        <a:lnSpc>
                          <a:spcPct val="150000"/>
                        </a:lnSpc>
                      </a:pPr>
                      <a:r>
                        <a:rPr lang="en-GB" sz="2400" dirty="0">
                          <a:latin typeface="Comic Sans MS" panose="030F0702030302020204" pitchFamily="66" charset="0"/>
                        </a:rPr>
                        <a:t>Determined</a:t>
                      </a:r>
                    </a:p>
                    <a:p>
                      <a:pPr>
                        <a:lnSpc>
                          <a:spcPct val="150000"/>
                        </a:lnSpc>
                      </a:pPr>
                      <a:r>
                        <a:rPr lang="en-GB" sz="2400" dirty="0">
                          <a:latin typeface="Comic Sans MS" panose="030F0702030302020204" pitchFamily="66" charset="0"/>
                        </a:rPr>
                        <a:t>Resourceful</a:t>
                      </a:r>
                    </a:p>
                    <a:p>
                      <a:pPr>
                        <a:lnSpc>
                          <a:spcPct val="150000"/>
                        </a:lnSpc>
                      </a:pPr>
                      <a:r>
                        <a:rPr lang="en-GB" sz="2400" dirty="0">
                          <a:latin typeface="Comic Sans MS" panose="030F0702030302020204" pitchFamily="66" charset="0"/>
                        </a:rPr>
                        <a:t>Tough</a:t>
                      </a:r>
                    </a:p>
                    <a:p>
                      <a:pPr>
                        <a:lnSpc>
                          <a:spcPct val="150000"/>
                        </a:lnSpc>
                      </a:pPr>
                      <a:r>
                        <a:rPr lang="en-GB" sz="2400" dirty="0">
                          <a:latin typeface="Comic Sans MS" panose="030F0702030302020204" pitchFamily="66" charset="0"/>
                        </a:rPr>
                        <a:t>Never give up</a:t>
                      </a:r>
                    </a:p>
                    <a:p>
                      <a:pPr>
                        <a:lnSpc>
                          <a:spcPct val="150000"/>
                        </a:lnSpc>
                      </a:pPr>
                      <a:r>
                        <a:rPr lang="en-GB" sz="2400" dirty="0">
                          <a:latin typeface="Comic Sans MS" panose="030F0702030302020204" pitchFamily="66" charset="0"/>
                        </a:rPr>
                        <a:t>Believe in Shackleton and each other</a:t>
                      </a:r>
                    </a:p>
                  </a:txBody>
                  <a:tcPr/>
                </a:tc>
                <a:extLst>
                  <a:ext uri="{0D108BD9-81ED-4DB2-BD59-A6C34878D82A}">
                    <a16:rowId xmlns:a16="http://schemas.microsoft.com/office/drawing/2014/main" val="1019435073"/>
                  </a:ext>
                </a:extLst>
              </a:tr>
            </a:tbl>
          </a:graphicData>
        </a:graphic>
      </p:graphicFrame>
      <p:sp>
        <p:nvSpPr>
          <p:cNvPr id="5" name="TextBox 4">
            <a:extLst>
              <a:ext uri="{FF2B5EF4-FFF2-40B4-BE49-F238E27FC236}">
                <a16:creationId xmlns:a16="http://schemas.microsoft.com/office/drawing/2014/main" id="{23AD90E1-D6CD-4602-A244-132CC1897CEF}"/>
              </a:ext>
            </a:extLst>
          </p:cNvPr>
          <p:cNvSpPr txBox="1"/>
          <p:nvPr/>
        </p:nvSpPr>
        <p:spPr>
          <a:xfrm>
            <a:off x="0" y="5745480"/>
            <a:ext cx="12192000" cy="1077218"/>
          </a:xfrm>
          <a:prstGeom prst="rect">
            <a:avLst/>
          </a:prstGeom>
          <a:noFill/>
        </p:spPr>
        <p:txBody>
          <a:bodyPr wrap="square" rtlCol="0">
            <a:spAutoFit/>
          </a:bodyPr>
          <a:lstStyle/>
          <a:p>
            <a:r>
              <a:rPr lang="en-GB" sz="3200" dirty="0">
                <a:solidFill>
                  <a:srgbClr val="7030A0"/>
                </a:solidFill>
                <a:latin typeface="Comic Sans MS" panose="030F0702030302020204" pitchFamily="66" charset="0"/>
              </a:rPr>
              <a:t>Have a go at planning for your character or adding to my list for Shackleton. We will write tomorrow</a:t>
            </a:r>
            <a:r>
              <a:rPr lang="en-GB" dirty="0">
                <a:solidFill>
                  <a:srgbClr val="7030A0"/>
                </a:solidFill>
              </a:rPr>
              <a:t>.</a:t>
            </a:r>
          </a:p>
        </p:txBody>
      </p:sp>
    </p:spTree>
    <p:extLst>
      <p:ext uri="{BB962C8B-B14F-4D97-AF65-F5344CB8AC3E}">
        <p14:creationId xmlns:p14="http://schemas.microsoft.com/office/powerpoint/2010/main" val="1777048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392EB44-7DF7-4694-8CD1-BA399DBAC1FB}"/>
              </a:ext>
            </a:extLst>
          </p:cNvPr>
          <p:cNvGraphicFramePr>
            <a:graphicFrameLocks noGrp="1"/>
          </p:cNvGraphicFramePr>
          <p:nvPr/>
        </p:nvGraphicFramePr>
        <p:xfrm>
          <a:off x="152400" y="262137"/>
          <a:ext cx="11887200" cy="6065520"/>
        </p:xfrm>
        <a:graphic>
          <a:graphicData uri="http://schemas.openxmlformats.org/drawingml/2006/table">
            <a:tbl>
              <a:tblPr firstRow="1" bandRow="1">
                <a:tableStyleId>{5C22544A-7EE6-4342-B048-85BDC9FD1C3A}</a:tableStyleId>
              </a:tblPr>
              <a:tblGrid>
                <a:gridCol w="5401112">
                  <a:extLst>
                    <a:ext uri="{9D8B030D-6E8A-4147-A177-3AD203B41FA5}">
                      <a16:colId xmlns:a16="http://schemas.microsoft.com/office/drawing/2014/main" val="2763341928"/>
                    </a:ext>
                  </a:extLst>
                </a:gridCol>
                <a:gridCol w="6486088">
                  <a:extLst>
                    <a:ext uri="{9D8B030D-6E8A-4147-A177-3AD203B41FA5}">
                      <a16:colId xmlns:a16="http://schemas.microsoft.com/office/drawing/2014/main" val="2768366347"/>
                    </a:ext>
                  </a:extLst>
                </a:gridCol>
              </a:tblGrid>
              <a:tr h="1052859">
                <a:tc>
                  <a:txBody>
                    <a:bodyPr/>
                    <a:lstStyle/>
                    <a:p>
                      <a:r>
                        <a:rPr lang="en-GB" sz="3600" dirty="0">
                          <a:latin typeface="Comic Sans MS" panose="030F0702030302020204" pitchFamily="66" charset="0"/>
                        </a:rPr>
                        <a:t>Physical activity – </a:t>
                      </a:r>
                      <a:r>
                        <a:rPr lang="en-GB" sz="2800" dirty="0">
                          <a:latin typeface="Comic Sans MS" panose="030F0702030302020204" pitchFamily="66" charset="0"/>
                        </a:rPr>
                        <a:t>minimum 30 minutes each day</a:t>
                      </a:r>
                      <a:endParaRPr lang="en-GB" sz="3600" dirty="0">
                        <a:latin typeface="Comic Sans MS" panose="030F0702030302020204" pitchFamily="66" charset="0"/>
                      </a:endParaRPr>
                    </a:p>
                  </a:txBody>
                  <a:tcPr/>
                </a:tc>
                <a:tc>
                  <a:txBody>
                    <a:bodyPr/>
                    <a:lstStyle/>
                    <a:p>
                      <a:r>
                        <a:rPr lang="en-GB" sz="3600" dirty="0">
                          <a:latin typeface="Comic Sans MS" panose="030F0702030302020204" pitchFamily="66" charset="0"/>
                        </a:rPr>
                        <a:t>Link to resource</a:t>
                      </a:r>
                    </a:p>
                  </a:txBody>
                  <a:tcPr/>
                </a:tc>
                <a:extLst>
                  <a:ext uri="{0D108BD9-81ED-4DB2-BD59-A6C34878D82A}">
                    <a16:rowId xmlns:a16="http://schemas.microsoft.com/office/drawing/2014/main" val="4272467597"/>
                  </a:ext>
                </a:extLst>
              </a:tr>
              <a:tr h="537476">
                <a:tc>
                  <a:txBody>
                    <a:bodyPr/>
                    <a:lstStyle/>
                    <a:p>
                      <a:r>
                        <a:rPr lang="en-GB" sz="3600" dirty="0">
                          <a:latin typeface="Comic Sans MS" panose="030F0702030302020204" pitchFamily="66" charset="0"/>
                        </a:rPr>
                        <a:t>5 a day</a:t>
                      </a:r>
                    </a:p>
                    <a:p>
                      <a:r>
                        <a:rPr lang="en-GB" sz="2000" kern="1200" dirty="0">
                          <a:solidFill>
                            <a:srgbClr val="FF0000"/>
                          </a:solidFill>
                          <a:effectLst/>
                          <a:latin typeface="Comic Sans MS" panose="030F0702030302020204" pitchFamily="66" charset="0"/>
                          <a:ea typeface="+mn-ea"/>
                          <a:cs typeface="+mn-cs"/>
                        </a:rPr>
                        <a:t>User Name: FPS53 / Password: JFz4XqG7</a:t>
                      </a:r>
                    </a:p>
                  </a:txBody>
                  <a:tcPr/>
                </a:tc>
                <a:tc>
                  <a:txBody>
                    <a:bodyPr/>
                    <a:lstStyle/>
                    <a:p>
                      <a:r>
                        <a:rPr lang="en-GB" sz="2400" dirty="0">
                          <a:latin typeface="Comic Sans MS" panose="030F0702030302020204" pitchFamily="66" charset="0"/>
                          <a:hlinkClick r:id="rId2"/>
                        </a:rPr>
                        <a:t>https://player.5-a-day.tv/</a:t>
                      </a:r>
                      <a:endParaRPr lang="en-GB" sz="2400" dirty="0">
                        <a:latin typeface="Comic Sans MS" panose="030F0702030302020204" pitchFamily="66" charset="0"/>
                      </a:endParaRPr>
                    </a:p>
                  </a:txBody>
                  <a:tcPr/>
                </a:tc>
                <a:extLst>
                  <a:ext uri="{0D108BD9-81ED-4DB2-BD59-A6C34878D82A}">
                    <a16:rowId xmlns:a16="http://schemas.microsoft.com/office/drawing/2014/main" val="4125621427"/>
                  </a:ext>
                </a:extLst>
              </a:tr>
              <a:tr h="537476">
                <a:tc>
                  <a:txBody>
                    <a:bodyPr/>
                    <a:lstStyle/>
                    <a:p>
                      <a:r>
                        <a:rPr lang="en-GB" sz="3600" dirty="0">
                          <a:latin typeface="Comic Sans MS" panose="030F0702030302020204" pitchFamily="66" charset="0"/>
                        </a:rPr>
                        <a:t>Joe Wicks – PE sessions</a:t>
                      </a:r>
                    </a:p>
                  </a:txBody>
                  <a:tcPr/>
                </a:tc>
                <a:tc>
                  <a:txBody>
                    <a:bodyPr/>
                    <a:lstStyle/>
                    <a:p>
                      <a:r>
                        <a:rPr lang="en-GB" sz="1500" dirty="0">
                          <a:solidFill>
                            <a:schemeClr val="accent2"/>
                          </a:solidFill>
                          <a:latin typeface="Comic Sans MS" panose="030F0702030302020204" pitchFamily="66" charset="0"/>
                          <a:hlinkClick r:id="rId3"/>
                        </a:rPr>
                        <a:t>https://www.youtube.com/channel/UCAxW1XT0iEJo0TYlRfn6rYQ</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614107390"/>
                  </a:ext>
                </a:extLst>
              </a:tr>
              <a:tr h="537476">
                <a:tc>
                  <a:txBody>
                    <a:bodyPr/>
                    <a:lstStyle/>
                    <a:p>
                      <a:r>
                        <a:rPr lang="en-GB" sz="3600" dirty="0">
                          <a:latin typeface="Comic Sans MS" panose="030F0702030302020204" pitchFamily="66" charset="0"/>
                        </a:rPr>
                        <a:t>Cosmic Kids Yoga</a:t>
                      </a:r>
                    </a:p>
                  </a:txBody>
                  <a:tcPr/>
                </a:tc>
                <a:tc>
                  <a:txBody>
                    <a:bodyPr/>
                    <a:lstStyle/>
                    <a:p>
                      <a:r>
                        <a:rPr lang="en-GB" sz="1500" dirty="0">
                          <a:latin typeface="Comic Sans MS" panose="030F0702030302020204" pitchFamily="66" charset="0"/>
                          <a:hlinkClick r:id="rId4"/>
                        </a:rPr>
                        <a:t>https://www.youtube.com/user/CosmicKidsYoga</a:t>
                      </a:r>
                      <a:endParaRPr lang="en-GB" sz="1500" dirty="0">
                        <a:latin typeface="Comic Sans MS" panose="030F0702030302020204" pitchFamily="66" charset="0"/>
                      </a:endParaRPr>
                    </a:p>
                  </a:txBody>
                  <a:tcPr/>
                </a:tc>
                <a:extLst>
                  <a:ext uri="{0D108BD9-81ED-4DB2-BD59-A6C34878D82A}">
                    <a16:rowId xmlns:a16="http://schemas.microsoft.com/office/drawing/2014/main" val="3361532261"/>
                  </a:ext>
                </a:extLst>
              </a:tr>
              <a:tr h="537476">
                <a:tc>
                  <a:txBody>
                    <a:bodyPr/>
                    <a:lstStyle/>
                    <a:p>
                      <a:r>
                        <a:rPr lang="en-GB" sz="3600" dirty="0">
                          <a:latin typeface="Comic Sans MS" panose="030F0702030302020204" pitchFamily="66" charset="0"/>
                        </a:rPr>
                        <a:t>PE Hub Parents Portal</a:t>
                      </a:r>
                    </a:p>
                  </a:txBody>
                  <a:tcPr/>
                </a:tc>
                <a:tc>
                  <a:txBody>
                    <a:bodyPr/>
                    <a:lstStyle/>
                    <a:p>
                      <a:r>
                        <a:rPr lang="en-GB" sz="1500" dirty="0">
                          <a:solidFill>
                            <a:schemeClr val="accent2"/>
                          </a:solidFill>
                          <a:latin typeface="Comic Sans MS" panose="030F0702030302020204" pitchFamily="66" charset="0"/>
                          <a:hlinkClick r:id="rId5"/>
                        </a:rPr>
                        <a:t>https://pehubportal.co.uk/</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433994062"/>
                  </a:ext>
                </a:extLst>
              </a:tr>
              <a:tr h="537476">
                <a:tc>
                  <a:txBody>
                    <a:bodyPr/>
                    <a:lstStyle/>
                    <a:p>
                      <a:r>
                        <a:rPr lang="en-GB" sz="3600" dirty="0">
                          <a:latin typeface="Comic Sans MS" panose="030F0702030302020204" pitchFamily="66" charset="0"/>
                        </a:rPr>
                        <a:t>Go Noodle</a:t>
                      </a:r>
                    </a:p>
                  </a:txBody>
                  <a:tcPr/>
                </a:tc>
                <a:tc>
                  <a:txBody>
                    <a:bodyPr/>
                    <a:lstStyle/>
                    <a:p>
                      <a:r>
                        <a:rPr lang="en-GB" sz="1400" dirty="0">
                          <a:latin typeface="Comic Sans MS" panose="030F0702030302020204" pitchFamily="66" charset="0"/>
                          <a:hlinkClick r:id="rId6"/>
                        </a:rPr>
                        <a:t>https://www.gonoodle.com/good-energy-at-home-kids-games-and-videos/</a:t>
                      </a:r>
                      <a:endParaRPr lang="en-GB" sz="1400" dirty="0">
                        <a:latin typeface="Comic Sans MS" panose="030F0702030302020204" pitchFamily="66" charset="0"/>
                      </a:endParaRPr>
                    </a:p>
                  </a:txBody>
                  <a:tcPr/>
                </a:tc>
                <a:extLst>
                  <a:ext uri="{0D108BD9-81ED-4DB2-BD59-A6C34878D82A}">
                    <a16:rowId xmlns:a16="http://schemas.microsoft.com/office/drawing/2014/main" val="102852599"/>
                  </a:ext>
                </a:extLst>
              </a:tr>
              <a:tr h="537476">
                <a:tc gridSpan="2">
                  <a:txBody>
                    <a:bodyPr/>
                    <a:lstStyle/>
                    <a:p>
                      <a:r>
                        <a:rPr lang="en-GB" sz="3600" dirty="0">
                          <a:latin typeface="Comic Sans MS" panose="030F0702030302020204" pitchFamily="66" charset="0"/>
                        </a:rPr>
                        <a:t>Go for a walk/run. </a:t>
                      </a:r>
                    </a:p>
                    <a:p>
                      <a:r>
                        <a:rPr lang="en-GB" sz="2800" dirty="0">
                          <a:latin typeface="Comic Sans MS" panose="030F0702030302020204" pitchFamily="66" charset="0"/>
                        </a:rPr>
                        <a:t>You must go with an adult from your home and make sure you stay 2 metres away from other people. </a:t>
                      </a:r>
                    </a:p>
                  </a:txBody>
                  <a:tcPr/>
                </a:tc>
                <a:tc hMerge="1">
                  <a:txBody>
                    <a:bodyPr/>
                    <a:lstStyle/>
                    <a:p>
                      <a:endParaRPr lang="en-GB" sz="3600" dirty="0">
                        <a:latin typeface="Comic Sans MS" panose="030F0702030302020204" pitchFamily="66" charset="0"/>
                      </a:endParaRPr>
                    </a:p>
                  </a:txBody>
                  <a:tcPr/>
                </a:tc>
                <a:extLst>
                  <a:ext uri="{0D108BD9-81ED-4DB2-BD59-A6C34878D82A}">
                    <a16:rowId xmlns:a16="http://schemas.microsoft.com/office/drawing/2014/main" val="1950637452"/>
                  </a:ext>
                </a:extLst>
              </a:tr>
            </a:tbl>
          </a:graphicData>
        </a:graphic>
      </p:graphicFrame>
    </p:spTree>
    <p:extLst>
      <p:ext uri="{BB962C8B-B14F-4D97-AF65-F5344CB8AC3E}">
        <p14:creationId xmlns:p14="http://schemas.microsoft.com/office/powerpoint/2010/main" val="2516660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usic banner sign marquee light bulb vintage - Download Free ...">
            <a:extLst>
              <a:ext uri="{FF2B5EF4-FFF2-40B4-BE49-F238E27FC236}">
                <a16:creationId xmlns:a16="http://schemas.microsoft.com/office/drawing/2014/main" id="{979DE660-B60D-4480-AB91-A99AEA8CDF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01994" cy="21335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3D414F-1977-4D24-82C8-37D9692730DF}"/>
              </a:ext>
            </a:extLst>
          </p:cNvPr>
          <p:cNvSpPr txBox="1"/>
          <p:nvPr/>
        </p:nvSpPr>
        <p:spPr>
          <a:xfrm>
            <a:off x="0" y="2133561"/>
            <a:ext cx="12192000" cy="4124206"/>
          </a:xfrm>
          <a:prstGeom prst="rect">
            <a:avLst/>
          </a:prstGeom>
          <a:noFill/>
        </p:spPr>
        <p:txBody>
          <a:bodyPr wrap="square" rtlCol="0">
            <a:spAutoFit/>
          </a:bodyPr>
          <a:lstStyle/>
          <a:p>
            <a:r>
              <a:rPr lang="en-GB" sz="3000" dirty="0">
                <a:solidFill>
                  <a:srgbClr val="7030A0"/>
                </a:solidFill>
                <a:latin typeface="Comic Sans MS" panose="030F0702030302020204" pitchFamily="66" charset="0"/>
              </a:rPr>
              <a:t>We will continue with the project. Warm your voice up.</a:t>
            </a:r>
          </a:p>
          <a:p>
            <a:endParaRPr lang="en-GB" sz="3000" dirty="0">
              <a:solidFill>
                <a:srgbClr val="7030A0"/>
              </a:solidFill>
              <a:latin typeface="Comic Sans MS" panose="030F0702030302020204" pitchFamily="66" charset="0"/>
            </a:endParaRPr>
          </a:p>
          <a:p>
            <a:r>
              <a:rPr lang="en-GB" sz="3000" dirty="0">
                <a:solidFill>
                  <a:srgbClr val="7030A0"/>
                </a:solidFill>
                <a:latin typeface="Comic Sans MS" panose="030F0702030302020204" pitchFamily="66" charset="0"/>
              </a:rPr>
              <a:t>Starting at the bottom of page 5, try the ‘Writing lyrics’ activity. See if you can finish the project. </a:t>
            </a:r>
          </a:p>
          <a:p>
            <a:r>
              <a:rPr lang="en-GB" sz="3000" dirty="0">
                <a:solidFill>
                  <a:srgbClr val="7030A0"/>
                </a:solidFill>
                <a:latin typeface="Comic Sans MS" panose="030F0702030302020204" pitchFamily="66" charset="0"/>
              </a:rPr>
              <a:t>If you need more time, continue with this project tomorrow in the afternoon instead of science.  </a:t>
            </a:r>
          </a:p>
          <a:p>
            <a:endParaRPr lang="en-GB" sz="3000" dirty="0">
              <a:solidFill>
                <a:srgbClr val="7030A0"/>
              </a:solidFill>
              <a:latin typeface="Comic Sans MS" panose="030F0702030302020204" pitchFamily="66" charset="0"/>
            </a:endParaRPr>
          </a:p>
          <a:p>
            <a:r>
              <a:rPr lang="en-GB" sz="3000" dirty="0">
                <a:solidFill>
                  <a:srgbClr val="7030A0"/>
                </a:solidFill>
                <a:latin typeface="Comic Sans MS" panose="030F0702030302020204" pitchFamily="66" charset="0"/>
              </a:rPr>
              <a:t>The link for the whole project is:</a:t>
            </a:r>
          </a:p>
          <a:p>
            <a:r>
              <a:rPr lang="en-GB" sz="2200" dirty="0">
                <a:solidFill>
                  <a:srgbClr val="7030A0"/>
                </a:solidFill>
                <a:latin typeface="Comic Sans MS" panose="030F0702030302020204" pitchFamily="66" charset="0"/>
                <a:hlinkClick r:id="rId3"/>
              </a:rPr>
              <a:t>http://farnboroughprimary.co.uk/wp-content/uploads/2020/04/Songwriting-Project.pdf</a:t>
            </a:r>
            <a:endParaRPr lang="en-GB" sz="30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24226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3FA5FFE-01CA-47AA-8C6D-42B2A3DF7758}"/>
              </a:ext>
            </a:extLst>
          </p:cNvPr>
          <p:cNvGraphicFramePr>
            <a:graphicFrameLocks noGrp="1"/>
          </p:cNvGraphicFramePr>
          <p:nvPr/>
        </p:nvGraphicFramePr>
        <p:xfrm>
          <a:off x="181762" y="0"/>
          <a:ext cx="11828476" cy="3352800"/>
        </p:xfrm>
        <a:graphic>
          <a:graphicData uri="http://schemas.openxmlformats.org/drawingml/2006/table">
            <a:tbl>
              <a:tblPr firstRow="1" bandRow="1">
                <a:tableStyleId>{5C22544A-7EE6-4342-B048-85BDC9FD1C3A}</a:tableStyleId>
              </a:tblPr>
              <a:tblGrid>
                <a:gridCol w="9778164">
                  <a:extLst>
                    <a:ext uri="{9D8B030D-6E8A-4147-A177-3AD203B41FA5}">
                      <a16:colId xmlns:a16="http://schemas.microsoft.com/office/drawing/2014/main" val="2569435746"/>
                    </a:ext>
                  </a:extLst>
                </a:gridCol>
                <a:gridCol w="2050312">
                  <a:extLst>
                    <a:ext uri="{9D8B030D-6E8A-4147-A177-3AD203B41FA5}">
                      <a16:colId xmlns:a16="http://schemas.microsoft.com/office/drawing/2014/main" val="408886299"/>
                    </a:ext>
                  </a:extLst>
                </a:gridCol>
              </a:tblGrid>
              <a:tr h="633592">
                <a:tc>
                  <a:txBody>
                    <a:bodyPr/>
                    <a:lstStyle/>
                    <a:p>
                      <a:r>
                        <a:rPr lang="en-GB" sz="3600" dirty="0">
                          <a:latin typeface="Comic Sans MS" panose="030F0702030302020204" pitchFamily="66" charset="0"/>
                        </a:rPr>
                        <a:t>Maths Task</a:t>
                      </a:r>
                    </a:p>
                  </a:txBody>
                  <a:tcPr/>
                </a:tc>
                <a:tc>
                  <a:txBody>
                    <a:bodyPr/>
                    <a:lstStyle/>
                    <a:p>
                      <a:r>
                        <a:rPr lang="en-GB" sz="3600" dirty="0">
                          <a:latin typeface="Comic Sans MS" panose="030F0702030302020204" pitchFamily="66" charset="0"/>
                        </a:rPr>
                        <a:t>Time</a:t>
                      </a:r>
                    </a:p>
                  </a:txBody>
                  <a:tcPr/>
                </a:tc>
                <a:extLst>
                  <a:ext uri="{0D108BD9-81ED-4DB2-BD59-A6C34878D82A}">
                    <a16:rowId xmlns:a16="http://schemas.microsoft.com/office/drawing/2014/main" val="3630922847"/>
                  </a:ext>
                </a:extLst>
              </a:tr>
              <a:tr h="633592">
                <a:tc>
                  <a:txBody>
                    <a:bodyPr/>
                    <a:lstStyle/>
                    <a:p>
                      <a:r>
                        <a:rPr lang="en-GB" sz="3600" dirty="0">
                          <a:latin typeface="Comic Sans MS" panose="030F0702030302020204" pitchFamily="66" charset="0"/>
                        </a:rPr>
                        <a:t>Try this multiplication factor game</a:t>
                      </a:r>
                    </a:p>
                    <a:p>
                      <a:endParaRPr lang="en-GB" sz="1700" dirty="0">
                        <a:latin typeface="Comic Sans MS" panose="030F0702030302020204" pitchFamily="66" charset="0"/>
                      </a:endParaRPr>
                    </a:p>
                    <a:p>
                      <a:r>
                        <a:rPr lang="en-GB" sz="2400" dirty="0">
                          <a:hlinkClick r:id="rId2"/>
                        </a:rPr>
                        <a:t>https://www.oxfordowl.co.uk/api/interactives/24476.html</a:t>
                      </a:r>
                      <a:endParaRPr lang="en-GB" sz="2400" dirty="0"/>
                    </a:p>
                    <a:p>
                      <a:endParaRPr lang="en-GB" sz="1700" dirty="0">
                        <a:latin typeface="Comic Sans MS" panose="030F0702030302020204" pitchFamily="66" charset="0"/>
                      </a:endParaRPr>
                    </a:p>
                  </a:txBody>
                  <a:tcPr/>
                </a:tc>
                <a:tc>
                  <a:txBody>
                    <a:bodyPr/>
                    <a:lstStyle/>
                    <a:p>
                      <a:r>
                        <a:rPr lang="en-GB" sz="3600" dirty="0">
                          <a:latin typeface="Comic Sans MS" panose="030F0702030302020204" pitchFamily="66" charset="0"/>
                        </a:rPr>
                        <a:t>10 minutes</a:t>
                      </a:r>
                    </a:p>
                  </a:txBody>
                  <a:tcPr/>
                </a:tc>
                <a:extLst>
                  <a:ext uri="{0D108BD9-81ED-4DB2-BD59-A6C34878D82A}">
                    <a16:rowId xmlns:a16="http://schemas.microsoft.com/office/drawing/2014/main" val="3672577822"/>
                  </a:ext>
                </a:extLst>
              </a:tr>
              <a:tr h="633592">
                <a:tc>
                  <a:txBody>
                    <a:bodyPr/>
                    <a:lstStyle/>
                    <a:p>
                      <a:r>
                        <a:rPr lang="en-GB" sz="3600" dirty="0">
                          <a:latin typeface="Comic Sans MS" panose="030F0702030302020204" pitchFamily="66" charset="0"/>
                        </a:rPr>
                        <a:t>Complete Power Maths or My Maths task on the next page.</a:t>
                      </a:r>
                      <a:endParaRPr lang="en-GB" sz="1800" dirty="0">
                        <a:latin typeface="Comic Sans MS" panose="030F0702030302020204" pitchFamily="66" charset="0"/>
                      </a:endParaRPr>
                    </a:p>
                  </a:txBody>
                  <a:tcPr/>
                </a:tc>
                <a:tc>
                  <a:txBody>
                    <a:bodyPr/>
                    <a:lstStyle/>
                    <a:p>
                      <a:r>
                        <a:rPr lang="en-GB" sz="3600" dirty="0">
                          <a:latin typeface="Comic Sans MS" panose="030F0702030302020204" pitchFamily="66" charset="0"/>
                        </a:rPr>
                        <a:t>40 minutes</a:t>
                      </a:r>
                    </a:p>
                  </a:txBody>
                  <a:tcPr/>
                </a:tc>
                <a:extLst>
                  <a:ext uri="{0D108BD9-81ED-4DB2-BD59-A6C34878D82A}">
                    <a16:rowId xmlns:a16="http://schemas.microsoft.com/office/drawing/2014/main" val="4059066873"/>
                  </a:ext>
                </a:extLst>
              </a:tr>
            </a:tbl>
          </a:graphicData>
        </a:graphic>
      </p:graphicFrame>
    </p:spTree>
    <p:extLst>
      <p:ext uri="{BB962C8B-B14F-4D97-AF65-F5344CB8AC3E}">
        <p14:creationId xmlns:p14="http://schemas.microsoft.com/office/powerpoint/2010/main" val="155033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394E2-9D55-4AB0-9F16-2C5369AAC0C8}"/>
              </a:ext>
            </a:extLst>
          </p:cNvPr>
          <p:cNvPicPr>
            <a:picLocks noChangeAspect="1"/>
          </p:cNvPicPr>
          <p:nvPr/>
        </p:nvPicPr>
        <p:blipFill>
          <a:blip r:embed="rId2"/>
          <a:stretch>
            <a:fillRect/>
          </a:stretch>
        </p:blipFill>
        <p:spPr>
          <a:xfrm>
            <a:off x="0" y="0"/>
            <a:ext cx="7619048" cy="1600000"/>
          </a:xfrm>
          <a:prstGeom prst="rect">
            <a:avLst/>
          </a:prstGeom>
        </p:spPr>
      </p:pic>
      <p:sp>
        <p:nvSpPr>
          <p:cNvPr id="3" name="TextBox 2">
            <a:extLst>
              <a:ext uri="{FF2B5EF4-FFF2-40B4-BE49-F238E27FC236}">
                <a16:creationId xmlns:a16="http://schemas.microsoft.com/office/drawing/2014/main" id="{47499E41-F8A1-4F29-A8C9-A853A9CD19FC}"/>
              </a:ext>
            </a:extLst>
          </p:cNvPr>
          <p:cNvSpPr txBox="1"/>
          <p:nvPr/>
        </p:nvSpPr>
        <p:spPr>
          <a:xfrm>
            <a:off x="107852" y="1702191"/>
            <a:ext cx="12084148" cy="4154984"/>
          </a:xfrm>
          <a:prstGeom prst="rect">
            <a:avLst/>
          </a:prstGeom>
          <a:noFill/>
        </p:spPr>
        <p:txBody>
          <a:bodyPr wrap="square" rtlCol="0">
            <a:spAutoFit/>
          </a:bodyPr>
          <a:lstStyle/>
          <a:p>
            <a:r>
              <a:rPr lang="en-GB" sz="3200" dirty="0">
                <a:solidFill>
                  <a:srgbClr val="002060"/>
                </a:solidFill>
                <a:latin typeface="Comic Sans MS" panose="030F0702030302020204" pitchFamily="66" charset="0"/>
              </a:rPr>
              <a:t>I would like you to continue with Power Maths </a:t>
            </a:r>
            <a:r>
              <a:rPr lang="en-GB" sz="3200" u="sng" dirty="0">
                <a:solidFill>
                  <a:srgbClr val="002060"/>
                </a:solidFill>
                <a:latin typeface="Comic Sans MS" panose="030F0702030302020204" pitchFamily="66" charset="0"/>
              </a:rPr>
              <a:t>or</a:t>
            </a:r>
            <a:r>
              <a:rPr lang="en-GB" sz="3200" dirty="0">
                <a:solidFill>
                  <a:srgbClr val="002060"/>
                </a:solidFill>
                <a:latin typeface="Comic Sans MS" panose="030F0702030302020204" pitchFamily="66" charset="0"/>
              </a:rPr>
              <a:t> carry out the tasks on My Maths.</a:t>
            </a:r>
          </a:p>
          <a:p>
            <a:endParaRPr lang="en-GB" sz="3200" dirty="0">
              <a:solidFill>
                <a:srgbClr val="002060"/>
              </a:solidFill>
              <a:latin typeface="Comic Sans MS" panose="030F0702030302020204" pitchFamily="66" charset="0"/>
            </a:endParaRPr>
          </a:p>
          <a:p>
            <a:r>
              <a:rPr lang="en-GB" sz="3200" dirty="0">
                <a:solidFill>
                  <a:srgbClr val="002060"/>
                </a:solidFill>
                <a:latin typeface="Comic Sans MS" panose="030F0702030302020204" pitchFamily="66" charset="0"/>
              </a:rPr>
              <a:t>Power Maths (instructions on next slide)</a:t>
            </a:r>
          </a:p>
          <a:p>
            <a:r>
              <a:rPr lang="en-GB" sz="2400" dirty="0">
                <a:solidFill>
                  <a:srgbClr val="002060"/>
                </a:solidFill>
                <a:latin typeface="Comic Sans MS" panose="030F0702030302020204" pitchFamily="66" charset="0"/>
              </a:rPr>
              <a:t>Read and complete from page 32 to page 35. (Answers start from page 164)</a:t>
            </a:r>
          </a:p>
          <a:p>
            <a:endParaRPr lang="en-GB" sz="2400" dirty="0">
              <a:solidFill>
                <a:srgbClr val="002060"/>
              </a:solidFill>
              <a:latin typeface="Comic Sans MS" panose="030F0702030302020204" pitchFamily="66" charset="0"/>
            </a:endParaRPr>
          </a:p>
          <a:p>
            <a:r>
              <a:rPr lang="en-GB" sz="3200" dirty="0">
                <a:solidFill>
                  <a:srgbClr val="002060"/>
                </a:solidFill>
                <a:latin typeface="Comic Sans MS" panose="030F0702030302020204" pitchFamily="66" charset="0"/>
              </a:rPr>
              <a:t>My Maths (log in details should have been emailed to you)</a:t>
            </a:r>
          </a:p>
          <a:p>
            <a:r>
              <a:rPr lang="en-GB" sz="2400" dirty="0">
                <a:solidFill>
                  <a:srgbClr val="002060"/>
                </a:solidFill>
                <a:latin typeface="Comic Sans MS" panose="030F0702030302020204" pitchFamily="66" charset="0"/>
              </a:rPr>
              <a:t>Complete ‘Multiplying fractions’</a:t>
            </a:r>
          </a:p>
          <a:p>
            <a:endParaRPr lang="en-GB" sz="32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0376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394E2-9D55-4AB0-9F16-2C5369AAC0C8}"/>
              </a:ext>
            </a:extLst>
          </p:cNvPr>
          <p:cNvPicPr>
            <a:picLocks noChangeAspect="1"/>
          </p:cNvPicPr>
          <p:nvPr/>
        </p:nvPicPr>
        <p:blipFill>
          <a:blip r:embed="rId2"/>
          <a:stretch>
            <a:fillRect/>
          </a:stretch>
        </p:blipFill>
        <p:spPr>
          <a:xfrm>
            <a:off x="0" y="0"/>
            <a:ext cx="7619048" cy="1600000"/>
          </a:xfrm>
          <a:prstGeom prst="rect">
            <a:avLst/>
          </a:prstGeom>
        </p:spPr>
      </p:pic>
      <p:sp>
        <p:nvSpPr>
          <p:cNvPr id="3" name="TextBox 2">
            <a:extLst>
              <a:ext uri="{FF2B5EF4-FFF2-40B4-BE49-F238E27FC236}">
                <a16:creationId xmlns:a16="http://schemas.microsoft.com/office/drawing/2014/main" id="{47499E41-F8A1-4F29-A8C9-A853A9CD19FC}"/>
              </a:ext>
            </a:extLst>
          </p:cNvPr>
          <p:cNvSpPr txBox="1"/>
          <p:nvPr/>
        </p:nvSpPr>
        <p:spPr>
          <a:xfrm>
            <a:off x="107852" y="2208628"/>
            <a:ext cx="12084148" cy="4324261"/>
          </a:xfrm>
          <a:prstGeom prst="rect">
            <a:avLst/>
          </a:prstGeom>
          <a:noFill/>
        </p:spPr>
        <p:txBody>
          <a:bodyPr wrap="square" rtlCol="0">
            <a:spAutoFit/>
          </a:bodyPr>
          <a:lstStyle/>
          <a:p>
            <a:r>
              <a:rPr lang="en-GB" sz="2600" u="sng" dirty="0">
                <a:solidFill>
                  <a:srgbClr val="002060"/>
                </a:solidFill>
                <a:latin typeface="Comic Sans MS" panose="030F0702030302020204" pitchFamily="66" charset="0"/>
              </a:rPr>
              <a:t>Instructions for Power Maths</a:t>
            </a:r>
          </a:p>
          <a:p>
            <a:r>
              <a:rPr lang="en-GB" sz="2600" dirty="0">
                <a:solidFill>
                  <a:srgbClr val="002060"/>
                </a:solidFill>
                <a:latin typeface="Comic Sans MS" panose="030F0702030302020204" pitchFamily="66" charset="0"/>
              </a:rPr>
              <a:t>Click on-</a:t>
            </a:r>
          </a:p>
          <a:p>
            <a:r>
              <a:rPr lang="en-GB" sz="1500" dirty="0">
                <a:solidFill>
                  <a:srgbClr val="002060"/>
                </a:solidFill>
                <a:latin typeface="Comic Sans MS" panose="030F0702030302020204" pitchFamily="66" charset="0"/>
                <a:hlinkClick r:id="rId3"/>
              </a:rPr>
              <a:t>http://go.pardot.com/e/749453/PowerMathsYear6/51zwx/107010261?h=9zEkYm9Vv36T0kIK2mGoBlvXYizjLxGA8JPqztzRvMQ</a:t>
            </a:r>
            <a:endParaRPr lang="en-GB" sz="1500" dirty="0">
              <a:solidFill>
                <a:srgbClr val="002060"/>
              </a:solidFill>
              <a:latin typeface="Comic Sans MS" panose="030F0702030302020204" pitchFamily="66" charset="0"/>
            </a:endParaRPr>
          </a:p>
          <a:p>
            <a:r>
              <a:rPr lang="en-GB" sz="2400" dirty="0">
                <a:solidFill>
                  <a:srgbClr val="002060"/>
                </a:solidFill>
                <a:latin typeface="Comic Sans MS" panose="030F0702030302020204" pitchFamily="66" charset="0"/>
              </a:rPr>
              <a:t>(You might need to copy and paste this link into your web browser)</a:t>
            </a:r>
            <a:endParaRPr lang="en-GB" sz="2200" dirty="0">
              <a:solidFill>
                <a:srgbClr val="002060"/>
              </a:solidFill>
              <a:latin typeface="Comic Sans MS" panose="030F0702030302020204" pitchFamily="66" charset="0"/>
            </a:endParaRPr>
          </a:p>
          <a:p>
            <a:endParaRPr lang="en-GB" sz="2200" dirty="0">
              <a:solidFill>
                <a:srgbClr val="002060"/>
              </a:solidFill>
              <a:latin typeface="Comic Sans MS" panose="030F0702030302020204" pitchFamily="66" charset="0"/>
            </a:endParaRPr>
          </a:p>
          <a:p>
            <a:r>
              <a:rPr lang="en-GB" sz="2800" dirty="0">
                <a:solidFill>
                  <a:srgbClr val="002060"/>
                </a:solidFill>
                <a:latin typeface="Comic Sans MS" panose="030F0702030302020204" pitchFamily="66" charset="0"/>
              </a:rPr>
              <a:t>Agree to the terms and conditions and click ‘Continue’.</a:t>
            </a:r>
          </a:p>
          <a:p>
            <a:endParaRPr lang="en-GB" sz="2800" dirty="0">
              <a:solidFill>
                <a:srgbClr val="002060"/>
              </a:solidFill>
              <a:latin typeface="Comic Sans MS" panose="030F0702030302020204" pitchFamily="66" charset="0"/>
            </a:endParaRPr>
          </a:p>
          <a:p>
            <a:r>
              <a:rPr lang="en-GB" sz="2800" dirty="0">
                <a:solidFill>
                  <a:srgbClr val="002060"/>
                </a:solidFill>
                <a:latin typeface="Comic Sans MS" panose="030F0702030302020204" pitchFamily="66" charset="0"/>
              </a:rPr>
              <a:t>Click on ‘Power Maths Year 6’</a:t>
            </a:r>
          </a:p>
          <a:p>
            <a:endParaRPr lang="en-GB" sz="2800" dirty="0">
              <a:solidFill>
                <a:srgbClr val="002060"/>
              </a:solidFill>
              <a:latin typeface="Comic Sans MS" panose="030F0702030302020204" pitchFamily="66" charset="0"/>
            </a:endParaRPr>
          </a:p>
          <a:p>
            <a:r>
              <a:rPr lang="en-GB" sz="2800" dirty="0">
                <a:solidFill>
                  <a:srgbClr val="002060"/>
                </a:solidFill>
                <a:latin typeface="Comic Sans MS" panose="030F0702030302020204" pitchFamily="66" charset="0"/>
              </a:rPr>
              <a:t>Click on ‘Power Maths Year 6 Practice Book Summer Home Edition’</a:t>
            </a:r>
          </a:p>
          <a:p>
            <a:endParaRPr lang="en-GB" sz="22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1167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llings Display Banner (SB4680) - SparkleBox">
            <a:extLst>
              <a:ext uri="{FF2B5EF4-FFF2-40B4-BE49-F238E27FC236}">
                <a16:creationId xmlns:a16="http://schemas.microsoft.com/office/drawing/2014/main" id="{EC837CA0-D595-41D1-AA2D-7EC4D904F6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305925" cy="1952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C870A9-9107-4505-B45E-3E366CAA1CA7}"/>
              </a:ext>
            </a:extLst>
          </p:cNvPr>
          <p:cNvSpPr txBox="1"/>
          <p:nvPr/>
        </p:nvSpPr>
        <p:spPr>
          <a:xfrm>
            <a:off x="0" y="2180492"/>
            <a:ext cx="12192000" cy="1938992"/>
          </a:xfrm>
          <a:prstGeom prst="rect">
            <a:avLst/>
          </a:prstGeom>
          <a:noFill/>
        </p:spPr>
        <p:txBody>
          <a:bodyPr wrap="square" rtlCol="0">
            <a:spAutoFit/>
          </a:bodyPr>
          <a:lstStyle/>
          <a:p>
            <a:r>
              <a:rPr lang="en-GB" sz="2800" dirty="0">
                <a:solidFill>
                  <a:schemeClr val="tx2"/>
                </a:solidFill>
                <a:latin typeface="Comic Sans MS" panose="030F0702030302020204" pitchFamily="66" charset="0"/>
              </a:rPr>
              <a:t>Spelling test from last week (in case you missed it)</a:t>
            </a:r>
          </a:p>
          <a:p>
            <a:endParaRPr lang="en-GB" sz="2800" dirty="0">
              <a:solidFill>
                <a:schemeClr val="tx2"/>
              </a:solidFill>
              <a:latin typeface="Comic Sans MS" panose="030F0702030302020204" pitchFamily="66" charset="0"/>
            </a:endParaRPr>
          </a:p>
          <a:p>
            <a:endParaRPr lang="en-GB" sz="3600" dirty="0">
              <a:solidFill>
                <a:schemeClr val="tx2"/>
              </a:solidFill>
              <a:latin typeface="Comic Sans MS" panose="030F0702030302020204" pitchFamily="66" charset="0"/>
            </a:endParaRPr>
          </a:p>
          <a:p>
            <a:pPr algn="ctr"/>
            <a:endParaRPr lang="en-GB" sz="2800" dirty="0">
              <a:solidFill>
                <a:schemeClr val="tx2"/>
              </a:solidFill>
              <a:latin typeface="Comic Sans MS" panose="030F0702030302020204" pitchFamily="66" charset="0"/>
            </a:endParaRPr>
          </a:p>
        </p:txBody>
      </p:sp>
      <p:pic>
        <p:nvPicPr>
          <p:cNvPr id="2" name="spellings5">
            <a:hlinkClick r:id="" action="ppaction://media"/>
            <a:extLst>
              <a:ext uri="{FF2B5EF4-FFF2-40B4-BE49-F238E27FC236}">
                <a16:creationId xmlns:a16="http://schemas.microsoft.com/office/drawing/2014/main" id="{AA13638B-4D7E-4B87-BE26-5C324239A7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7323" y="3003452"/>
            <a:ext cx="4998720" cy="3749040"/>
          </a:xfrm>
          <a:prstGeom prst="rect">
            <a:avLst/>
          </a:prstGeom>
        </p:spPr>
      </p:pic>
    </p:spTree>
    <p:extLst>
      <p:ext uri="{BB962C8B-B14F-4D97-AF65-F5344CB8AC3E}">
        <p14:creationId xmlns:p14="http://schemas.microsoft.com/office/powerpoint/2010/main" val="35249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llings Display Banner (SB4680) - SparkleBox">
            <a:extLst>
              <a:ext uri="{FF2B5EF4-FFF2-40B4-BE49-F238E27FC236}">
                <a16:creationId xmlns:a16="http://schemas.microsoft.com/office/drawing/2014/main" id="{EC837CA0-D595-41D1-AA2D-7EC4D904F6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05925" cy="1952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C870A9-9107-4505-B45E-3E366CAA1CA7}"/>
              </a:ext>
            </a:extLst>
          </p:cNvPr>
          <p:cNvSpPr txBox="1"/>
          <p:nvPr/>
        </p:nvSpPr>
        <p:spPr>
          <a:xfrm>
            <a:off x="0" y="2180492"/>
            <a:ext cx="12192000" cy="4278094"/>
          </a:xfrm>
          <a:prstGeom prst="rect">
            <a:avLst/>
          </a:prstGeom>
          <a:noFill/>
        </p:spPr>
        <p:txBody>
          <a:bodyPr wrap="square" rtlCol="0">
            <a:spAutoFit/>
          </a:bodyPr>
          <a:lstStyle/>
          <a:p>
            <a:r>
              <a:rPr lang="en-GB" sz="2800" dirty="0">
                <a:solidFill>
                  <a:schemeClr val="tx2"/>
                </a:solidFill>
                <a:latin typeface="Comic Sans MS" panose="030F0702030302020204" pitchFamily="66" charset="0"/>
              </a:rPr>
              <a:t>Spellings from last week</a:t>
            </a:r>
          </a:p>
          <a:p>
            <a:pPr algn="ctr"/>
            <a:r>
              <a:rPr lang="en-GB" sz="3600" dirty="0">
                <a:solidFill>
                  <a:schemeClr val="tx2"/>
                </a:solidFill>
                <a:latin typeface="Comic Sans MS" panose="030F0702030302020204" pitchFamily="66" charset="0"/>
              </a:rPr>
              <a:t>curiosity</a:t>
            </a:r>
          </a:p>
          <a:p>
            <a:pPr algn="ctr"/>
            <a:r>
              <a:rPr lang="en-GB" sz="3600" dirty="0">
                <a:solidFill>
                  <a:schemeClr val="tx2"/>
                </a:solidFill>
                <a:latin typeface="Comic Sans MS" panose="030F0702030302020204" pitchFamily="66" charset="0"/>
              </a:rPr>
              <a:t>desperate</a:t>
            </a:r>
          </a:p>
          <a:p>
            <a:pPr algn="ctr"/>
            <a:r>
              <a:rPr lang="en-GB" sz="3600" dirty="0">
                <a:solidFill>
                  <a:schemeClr val="tx2"/>
                </a:solidFill>
                <a:latin typeface="Comic Sans MS" panose="030F0702030302020204" pitchFamily="66" charset="0"/>
              </a:rPr>
              <a:t>interrupt</a:t>
            </a:r>
          </a:p>
          <a:p>
            <a:pPr algn="ctr"/>
            <a:r>
              <a:rPr lang="en-GB" sz="3600" dirty="0">
                <a:solidFill>
                  <a:schemeClr val="tx2"/>
                </a:solidFill>
                <a:latin typeface="Comic Sans MS" panose="030F0702030302020204" pitchFamily="66" charset="0"/>
              </a:rPr>
              <a:t>persuade</a:t>
            </a:r>
          </a:p>
          <a:p>
            <a:pPr algn="ctr"/>
            <a:r>
              <a:rPr lang="en-GB" sz="3600" dirty="0">
                <a:solidFill>
                  <a:schemeClr val="tx2"/>
                </a:solidFill>
                <a:latin typeface="Comic Sans MS" panose="030F0702030302020204" pitchFamily="66" charset="0"/>
              </a:rPr>
              <a:t>sufficient</a:t>
            </a:r>
          </a:p>
          <a:p>
            <a:pPr algn="ctr"/>
            <a:r>
              <a:rPr lang="en-GB" sz="3600" dirty="0">
                <a:solidFill>
                  <a:schemeClr val="tx2"/>
                </a:solidFill>
                <a:latin typeface="Comic Sans MS" panose="030F0702030302020204" pitchFamily="66" charset="0"/>
              </a:rPr>
              <a:t>temperature</a:t>
            </a:r>
          </a:p>
          <a:p>
            <a:pPr algn="ctr"/>
            <a:endParaRPr lang="en-GB" sz="2800" dirty="0">
              <a:solidFill>
                <a:schemeClr val="tx2"/>
              </a:solidFill>
              <a:latin typeface="Comic Sans MS" panose="030F0702030302020204" pitchFamily="66" charset="0"/>
            </a:endParaRPr>
          </a:p>
        </p:txBody>
      </p:sp>
    </p:spTree>
    <p:extLst>
      <p:ext uri="{BB962C8B-B14F-4D97-AF65-F5344CB8AC3E}">
        <p14:creationId xmlns:p14="http://schemas.microsoft.com/office/powerpoint/2010/main" val="992064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llings Display Banner (SB4680) - SparkleBox">
            <a:extLst>
              <a:ext uri="{FF2B5EF4-FFF2-40B4-BE49-F238E27FC236}">
                <a16:creationId xmlns:a16="http://schemas.microsoft.com/office/drawing/2014/main" id="{EC837CA0-D595-41D1-AA2D-7EC4D904F6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05925" cy="1952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C870A9-9107-4505-B45E-3E366CAA1CA7}"/>
              </a:ext>
            </a:extLst>
          </p:cNvPr>
          <p:cNvSpPr txBox="1"/>
          <p:nvPr/>
        </p:nvSpPr>
        <p:spPr>
          <a:xfrm>
            <a:off x="0" y="2180492"/>
            <a:ext cx="12192000" cy="4278094"/>
          </a:xfrm>
          <a:prstGeom prst="rect">
            <a:avLst/>
          </a:prstGeom>
          <a:noFill/>
        </p:spPr>
        <p:txBody>
          <a:bodyPr wrap="square" rtlCol="0">
            <a:spAutoFit/>
          </a:bodyPr>
          <a:lstStyle/>
          <a:p>
            <a:r>
              <a:rPr lang="en-GB" sz="2800" dirty="0">
                <a:solidFill>
                  <a:schemeClr val="tx2"/>
                </a:solidFill>
                <a:latin typeface="Comic Sans MS" panose="030F0702030302020204" pitchFamily="66" charset="0"/>
              </a:rPr>
              <a:t>New Spellings for Thursday (as we have the film animation day on Friday)</a:t>
            </a:r>
          </a:p>
          <a:p>
            <a:pPr algn="ctr"/>
            <a:r>
              <a:rPr lang="en-GB" sz="3600" dirty="0">
                <a:solidFill>
                  <a:schemeClr val="tx2"/>
                </a:solidFill>
                <a:latin typeface="Comic Sans MS" panose="030F0702030302020204" pitchFamily="66" charset="0"/>
              </a:rPr>
              <a:t>appreciate</a:t>
            </a:r>
          </a:p>
          <a:p>
            <a:pPr algn="ctr"/>
            <a:r>
              <a:rPr lang="en-GB" sz="3600" dirty="0">
                <a:solidFill>
                  <a:schemeClr val="tx2"/>
                </a:solidFill>
                <a:latin typeface="Comic Sans MS" panose="030F0702030302020204" pitchFamily="66" charset="0"/>
              </a:rPr>
              <a:t>community</a:t>
            </a:r>
          </a:p>
          <a:p>
            <a:pPr algn="ctr"/>
            <a:r>
              <a:rPr lang="en-GB" sz="3600" dirty="0">
                <a:solidFill>
                  <a:schemeClr val="tx2"/>
                </a:solidFill>
                <a:latin typeface="Comic Sans MS" panose="030F0702030302020204" pitchFamily="66" charset="0"/>
              </a:rPr>
              <a:t>guarantee</a:t>
            </a:r>
          </a:p>
          <a:p>
            <a:pPr algn="ctr"/>
            <a:r>
              <a:rPr lang="en-GB" sz="3600" dirty="0">
                <a:solidFill>
                  <a:schemeClr val="tx2"/>
                </a:solidFill>
                <a:latin typeface="Comic Sans MS" panose="030F0702030302020204" pitchFamily="66" charset="0"/>
              </a:rPr>
              <a:t>individual</a:t>
            </a:r>
          </a:p>
          <a:p>
            <a:pPr algn="ctr"/>
            <a:r>
              <a:rPr lang="en-GB" sz="3600" dirty="0">
                <a:solidFill>
                  <a:schemeClr val="tx2"/>
                </a:solidFill>
                <a:latin typeface="Comic Sans MS" panose="030F0702030302020204" pitchFamily="66" charset="0"/>
              </a:rPr>
              <a:t>neighbour</a:t>
            </a:r>
          </a:p>
          <a:p>
            <a:pPr algn="ctr"/>
            <a:r>
              <a:rPr lang="en-GB" sz="3600" dirty="0">
                <a:solidFill>
                  <a:schemeClr val="tx2"/>
                </a:solidFill>
                <a:latin typeface="Comic Sans MS" panose="030F0702030302020204" pitchFamily="66" charset="0"/>
              </a:rPr>
              <a:t>variety</a:t>
            </a:r>
            <a:endParaRPr lang="en-GB" sz="2800" dirty="0">
              <a:solidFill>
                <a:schemeClr val="tx2"/>
              </a:solidFill>
              <a:latin typeface="Comic Sans MS" panose="030F0702030302020204" pitchFamily="66" charset="0"/>
            </a:endParaRPr>
          </a:p>
        </p:txBody>
      </p:sp>
    </p:spTree>
    <p:extLst>
      <p:ext uri="{BB962C8B-B14F-4D97-AF65-F5344CB8AC3E}">
        <p14:creationId xmlns:p14="http://schemas.microsoft.com/office/powerpoint/2010/main" val="2358725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5FA5E83-FEB4-4387-B582-A922343623B9}"/>
              </a:ext>
            </a:extLst>
          </p:cNvPr>
          <p:cNvGraphicFramePr>
            <a:graphicFrameLocks noGrp="1"/>
          </p:cNvGraphicFramePr>
          <p:nvPr>
            <p:extLst>
              <p:ext uri="{D42A27DB-BD31-4B8C-83A1-F6EECF244321}">
                <p14:modId xmlns:p14="http://schemas.microsoft.com/office/powerpoint/2010/main" val="3502543697"/>
              </p:ext>
            </p:extLst>
          </p:nvPr>
        </p:nvGraphicFramePr>
        <p:xfrm>
          <a:off x="248873" y="205224"/>
          <a:ext cx="11694254" cy="3271734"/>
        </p:xfrm>
        <a:graphic>
          <a:graphicData uri="http://schemas.openxmlformats.org/drawingml/2006/table">
            <a:tbl>
              <a:tblPr firstRow="1" bandRow="1">
                <a:tableStyleId>{5C22544A-7EE6-4342-B048-85BDC9FD1C3A}</a:tableStyleId>
              </a:tblPr>
              <a:tblGrid>
                <a:gridCol w="9745298">
                  <a:extLst>
                    <a:ext uri="{9D8B030D-6E8A-4147-A177-3AD203B41FA5}">
                      <a16:colId xmlns:a16="http://schemas.microsoft.com/office/drawing/2014/main" val="1358458126"/>
                    </a:ext>
                  </a:extLst>
                </a:gridCol>
                <a:gridCol w="1948956">
                  <a:extLst>
                    <a:ext uri="{9D8B030D-6E8A-4147-A177-3AD203B41FA5}">
                      <a16:colId xmlns:a16="http://schemas.microsoft.com/office/drawing/2014/main" val="2899936508"/>
                    </a:ext>
                  </a:extLst>
                </a:gridCol>
              </a:tblGrid>
              <a:tr h="711414">
                <a:tc>
                  <a:txBody>
                    <a:bodyPr/>
                    <a:lstStyle/>
                    <a:p>
                      <a:r>
                        <a:rPr lang="en-GB" sz="3600" dirty="0">
                          <a:latin typeface="Comic Sans MS" panose="030F0702030302020204" pitchFamily="66" charset="0"/>
                        </a:rPr>
                        <a:t>Grammar Task</a:t>
                      </a:r>
                    </a:p>
                  </a:txBody>
                  <a:tcPr/>
                </a:tc>
                <a:tc>
                  <a:txBody>
                    <a:bodyPr/>
                    <a:lstStyle/>
                    <a:p>
                      <a:r>
                        <a:rPr lang="en-GB" sz="3600" dirty="0">
                          <a:latin typeface="Comic Sans MS" panose="030F0702030302020204" pitchFamily="66" charset="0"/>
                        </a:rPr>
                        <a:t>Time</a:t>
                      </a:r>
                    </a:p>
                  </a:txBody>
                  <a:tcPr/>
                </a:tc>
                <a:extLst>
                  <a:ext uri="{0D108BD9-81ED-4DB2-BD59-A6C34878D82A}">
                    <a16:rowId xmlns:a16="http://schemas.microsoft.com/office/drawing/2014/main" val="2914340959"/>
                  </a:ext>
                </a:extLst>
              </a:tr>
              <a:tr h="711414">
                <a:tc>
                  <a:txBody>
                    <a:bodyPr/>
                    <a:lstStyle/>
                    <a:p>
                      <a:r>
                        <a:rPr lang="en-GB" sz="3600" dirty="0">
                          <a:latin typeface="Comic Sans MS" panose="030F0702030302020204" pitchFamily="66" charset="0"/>
                        </a:rPr>
                        <a:t>Complete the task from BBC about hyphens and dashes .</a:t>
                      </a:r>
                    </a:p>
                    <a:p>
                      <a:endParaRPr lang="en-GB" sz="3600" dirty="0">
                        <a:latin typeface="Comic Sans MS" panose="030F0702030302020204" pitchFamily="66" charset="0"/>
                      </a:endParaRPr>
                    </a:p>
                    <a:p>
                      <a:r>
                        <a:rPr lang="en-GB" sz="3600" u="sng" kern="1200" dirty="0">
                          <a:solidFill>
                            <a:schemeClr val="dk1"/>
                          </a:solidFill>
                          <a:effectLst/>
                          <a:latin typeface="+mn-lt"/>
                          <a:ea typeface="+mn-ea"/>
                          <a:cs typeface="+mn-cs"/>
                          <a:hlinkClick r:id="rId2"/>
                        </a:rPr>
                        <a:t>https://www.bbc.co.uk/bitesize/articles/zmnwjhv</a:t>
                      </a:r>
                      <a:endParaRPr lang="en-GB" sz="3600" u="sng" kern="1200" dirty="0">
                        <a:solidFill>
                          <a:schemeClr val="dk1"/>
                        </a:solidFill>
                        <a:effectLst/>
                        <a:latin typeface="+mn-lt"/>
                        <a:ea typeface="+mn-ea"/>
                        <a:cs typeface="+mn-cs"/>
                      </a:endParaRPr>
                    </a:p>
                    <a:p>
                      <a:endParaRPr lang="en-GB" sz="1800" dirty="0">
                        <a:latin typeface="Comic Sans MS" panose="030F0702030302020204" pitchFamily="66"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omic Sans MS" panose="030F0702030302020204" pitchFamily="66" charset="0"/>
                        </a:rPr>
                        <a:t>20 minutes</a:t>
                      </a:r>
                    </a:p>
                  </a:txBody>
                  <a:tcPr/>
                </a:tc>
                <a:extLst>
                  <a:ext uri="{0D108BD9-81ED-4DB2-BD59-A6C34878D82A}">
                    <a16:rowId xmlns:a16="http://schemas.microsoft.com/office/drawing/2014/main" val="2366681100"/>
                  </a:ext>
                </a:extLst>
              </a:tr>
            </a:tbl>
          </a:graphicData>
        </a:graphic>
      </p:graphicFrame>
    </p:spTree>
    <p:extLst>
      <p:ext uri="{BB962C8B-B14F-4D97-AF65-F5344CB8AC3E}">
        <p14:creationId xmlns:p14="http://schemas.microsoft.com/office/powerpoint/2010/main" val="167800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469E46-E125-495E-9EE6-6F63E4E81977}"/>
              </a:ext>
            </a:extLst>
          </p:cNvPr>
          <p:cNvPicPr>
            <a:picLocks noChangeAspect="1"/>
          </p:cNvPicPr>
          <p:nvPr/>
        </p:nvPicPr>
        <p:blipFill>
          <a:blip r:embed="rId6"/>
          <a:stretch>
            <a:fillRect/>
          </a:stretch>
        </p:blipFill>
        <p:spPr>
          <a:xfrm>
            <a:off x="-1" y="0"/>
            <a:ext cx="8060789" cy="1692766"/>
          </a:xfrm>
          <a:prstGeom prst="rect">
            <a:avLst/>
          </a:prstGeom>
        </p:spPr>
      </p:pic>
      <p:sp>
        <p:nvSpPr>
          <p:cNvPr id="3" name="TextBox 2">
            <a:extLst>
              <a:ext uri="{FF2B5EF4-FFF2-40B4-BE49-F238E27FC236}">
                <a16:creationId xmlns:a16="http://schemas.microsoft.com/office/drawing/2014/main" id="{2AFC1CE3-D857-4A8A-83EC-C65C7807F0D6}"/>
              </a:ext>
            </a:extLst>
          </p:cNvPr>
          <p:cNvSpPr txBox="1"/>
          <p:nvPr/>
        </p:nvSpPr>
        <p:spPr>
          <a:xfrm>
            <a:off x="0" y="1847511"/>
            <a:ext cx="12037346" cy="1569660"/>
          </a:xfrm>
          <a:prstGeom prst="rect">
            <a:avLst/>
          </a:prstGeom>
          <a:noFill/>
        </p:spPr>
        <p:txBody>
          <a:bodyPr wrap="square" rtlCol="0">
            <a:spAutoFit/>
          </a:bodyPr>
          <a:lstStyle/>
          <a:p>
            <a:r>
              <a:rPr lang="en-GB" sz="3200" u="sng" dirty="0">
                <a:solidFill>
                  <a:schemeClr val="tx2"/>
                </a:solidFill>
                <a:latin typeface="Comic Sans MS" panose="030F0702030302020204" pitchFamily="66" charset="0"/>
              </a:rPr>
              <a:t>Inspirational Speeches </a:t>
            </a:r>
          </a:p>
          <a:p>
            <a:r>
              <a:rPr lang="en-GB" sz="3200" dirty="0">
                <a:solidFill>
                  <a:schemeClr val="tx2"/>
                </a:solidFill>
                <a:latin typeface="Comic Sans MS" panose="030F0702030302020204" pitchFamily="66" charset="0"/>
              </a:rPr>
              <a:t>We are going to look at 2 famous speeches – one real and one from a film. How are they trying to be persuasive?   </a:t>
            </a:r>
            <a:endParaRPr lang="en-GB" sz="3200" dirty="0">
              <a:solidFill>
                <a:srgbClr val="002060"/>
              </a:solidFill>
              <a:latin typeface="Comic Sans MS" panose="030F0702030302020204" pitchFamily="66" charset="0"/>
            </a:endParaRPr>
          </a:p>
        </p:txBody>
      </p:sp>
      <p:pic>
        <p:nvPicPr>
          <p:cNvPr id="6" name="churchill">
            <a:hlinkClick r:id="" action="ppaction://media"/>
            <a:extLst>
              <a:ext uri="{FF2B5EF4-FFF2-40B4-BE49-F238E27FC236}">
                <a16:creationId xmlns:a16="http://schemas.microsoft.com/office/drawing/2014/main" id="{1073EFE3-9E1E-44ED-BC21-1F56CB520BA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9347" y="3429000"/>
            <a:ext cx="4572000" cy="3429000"/>
          </a:xfrm>
          <a:prstGeom prst="rect">
            <a:avLst/>
          </a:prstGeom>
        </p:spPr>
      </p:pic>
      <p:pic>
        <p:nvPicPr>
          <p:cNvPr id="7" name="Independence Day - President Speech [Full HD]">
            <a:hlinkClick r:id="" action="ppaction://media"/>
            <a:extLst>
              <a:ext uri="{FF2B5EF4-FFF2-40B4-BE49-F238E27FC236}">
                <a16:creationId xmlns:a16="http://schemas.microsoft.com/office/drawing/2014/main" id="{7DC27D9E-0106-4323-A4E2-5AC6BD7D3A2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566117" y="3440830"/>
            <a:ext cx="6096000" cy="3429000"/>
          </a:xfrm>
          <a:prstGeom prst="rect">
            <a:avLst/>
          </a:prstGeom>
        </p:spPr>
      </p:pic>
    </p:spTree>
    <p:extLst>
      <p:ext uri="{BB962C8B-B14F-4D97-AF65-F5344CB8AC3E}">
        <p14:creationId xmlns:p14="http://schemas.microsoft.com/office/powerpoint/2010/main" val="33204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9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21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758</Words>
  <Application>Microsoft Office PowerPoint</Application>
  <PresentationFormat>Widescreen</PresentationFormat>
  <Paragraphs>114</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Akkermans</dc:creator>
  <cp:lastModifiedBy>Emily Akkermans</cp:lastModifiedBy>
  <cp:revision>11</cp:revision>
  <dcterms:created xsi:type="dcterms:W3CDTF">2020-05-05T09:33:39Z</dcterms:created>
  <dcterms:modified xsi:type="dcterms:W3CDTF">2020-05-05T13:58:01Z</dcterms:modified>
</cp:coreProperties>
</file>