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7" r:id="rId3"/>
    <p:sldId id="259" r:id="rId4"/>
    <p:sldId id="260" r:id="rId5"/>
    <p:sldId id="261" r:id="rId6"/>
    <p:sldId id="278" r:id="rId7"/>
    <p:sldId id="279" r:id="rId8"/>
    <p:sldId id="262" r:id="rId9"/>
    <p:sldId id="263" r:id="rId10"/>
    <p:sldId id="264" r:id="rId11"/>
    <p:sldId id="265" r:id="rId12"/>
    <p:sldId id="275" r:id="rId13"/>
    <p:sldId id="280" r:id="rId14"/>
    <p:sldId id="281" r:id="rId15"/>
    <p:sldId id="282" r:id="rId16"/>
    <p:sldId id="283" r:id="rId17"/>
    <p:sldId id="276" r:id="rId18"/>
    <p:sldId id="284" r:id="rId19"/>
    <p:sldId id="285" r:id="rId20"/>
    <p:sldId id="286" r:id="rId21"/>
    <p:sldId id="287" r:id="rId22"/>
    <p:sldId id="258" r:id="rId23"/>
    <p:sldId id="288" r:id="rId24"/>
    <p:sldId id="289" r:id="rId25"/>
    <p:sldId id="29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60"/>
    <p:restoredTop sz="94694"/>
  </p:normalViewPr>
  <p:slideViewPr>
    <p:cSldViewPr snapToGrid="0" snapToObjects="1">
      <p:cViewPr varScale="1">
        <p:scale>
          <a:sx n="68" d="100"/>
          <a:sy n="68" d="100"/>
        </p:scale>
        <p:origin x="64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4D3A2D-2406-4C37-AB48-2330F02261A8}" type="datetimeFigureOut">
              <a:rPr lang="en-GB" smtClean="0"/>
              <a:t>01/05/2020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AC5FB9-08EB-41A2-8B07-3D43D9AE7BE4}" type="slidenum">
              <a:rPr lang="en-GB" smtClean="0"/>
              <a:t>‹#›</a:t>
            </a:fld>
            <a:endParaRPr lang="en-GB"/>
          </a:p>
        </p:txBody>
      </p:sp>
    </p:spTree>
    <p:extLst>
      <p:ext uri="{BB962C8B-B14F-4D97-AF65-F5344CB8AC3E}">
        <p14:creationId xmlns:p14="http://schemas.microsoft.com/office/powerpoint/2010/main" val="323931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AC5FB9-08EB-41A2-8B07-3D43D9AE7BE4}" type="slidenum">
              <a:rPr lang="en-GB" smtClean="0"/>
              <a:t>18</a:t>
            </a:fld>
            <a:endParaRPr lang="en-GB"/>
          </a:p>
        </p:txBody>
      </p:sp>
    </p:spTree>
    <p:extLst>
      <p:ext uri="{BB962C8B-B14F-4D97-AF65-F5344CB8AC3E}">
        <p14:creationId xmlns:p14="http://schemas.microsoft.com/office/powerpoint/2010/main" val="926250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AB02-47F5-4845-A088-9904C761C1B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A62FC3E1-AE19-5843-B3CD-4ACD9D1839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E250FD49-9DE3-2748-9474-E1E456FAF217}"/>
              </a:ext>
            </a:extLst>
          </p:cNvPr>
          <p:cNvSpPr>
            <a:spLocks noGrp="1"/>
          </p:cNvSpPr>
          <p:nvPr>
            <p:ph type="dt" sz="half" idx="10"/>
          </p:nvPr>
        </p:nvSpPr>
        <p:spPr/>
        <p:txBody>
          <a:bodyPr/>
          <a:lstStyle/>
          <a:p>
            <a:fld id="{D25C5A71-01B9-AE4A-8746-D4BE292028CC}" type="datetimeFigureOut">
              <a:rPr lang="en-GB" smtClean="0"/>
              <a:t>01/05/2020</a:t>
            </a:fld>
            <a:endParaRPr lang="en-GB"/>
          </a:p>
        </p:txBody>
      </p:sp>
      <p:sp>
        <p:nvSpPr>
          <p:cNvPr id="5" name="Footer Placeholder 4">
            <a:extLst>
              <a:ext uri="{FF2B5EF4-FFF2-40B4-BE49-F238E27FC236}">
                <a16:creationId xmlns:a16="http://schemas.microsoft.com/office/drawing/2014/main" id="{97FF7FA5-2478-7E41-BF5D-F62A62F61A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D09C9A-C1CD-EA4C-B208-D5F838A4738B}"/>
              </a:ext>
            </a:extLst>
          </p:cNvPr>
          <p:cNvSpPr>
            <a:spLocks noGrp="1"/>
          </p:cNvSpPr>
          <p:nvPr>
            <p:ph type="sldNum" sz="quarter" idx="12"/>
          </p:nvPr>
        </p:nvSpPr>
        <p:spPr/>
        <p:txBody>
          <a:bodyPr/>
          <a:lstStyle/>
          <a:p>
            <a:fld id="{E4C1F67B-9D34-754D-988F-547456EC76EF}" type="slidenum">
              <a:rPr lang="en-GB" smtClean="0"/>
              <a:t>‹#›</a:t>
            </a:fld>
            <a:endParaRPr lang="en-GB"/>
          </a:p>
        </p:txBody>
      </p:sp>
    </p:spTree>
    <p:extLst>
      <p:ext uri="{BB962C8B-B14F-4D97-AF65-F5344CB8AC3E}">
        <p14:creationId xmlns:p14="http://schemas.microsoft.com/office/powerpoint/2010/main" val="2543812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4B92D-92C7-CC4D-A5C3-CEDCE598318B}"/>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D537ED9-A6FF-0D48-A168-552E152C364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36F99F6-ED07-CF4B-BB74-C311EEB12B45}"/>
              </a:ext>
            </a:extLst>
          </p:cNvPr>
          <p:cNvSpPr>
            <a:spLocks noGrp="1"/>
          </p:cNvSpPr>
          <p:nvPr>
            <p:ph type="dt" sz="half" idx="10"/>
          </p:nvPr>
        </p:nvSpPr>
        <p:spPr/>
        <p:txBody>
          <a:bodyPr/>
          <a:lstStyle/>
          <a:p>
            <a:fld id="{D25C5A71-01B9-AE4A-8746-D4BE292028CC}" type="datetimeFigureOut">
              <a:rPr lang="en-GB" smtClean="0"/>
              <a:t>01/05/2020</a:t>
            </a:fld>
            <a:endParaRPr lang="en-GB"/>
          </a:p>
        </p:txBody>
      </p:sp>
      <p:sp>
        <p:nvSpPr>
          <p:cNvPr id="5" name="Footer Placeholder 4">
            <a:extLst>
              <a:ext uri="{FF2B5EF4-FFF2-40B4-BE49-F238E27FC236}">
                <a16:creationId xmlns:a16="http://schemas.microsoft.com/office/drawing/2014/main" id="{F3292F8D-0ED2-094E-9938-E7361DFA00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70AF41-9F14-0D4B-8AA2-B33D21B9A589}"/>
              </a:ext>
            </a:extLst>
          </p:cNvPr>
          <p:cNvSpPr>
            <a:spLocks noGrp="1"/>
          </p:cNvSpPr>
          <p:nvPr>
            <p:ph type="sldNum" sz="quarter" idx="12"/>
          </p:nvPr>
        </p:nvSpPr>
        <p:spPr/>
        <p:txBody>
          <a:bodyPr/>
          <a:lstStyle/>
          <a:p>
            <a:fld id="{E4C1F67B-9D34-754D-988F-547456EC76EF}" type="slidenum">
              <a:rPr lang="en-GB" smtClean="0"/>
              <a:t>‹#›</a:t>
            </a:fld>
            <a:endParaRPr lang="en-GB"/>
          </a:p>
        </p:txBody>
      </p:sp>
    </p:spTree>
    <p:extLst>
      <p:ext uri="{BB962C8B-B14F-4D97-AF65-F5344CB8AC3E}">
        <p14:creationId xmlns:p14="http://schemas.microsoft.com/office/powerpoint/2010/main" val="4121603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2A7CDF-7B82-8C47-AFB2-36D9C898E17C}"/>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FA8EC02-7E8B-BC45-A0DA-2859C534157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E75FA47-E7B1-F943-AAF2-01082F266199}"/>
              </a:ext>
            </a:extLst>
          </p:cNvPr>
          <p:cNvSpPr>
            <a:spLocks noGrp="1"/>
          </p:cNvSpPr>
          <p:nvPr>
            <p:ph type="dt" sz="half" idx="10"/>
          </p:nvPr>
        </p:nvSpPr>
        <p:spPr/>
        <p:txBody>
          <a:bodyPr/>
          <a:lstStyle/>
          <a:p>
            <a:fld id="{D25C5A71-01B9-AE4A-8746-D4BE292028CC}" type="datetimeFigureOut">
              <a:rPr lang="en-GB" smtClean="0"/>
              <a:t>01/05/2020</a:t>
            </a:fld>
            <a:endParaRPr lang="en-GB"/>
          </a:p>
        </p:txBody>
      </p:sp>
      <p:sp>
        <p:nvSpPr>
          <p:cNvPr id="5" name="Footer Placeholder 4">
            <a:extLst>
              <a:ext uri="{FF2B5EF4-FFF2-40B4-BE49-F238E27FC236}">
                <a16:creationId xmlns:a16="http://schemas.microsoft.com/office/drawing/2014/main" id="{CED2037D-AC2B-4942-9C86-96A4B3005C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65AEF7-5586-B44C-A89F-3AE218C36593}"/>
              </a:ext>
            </a:extLst>
          </p:cNvPr>
          <p:cNvSpPr>
            <a:spLocks noGrp="1"/>
          </p:cNvSpPr>
          <p:nvPr>
            <p:ph type="sldNum" sz="quarter" idx="12"/>
          </p:nvPr>
        </p:nvSpPr>
        <p:spPr/>
        <p:txBody>
          <a:bodyPr/>
          <a:lstStyle/>
          <a:p>
            <a:fld id="{E4C1F67B-9D34-754D-988F-547456EC76EF}" type="slidenum">
              <a:rPr lang="en-GB" smtClean="0"/>
              <a:t>‹#›</a:t>
            </a:fld>
            <a:endParaRPr lang="en-GB"/>
          </a:p>
        </p:txBody>
      </p:sp>
    </p:spTree>
    <p:extLst>
      <p:ext uri="{BB962C8B-B14F-4D97-AF65-F5344CB8AC3E}">
        <p14:creationId xmlns:p14="http://schemas.microsoft.com/office/powerpoint/2010/main" val="142442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123C1-78AE-B740-B240-5CD7F559F8A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AC995AF-67B3-CA4F-9A03-10618666D39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5D8BF49-791F-4646-BAB3-38F9C27405AE}"/>
              </a:ext>
            </a:extLst>
          </p:cNvPr>
          <p:cNvSpPr>
            <a:spLocks noGrp="1"/>
          </p:cNvSpPr>
          <p:nvPr>
            <p:ph type="dt" sz="half" idx="10"/>
          </p:nvPr>
        </p:nvSpPr>
        <p:spPr/>
        <p:txBody>
          <a:bodyPr/>
          <a:lstStyle/>
          <a:p>
            <a:fld id="{D25C5A71-01B9-AE4A-8746-D4BE292028CC}" type="datetimeFigureOut">
              <a:rPr lang="en-GB" smtClean="0"/>
              <a:t>01/05/2020</a:t>
            </a:fld>
            <a:endParaRPr lang="en-GB"/>
          </a:p>
        </p:txBody>
      </p:sp>
      <p:sp>
        <p:nvSpPr>
          <p:cNvPr id="5" name="Footer Placeholder 4">
            <a:extLst>
              <a:ext uri="{FF2B5EF4-FFF2-40B4-BE49-F238E27FC236}">
                <a16:creationId xmlns:a16="http://schemas.microsoft.com/office/drawing/2014/main" id="{6CA3D13F-257F-9147-8C83-E0EC05EBEB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0714E9-8E00-D944-A7B1-959C4402E225}"/>
              </a:ext>
            </a:extLst>
          </p:cNvPr>
          <p:cNvSpPr>
            <a:spLocks noGrp="1"/>
          </p:cNvSpPr>
          <p:nvPr>
            <p:ph type="sldNum" sz="quarter" idx="12"/>
          </p:nvPr>
        </p:nvSpPr>
        <p:spPr/>
        <p:txBody>
          <a:bodyPr/>
          <a:lstStyle/>
          <a:p>
            <a:fld id="{E4C1F67B-9D34-754D-988F-547456EC76EF}" type="slidenum">
              <a:rPr lang="en-GB" smtClean="0"/>
              <a:t>‹#›</a:t>
            </a:fld>
            <a:endParaRPr lang="en-GB"/>
          </a:p>
        </p:txBody>
      </p:sp>
    </p:spTree>
    <p:extLst>
      <p:ext uri="{BB962C8B-B14F-4D97-AF65-F5344CB8AC3E}">
        <p14:creationId xmlns:p14="http://schemas.microsoft.com/office/powerpoint/2010/main" val="1761390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9492E-F426-184F-98E0-454F1FC892F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D0F43F15-9FCE-3A41-AC26-C9528EA57E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A8FCFE2-1942-4345-B7AB-C67FACE3AB04}"/>
              </a:ext>
            </a:extLst>
          </p:cNvPr>
          <p:cNvSpPr>
            <a:spLocks noGrp="1"/>
          </p:cNvSpPr>
          <p:nvPr>
            <p:ph type="dt" sz="half" idx="10"/>
          </p:nvPr>
        </p:nvSpPr>
        <p:spPr/>
        <p:txBody>
          <a:bodyPr/>
          <a:lstStyle/>
          <a:p>
            <a:fld id="{D25C5A71-01B9-AE4A-8746-D4BE292028CC}" type="datetimeFigureOut">
              <a:rPr lang="en-GB" smtClean="0"/>
              <a:t>01/05/2020</a:t>
            </a:fld>
            <a:endParaRPr lang="en-GB"/>
          </a:p>
        </p:txBody>
      </p:sp>
      <p:sp>
        <p:nvSpPr>
          <p:cNvPr id="5" name="Footer Placeholder 4">
            <a:extLst>
              <a:ext uri="{FF2B5EF4-FFF2-40B4-BE49-F238E27FC236}">
                <a16:creationId xmlns:a16="http://schemas.microsoft.com/office/drawing/2014/main" id="{D371A561-E771-8045-B988-5C2E749C03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B2DC8D-AB9D-834F-8D04-CAD205B9E734}"/>
              </a:ext>
            </a:extLst>
          </p:cNvPr>
          <p:cNvSpPr>
            <a:spLocks noGrp="1"/>
          </p:cNvSpPr>
          <p:nvPr>
            <p:ph type="sldNum" sz="quarter" idx="12"/>
          </p:nvPr>
        </p:nvSpPr>
        <p:spPr/>
        <p:txBody>
          <a:bodyPr/>
          <a:lstStyle/>
          <a:p>
            <a:fld id="{E4C1F67B-9D34-754D-988F-547456EC76EF}" type="slidenum">
              <a:rPr lang="en-GB" smtClean="0"/>
              <a:t>‹#›</a:t>
            </a:fld>
            <a:endParaRPr lang="en-GB"/>
          </a:p>
        </p:txBody>
      </p:sp>
    </p:spTree>
    <p:extLst>
      <p:ext uri="{BB962C8B-B14F-4D97-AF65-F5344CB8AC3E}">
        <p14:creationId xmlns:p14="http://schemas.microsoft.com/office/powerpoint/2010/main" val="2441124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C7A11-3D6B-0B49-A16A-2574CC69E15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2192A63-967C-DE46-AAE4-3D265906C36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DDF9BE7-F5D3-D542-854E-595E57573C1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87B7264A-0438-BE47-859D-39D4FBC20A41}"/>
              </a:ext>
            </a:extLst>
          </p:cNvPr>
          <p:cNvSpPr>
            <a:spLocks noGrp="1"/>
          </p:cNvSpPr>
          <p:nvPr>
            <p:ph type="dt" sz="half" idx="10"/>
          </p:nvPr>
        </p:nvSpPr>
        <p:spPr/>
        <p:txBody>
          <a:bodyPr/>
          <a:lstStyle/>
          <a:p>
            <a:fld id="{D25C5A71-01B9-AE4A-8746-D4BE292028CC}" type="datetimeFigureOut">
              <a:rPr lang="en-GB" smtClean="0"/>
              <a:t>01/05/2020</a:t>
            </a:fld>
            <a:endParaRPr lang="en-GB"/>
          </a:p>
        </p:txBody>
      </p:sp>
      <p:sp>
        <p:nvSpPr>
          <p:cNvPr id="6" name="Footer Placeholder 5">
            <a:extLst>
              <a:ext uri="{FF2B5EF4-FFF2-40B4-BE49-F238E27FC236}">
                <a16:creationId xmlns:a16="http://schemas.microsoft.com/office/drawing/2014/main" id="{6F657723-688B-2B46-8A27-BBA3AD08878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184832-499B-444A-9EC5-833F48B40A93}"/>
              </a:ext>
            </a:extLst>
          </p:cNvPr>
          <p:cNvSpPr>
            <a:spLocks noGrp="1"/>
          </p:cNvSpPr>
          <p:nvPr>
            <p:ph type="sldNum" sz="quarter" idx="12"/>
          </p:nvPr>
        </p:nvSpPr>
        <p:spPr/>
        <p:txBody>
          <a:bodyPr/>
          <a:lstStyle/>
          <a:p>
            <a:fld id="{E4C1F67B-9D34-754D-988F-547456EC76EF}" type="slidenum">
              <a:rPr lang="en-GB" smtClean="0"/>
              <a:t>‹#›</a:t>
            </a:fld>
            <a:endParaRPr lang="en-GB"/>
          </a:p>
        </p:txBody>
      </p:sp>
    </p:spTree>
    <p:extLst>
      <p:ext uri="{BB962C8B-B14F-4D97-AF65-F5344CB8AC3E}">
        <p14:creationId xmlns:p14="http://schemas.microsoft.com/office/powerpoint/2010/main" val="3855912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29FAA-2192-6F41-AB4A-B8BD1A79D516}"/>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AF95413-C6AB-A940-B16B-A04ADED285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7028850-7601-724B-A131-91E103E230B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F1003460-A938-C041-A06C-F30F200F78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C320EC8-B242-5346-AB9F-A895F5EEBDD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580207B8-6893-8E49-907A-657737AFC93A}"/>
              </a:ext>
            </a:extLst>
          </p:cNvPr>
          <p:cNvSpPr>
            <a:spLocks noGrp="1"/>
          </p:cNvSpPr>
          <p:nvPr>
            <p:ph type="dt" sz="half" idx="10"/>
          </p:nvPr>
        </p:nvSpPr>
        <p:spPr/>
        <p:txBody>
          <a:bodyPr/>
          <a:lstStyle/>
          <a:p>
            <a:fld id="{D25C5A71-01B9-AE4A-8746-D4BE292028CC}" type="datetimeFigureOut">
              <a:rPr lang="en-GB" smtClean="0"/>
              <a:t>01/05/2020</a:t>
            </a:fld>
            <a:endParaRPr lang="en-GB"/>
          </a:p>
        </p:txBody>
      </p:sp>
      <p:sp>
        <p:nvSpPr>
          <p:cNvPr id="8" name="Footer Placeholder 7">
            <a:extLst>
              <a:ext uri="{FF2B5EF4-FFF2-40B4-BE49-F238E27FC236}">
                <a16:creationId xmlns:a16="http://schemas.microsoft.com/office/drawing/2014/main" id="{DF4B895F-35A3-FE4F-B8D5-FF7828592CB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785DB03-BB88-7846-87D4-C8D0F31C6BDA}"/>
              </a:ext>
            </a:extLst>
          </p:cNvPr>
          <p:cNvSpPr>
            <a:spLocks noGrp="1"/>
          </p:cNvSpPr>
          <p:nvPr>
            <p:ph type="sldNum" sz="quarter" idx="12"/>
          </p:nvPr>
        </p:nvSpPr>
        <p:spPr/>
        <p:txBody>
          <a:bodyPr/>
          <a:lstStyle/>
          <a:p>
            <a:fld id="{E4C1F67B-9D34-754D-988F-547456EC76EF}" type="slidenum">
              <a:rPr lang="en-GB" smtClean="0"/>
              <a:t>‹#›</a:t>
            </a:fld>
            <a:endParaRPr lang="en-GB"/>
          </a:p>
        </p:txBody>
      </p:sp>
    </p:spTree>
    <p:extLst>
      <p:ext uri="{BB962C8B-B14F-4D97-AF65-F5344CB8AC3E}">
        <p14:creationId xmlns:p14="http://schemas.microsoft.com/office/powerpoint/2010/main" val="2600252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52878-7903-124C-9E54-A6846AD21D3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3834E815-A805-8442-AE67-56CCBB671A87}"/>
              </a:ext>
            </a:extLst>
          </p:cNvPr>
          <p:cNvSpPr>
            <a:spLocks noGrp="1"/>
          </p:cNvSpPr>
          <p:nvPr>
            <p:ph type="dt" sz="half" idx="10"/>
          </p:nvPr>
        </p:nvSpPr>
        <p:spPr/>
        <p:txBody>
          <a:bodyPr/>
          <a:lstStyle/>
          <a:p>
            <a:fld id="{D25C5A71-01B9-AE4A-8746-D4BE292028CC}" type="datetimeFigureOut">
              <a:rPr lang="en-GB" smtClean="0"/>
              <a:t>01/05/2020</a:t>
            </a:fld>
            <a:endParaRPr lang="en-GB"/>
          </a:p>
        </p:txBody>
      </p:sp>
      <p:sp>
        <p:nvSpPr>
          <p:cNvPr id="4" name="Footer Placeholder 3">
            <a:extLst>
              <a:ext uri="{FF2B5EF4-FFF2-40B4-BE49-F238E27FC236}">
                <a16:creationId xmlns:a16="http://schemas.microsoft.com/office/drawing/2014/main" id="{DBF50D89-0918-BF4D-9DA3-F61778BF34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18B3EC3-16B1-CB41-BBF7-F3ED735A0721}"/>
              </a:ext>
            </a:extLst>
          </p:cNvPr>
          <p:cNvSpPr>
            <a:spLocks noGrp="1"/>
          </p:cNvSpPr>
          <p:nvPr>
            <p:ph type="sldNum" sz="quarter" idx="12"/>
          </p:nvPr>
        </p:nvSpPr>
        <p:spPr/>
        <p:txBody>
          <a:bodyPr/>
          <a:lstStyle/>
          <a:p>
            <a:fld id="{E4C1F67B-9D34-754D-988F-547456EC76EF}" type="slidenum">
              <a:rPr lang="en-GB" smtClean="0"/>
              <a:t>‹#›</a:t>
            </a:fld>
            <a:endParaRPr lang="en-GB"/>
          </a:p>
        </p:txBody>
      </p:sp>
    </p:spTree>
    <p:extLst>
      <p:ext uri="{BB962C8B-B14F-4D97-AF65-F5344CB8AC3E}">
        <p14:creationId xmlns:p14="http://schemas.microsoft.com/office/powerpoint/2010/main" val="8229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8A9CBD-5D04-A143-BCC0-D89502677496}"/>
              </a:ext>
            </a:extLst>
          </p:cNvPr>
          <p:cNvSpPr>
            <a:spLocks noGrp="1"/>
          </p:cNvSpPr>
          <p:nvPr>
            <p:ph type="dt" sz="half" idx="10"/>
          </p:nvPr>
        </p:nvSpPr>
        <p:spPr/>
        <p:txBody>
          <a:bodyPr/>
          <a:lstStyle/>
          <a:p>
            <a:fld id="{D25C5A71-01B9-AE4A-8746-D4BE292028CC}" type="datetimeFigureOut">
              <a:rPr lang="en-GB" smtClean="0"/>
              <a:t>01/05/2020</a:t>
            </a:fld>
            <a:endParaRPr lang="en-GB"/>
          </a:p>
        </p:txBody>
      </p:sp>
      <p:sp>
        <p:nvSpPr>
          <p:cNvPr id="3" name="Footer Placeholder 2">
            <a:extLst>
              <a:ext uri="{FF2B5EF4-FFF2-40B4-BE49-F238E27FC236}">
                <a16:creationId xmlns:a16="http://schemas.microsoft.com/office/drawing/2014/main" id="{CA366240-C6AD-1A48-8012-76CAF7A3940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7FC019E-BAD9-C249-A385-5A492A9E372F}"/>
              </a:ext>
            </a:extLst>
          </p:cNvPr>
          <p:cNvSpPr>
            <a:spLocks noGrp="1"/>
          </p:cNvSpPr>
          <p:nvPr>
            <p:ph type="sldNum" sz="quarter" idx="12"/>
          </p:nvPr>
        </p:nvSpPr>
        <p:spPr/>
        <p:txBody>
          <a:bodyPr/>
          <a:lstStyle/>
          <a:p>
            <a:fld id="{E4C1F67B-9D34-754D-988F-547456EC76EF}" type="slidenum">
              <a:rPr lang="en-GB" smtClean="0"/>
              <a:t>‹#›</a:t>
            </a:fld>
            <a:endParaRPr lang="en-GB"/>
          </a:p>
        </p:txBody>
      </p:sp>
    </p:spTree>
    <p:extLst>
      <p:ext uri="{BB962C8B-B14F-4D97-AF65-F5344CB8AC3E}">
        <p14:creationId xmlns:p14="http://schemas.microsoft.com/office/powerpoint/2010/main" val="4175482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9EACA-612C-6E4F-9CB9-265DFB0B3BF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4EE0B438-0A62-BA4F-B536-833E343962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697E52C-0146-734A-A53E-7FF5D6F427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5240C20-A9CB-8C40-80C1-CAE110A72475}"/>
              </a:ext>
            </a:extLst>
          </p:cNvPr>
          <p:cNvSpPr>
            <a:spLocks noGrp="1"/>
          </p:cNvSpPr>
          <p:nvPr>
            <p:ph type="dt" sz="half" idx="10"/>
          </p:nvPr>
        </p:nvSpPr>
        <p:spPr/>
        <p:txBody>
          <a:bodyPr/>
          <a:lstStyle/>
          <a:p>
            <a:fld id="{D25C5A71-01B9-AE4A-8746-D4BE292028CC}" type="datetimeFigureOut">
              <a:rPr lang="en-GB" smtClean="0"/>
              <a:t>01/05/2020</a:t>
            </a:fld>
            <a:endParaRPr lang="en-GB"/>
          </a:p>
        </p:txBody>
      </p:sp>
      <p:sp>
        <p:nvSpPr>
          <p:cNvPr id="6" name="Footer Placeholder 5">
            <a:extLst>
              <a:ext uri="{FF2B5EF4-FFF2-40B4-BE49-F238E27FC236}">
                <a16:creationId xmlns:a16="http://schemas.microsoft.com/office/drawing/2014/main" id="{C4F13883-3C8E-F747-8194-EC19D1803E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992C9E-B244-3042-97DA-31FA6DBF7AEA}"/>
              </a:ext>
            </a:extLst>
          </p:cNvPr>
          <p:cNvSpPr>
            <a:spLocks noGrp="1"/>
          </p:cNvSpPr>
          <p:nvPr>
            <p:ph type="sldNum" sz="quarter" idx="12"/>
          </p:nvPr>
        </p:nvSpPr>
        <p:spPr/>
        <p:txBody>
          <a:bodyPr/>
          <a:lstStyle/>
          <a:p>
            <a:fld id="{E4C1F67B-9D34-754D-988F-547456EC76EF}" type="slidenum">
              <a:rPr lang="en-GB" smtClean="0"/>
              <a:t>‹#›</a:t>
            </a:fld>
            <a:endParaRPr lang="en-GB"/>
          </a:p>
        </p:txBody>
      </p:sp>
    </p:spTree>
    <p:extLst>
      <p:ext uri="{BB962C8B-B14F-4D97-AF65-F5344CB8AC3E}">
        <p14:creationId xmlns:p14="http://schemas.microsoft.com/office/powerpoint/2010/main" val="1703041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8B993-5E53-864C-8F29-69D02E06661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5A4035F6-DE71-C841-A247-30C992A669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21EAB18-841B-C641-8F9F-7DDD976BA0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241A1F5-B09B-3243-A30F-644394B8E5AF}"/>
              </a:ext>
            </a:extLst>
          </p:cNvPr>
          <p:cNvSpPr>
            <a:spLocks noGrp="1"/>
          </p:cNvSpPr>
          <p:nvPr>
            <p:ph type="dt" sz="half" idx="10"/>
          </p:nvPr>
        </p:nvSpPr>
        <p:spPr/>
        <p:txBody>
          <a:bodyPr/>
          <a:lstStyle/>
          <a:p>
            <a:fld id="{D25C5A71-01B9-AE4A-8746-D4BE292028CC}" type="datetimeFigureOut">
              <a:rPr lang="en-GB" smtClean="0"/>
              <a:t>01/05/2020</a:t>
            </a:fld>
            <a:endParaRPr lang="en-GB"/>
          </a:p>
        </p:txBody>
      </p:sp>
      <p:sp>
        <p:nvSpPr>
          <p:cNvPr id="6" name="Footer Placeholder 5">
            <a:extLst>
              <a:ext uri="{FF2B5EF4-FFF2-40B4-BE49-F238E27FC236}">
                <a16:creationId xmlns:a16="http://schemas.microsoft.com/office/drawing/2014/main" id="{2C5A066E-EA19-DF4A-9C10-5F9413154C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FD2B27-4BCB-7841-A887-CA4AAC126D39}"/>
              </a:ext>
            </a:extLst>
          </p:cNvPr>
          <p:cNvSpPr>
            <a:spLocks noGrp="1"/>
          </p:cNvSpPr>
          <p:nvPr>
            <p:ph type="sldNum" sz="quarter" idx="12"/>
          </p:nvPr>
        </p:nvSpPr>
        <p:spPr/>
        <p:txBody>
          <a:bodyPr/>
          <a:lstStyle/>
          <a:p>
            <a:fld id="{E4C1F67B-9D34-754D-988F-547456EC76EF}" type="slidenum">
              <a:rPr lang="en-GB" smtClean="0"/>
              <a:t>‹#›</a:t>
            </a:fld>
            <a:endParaRPr lang="en-GB"/>
          </a:p>
        </p:txBody>
      </p:sp>
    </p:spTree>
    <p:extLst>
      <p:ext uri="{BB962C8B-B14F-4D97-AF65-F5344CB8AC3E}">
        <p14:creationId xmlns:p14="http://schemas.microsoft.com/office/powerpoint/2010/main" val="1794763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334DF4-BF1D-1D4C-9DB5-9898A245FD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701F890-38A1-2B4B-B907-3574B2A748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396DBC8-2B94-2A4E-9B8D-F6CCB05AC6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C5A71-01B9-AE4A-8746-D4BE292028CC}" type="datetimeFigureOut">
              <a:rPr lang="en-GB" smtClean="0"/>
              <a:t>01/05/2020</a:t>
            </a:fld>
            <a:endParaRPr lang="en-GB"/>
          </a:p>
        </p:txBody>
      </p:sp>
      <p:sp>
        <p:nvSpPr>
          <p:cNvPr id="5" name="Footer Placeholder 4">
            <a:extLst>
              <a:ext uri="{FF2B5EF4-FFF2-40B4-BE49-F238E27FC236}">
                <a16:creationId xmlns:a16="http://schemas.microsoft.com/office/drawing/2014/main" id="{441B4E30-45D1-6443-8FB1-DD220F86F6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AFCF4CF-72B9-BF4C-B2F7-E95BA3F96D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C1F67B-9D34-754D-988F-547456EC76EF}" type="slidenum">
              <a:rPr lang="en-GB" smtClean="0"/>
              <a:t>‹#›</a:t>
            </a:fld>
            <a:endParaRPr lang="en-GB"/>
          </a:p>
        </p:txBody>
      </p:sp>
    </p:spTree>
    <p:extLst>
      <p:ext uri="{BB962C8B-B14F-4D97-AF65-F5344CB8AC3E}">
        <p14:creationId xmlns:p14="http://schemas.microsoft.com/office/powerpoint/2010/main" val="155752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hyperlink" Target="https://www.storybreathing.com/free-virtual-school-visit/"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tiff"/><Relationship Id="rId7" Type="http://schemas.openxmlformats.org/officeDocument/2006/relationships/image" Target="../media/image36.jpeg"/><Relationship Id="rId2" Type="http://schemas.openxmlformats.org/officeDocument/2006/relationships/image" Target="../media/image31.tiff"/><Relationship Id="rId1" Type="http://schemas.openxmlformats.org/officeDocument/2006/relationships/slideLayout" Target="../slideLayouts/slideLayout1.xml"/><Relationship Id="rId6" Type="http://schemas.openxmlformats.org/officeDocument/2006/relationships/image" Target="../media/image35.tiff"/><Relationship Id="rId5" Type="http://schemas.openxmlformats.org/officeDocument/2006/relationships/image" Target="../media/image34.jpeg"/><Relationship Id="rId4" Type="http://schemas.openxmlformats.org/officeDocument/2006/relationships/image" Target="../media/image33.tif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tiff"/></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6E408-CFA1-9240-ABEC-7A9004CD011B}"/>
              </a:ext>
            </a:extLst>
          </p:cNvPr>
          <p:cNvSpPr>
            <a:spLocks noGrp="1"/>
          </p:cNvSpPr>
          <p:nvPr>
            <p:ph type="ctrTitle"/>
          </p:nvPr>
        </p:nvSpPr>
        <p:spPr/>
        <p:txBody>
          <a:bodyPr>
            <a:normAutofit fontScale="90000"/>
          </a:bodyPr>
          <a:lstStyle/>
          <a:p>
            <a:r>
              <a:rPr lang="en-GB">
                <a:solidFill>
                  <a:srgbClr val="00B050"/>
                </a:solidFill>
                <a:latin typeface="Comic Sans MS" panose="030F0902030302020204" pitchFamily="66" charset="0"/>
              </a:rPr>
              <a:t>Farnborough Primary School’s story writing day!</a:t>
            </a:r>
            <a:endParaRPr lang="en-GB" dirty="0">
              <a:solidFill>
                <a:srgbClr val="00B050"/>
              </a:solidFill>
              <a:latin typeface="Comic Sans MS" panose="030F0902030302020204" pitchFamily="66" charset="0"/>
            </a:endParaRPr>
          </a:p>
        </p:txBody>
      </p:sp>
      <p:pic>
        <p:nvPicPr>
          <p:cNvPr id="4" name="Picture 3">
            <a:extLst>
              <a:ext uri="{FF2B5EF4-FFF2-40B4-BE49-F238E27FC236}">
                <a16:creationId xmlns:a16="http://schemas.microsoft.com/office/drawing/2014/main" id="{063B2A4C-1EA1-B74F-808E-E5BC5957062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5925" y="0"/>
            <a:ext cx="1827088" cy="2714177"/>
          </a:xfrm>
          <a:prstGeom prst="rect">
            <a:avLst/>
          </a:prstGeom>
        </p:spPr>
      </p:pic>
      <p:pic>
        <p:nvPicPr>
          <p:cNvPr id="3" name="Picture 2">
            <a:extLst>
              <a:ext uri="{FF2B5EF4-FFF2-40B4-BE49-F238E27FC236}">
                <a16:creationId xmlns:a16="http://schemas.microsoft.com/office/drawing/2014/main" id="{983D525A-41C9-CC42-B261-0B4FDE0C56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69443" y="3870639"/>
            <a:ext cx="4853114" cy="2987361"/>
          </a:xfrm>
          <a:prstGeom prst="rect">
            <a:avLst/>
          </a:prstGeom>
        </p:spPr>
      </p:pic>
    </p:spTree>
    <p:extLst>
      <p:ext uri="{BB962C8B-B14F-4D97-AF65-F5344CB8AC3E}">
        <p14:creationId xmlns:p14="http://schemas.microsoft.com/office/powerpoint/2010/main" val="4096106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a:extLst>
              <a:ext uri="{FF2B5EF4-FFF2-40B4-BE49-F238E27FC236}">
                <a16:creationId xmlns:a16="http://schemas.microsoft.com/office/drawing/2014/main" id="{9EB8058A-24B1-0B4C-96ED-629553F79B2E}"/>
              </a:ext>
            </a:extLst>
          </p:cNvPr>
          <p:cNvSpPr/>
          <p:nvPr/>
        </p:nvSpPr>
        <p:spPr>
          <a:xfrm>
            <a:off x="1161534" y="518984"/>
            <a:ext cx="8316097" cy="3373394"/>
          </a:xfrm>
          <a:prstGeom prst="cloudCallout">
            <a:avLst>
              <a:gd name="adj1" fmla="val -50684"/>
              <a:gd name="adj2" fmla="val 100391"/>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Now you are ready to begin your adventure.</a:t>
            </a:r>
          </a:p>
        </p:txBody>
      </p:sp>
      <p:pic>
        <p:nvPicPr>
          <p:cNvPr id="5" name="Picture 4" descr="A picture containing indoor, building, photo, room&#10;&#10;Description automatically generated">
            <a:extLst>
              <a:ext uri="{FF2B5EF4-FFF2-40B4-BE49-F238E27FC236}">
                <a16:creationId xmlns:a16="http://schemas.microsoft.com/office/drawing/2014/main" id="{1DFAE6E1-1812-CB4E-B280-312911CED5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8394064" y="3325676"/>
            <a:ext cx="3783149" cy="2837361"/>
          </a:xfrm>
          <a:prstGeom prst="rect">
            <a:avLst/>
          </a:prstGeom>
        </p:spPr>
      </p:pic>
    </p:spTree>
    <p:extLst>
      <p:ext uri="{BB962C8B-B14F-4D97-AF65-F5344CB8AC3E}">
        <p14:creationId xmlns:p14="http://schemas.microsoft.com/office/powerpoint/2010/main" val="483962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ECB0FB-B31D-274E-B0F7-19F4A98D2557}"/>
              </a:ext>
            </a:extLst>
          </p:cNvPr>
          <p:cNvSpPr txBox="1"/>
          <p:nvPr/>
        </p:nvSpPr>
        <p:spPr>
          <a:xfrm>
            <a:off x="600891" y="613954"/>
            <a:ext cx="9418320" cy="2246769"/>
          </a:xfrm>
          <a:prstGeom prst="rect">
            <a:avLst/>
          </a:prstGeom>
          <a:noFill/>
        </p:spPr>
        <p:txBody>
          <a:bodyPr wrap="square" rtlCol="0">
            <a:spAutoFit/>
          </a:bodyPr>
          <a:lstStyle/>
          <a:p>
            <a:r>
              <a:rPr lang="en-GB" sz="2800" dirty="0">
                <a:solidFill>
                  <a:srgbClr val="00B050"/>
                </a:solidFill>
                <a:latin typeface="Comic Sans MS" panose="030F0902030302020204" pitchFamily="66" charset="0"/>
              </a:rPr>
              <a:t>Now. you are ready to start writing your adventure using your story path to help you.</a:t>
            </a:r>
          </a:p>
          <a:p>
            <a:endParaRPr lang="en-GB" sz="2800" dirty="0">
              <a:solidFill>
                <a:srgbClr val="00B050"/>
              </a:solidFill>
              <a:latin typeface="Comic Sans MS" panose="030F0902030302020204" pitchFamily="66" charset="0"/>
            </a:endParaRPr>
          </a:p>
          <a:p>
            <a:endParaRPr lang="en-GB" sz="2800" dirty="0">
              <a:solidFill>
                <a:srgbClr val="00B050"/>
              </a:solidFill>
              <a:latin typeface="Comic Sans MS" panose="030F0902030302020204" pitchFamily="66" charset="0"/>
            </a:endParaRPr>
          </a:p>
          <a:p>
            <a:endParaRPr lang="en-GB" sz="2800" dirty="0">
              <a:solidFill>
                <a:srgbClr val="00B050"/>
              </a:solidFill>
              <a:latin typeface="Comic Sans MS" panose="030F0902030302020204" pitchFamily="66" charset="0"/>
            </a:endParaRPr>
          </a:p>
        </p:txBody>
      </p:sp>
      <p:pic>
        <p:nvPicPr>
          <p:cNvPr id="6" name="Picture 5">
            <a:extLst>
              <a:ext uri="{FF2B5EF4-FFF2-40B4-BE49-F238E27FC236}">
                <a16:creationId xmlns:a16="http://schemas.microsoft.com/office/drawing/2014/main" id="{1F353F39-53F3-5C45-AA76-22DDAF60FC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05303" y="1683197"/>
            <a:ext cx="5329570" cy="2789142"/>
          </a:xfrm>
          <a:prstGeom prst="rect">
            <a:avLst/>
          </a:prstGeom>
        </p:spPr>
      </p:pic>
    </p:spTree>
    <p:extLst>
      <p:ext uri="{BB962C8B-B14F-4D97-AF65-F5344CB8AC3E}">
        <p14:creationId xmlns:p14="http://schemas.microsoft.com/office/powerpoint/2010/main" val="2060684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1B52D-DE3C-364A-A191-3FFE4FC91CA7}"/>
              </a:ext>
            </a:extLst>
          </p:cNvPr>
          <p:cNvSpPr txBox="1"/>
          <p:nvPr/>
        </p:nvSpPr>
        <p:spPr>
          <a:xfrm>
            <a:off x="321276" y="185350"/>
            <a:ext cx="1112108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solidFill>
                  <a:srgbClr val="00B050"/>
                </a:solidFill>
                <a:latin typeface="Comic Sans MS" panose="030F0902030302020204" pitchFamily="66" charset="0"/>
              </a:rPr>
              <a:t>Here is some vocabulary to help you with your word choices.</a:t>
            </a:r>
            <a:endPar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p:txBody>
      </p:sp>
      <p:pic>
        <p:nvPicPr>
          <p:cNvPr id="4" name="Picture 3">
            <a:extLst>
              <a:ext uri="{FF2B5EF4-FFF2-40B4-BE49-F238E27FC236}">
                <a16:creationId xmlns:a16="http://schemas.microsoft.com/office/drawing/2014/main" id="{513E5265-D111-4748-A395-A299F33E66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2791" y="1508789"/>
            <a:ext cx="8709587" cy="4923790"/>
          </a:xfrm>
          <a:prstGeom prst="rect">
            <a:avLst/>
          </a:prstGeom>
        </p:spPr>
      </p:pic>
    </p:spTree>
    <p:extLst>
      <p:ext uri="{BB962C8B-B14F-4D97-AF65-F5344CB8AC3E}">
        <p14:creationId xmlns:p14="http://schemas.microsoft.com/office/powerpoint/2010/main" val="3493631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1B52D-DE3C-364A-A191-3FFE4FC91CA7}"/>
              </a:ext>
            </a:extLst>
          </p:cNvPr>
          <p:cNvSpPr txBox="1"/>
          <p:nvPr/>
        </p:nvSpPr>
        <p:spPr>
          <a:xfrm>
            <a:off x="321276" y="185350"/>
            <a:ext cx="1112108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Here is some vocabulary to help you with your word choices.</a:t>
            </a:r>
          </a:p>
        </p:txBody>
      </p:sp>
      <p:pic>
        <p:nvPicPr>
          <p:cNvPr id="3" name="Picture 2">
            <a:extLst>
              <a:ext uri="{FF2B5EF4-FFF2-40B4-BE49-F238E27FC236}">
                <a16:creationId xmlns:a16="http://schemas.microsoft.com/office/drawing/2014/main" id="{BDFEA083-D164-6941-B93E-EB97AD5CD0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02465" y="1508789"/>
            <a:ext cx="8859730" cy="5008670"/>
          </a:xfrm>
          <a:prstGeom prst="rect">
            <a:avLst/>
          </a:prstGeom>
        </p:spPr>
      </p:pic>
    </p:spTree>
    <p:extLst>
      <p:ext uri="{BB962C8B-B14F-4D97-AF65-F5344CB8AC3E}">
        <p14:creationId xmlns:p14="http://schemas.microsoft.com/office/powerpoint/2010/main" val="2774436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1B52D-DE3C-364A-A191-3FFE4FC91CA7}"/>
              </a:ext>
            </a:extLst>
          </p:cNvPr>
          <p:cNvSpPr txBox="1"/>
          <p:nvPr/>
        </p:nvSpPr>
        <p:spPr>
          <a:xfrm>
            <a:off x="321276" y="185350"/>
            <a:ext cx="1112108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Here is some vocabulary to help you with your word choices.</a:t>
            </a:r>
          </a:p>
        </p:txBody>
      </p:sp>
      <p:pic>
        <p:nvPicPr>
          <p:cNvPr id="4" name="Picture 3">
            <a:extLst>
              <a:ext uri="{FF2B5EF4-FFF2-40B4-BE49-F238E27FC236}">
                <a16:creationId xmlns:a16="http://schemas.microsoft.com/office/drawing/2014/main" id="{0180F6DD-CA61-C949-A45D-AE38160FB1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92740" y="1508789"/>
            <a:ext cx="8630267" cy="4878948"/>
          </a:xfrm>
          <a:prstGeom prst="rect">
            <a:avLst/>
          </a:prstGeom>
        </p:spPr>
      </p:pic>
    </p:spTree>
    <p:extLst>
      <p:ext uri="{BB962C8B-B14F-4D97-AF65-F5344CB8AC3E}">
        <p14:creationId xmlns:p14="http://schemas.microsoft.com/office/powerpoint/2010/main" val="3060203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1B52D-DE3C-364A-A191-3FFE4FC91CA7}"/>
              </a:ext>
            </a:extLst>
          </p:cNvPr>
          <p:cNvSpPr txBox="1"/>
          <p:nvPr/>
        </p:nvSpPr>
        <p:spPr>
          <a:xfrm>
            <a:off x="321276" y="185350"/>
            <a:ext cx="1112108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Here is an adventure story writing toolkit.</a:t>
            </a:r>
          </a:p>
        </p:txBody>
      </p:sp>
      <p:pic>
        <p:nvPicPr>
          <p:cNvPr id="3" name="Picture 2">
            <a:extLst>
              <a:ext uri="{FF2B5EF4-FFF2-40B4-BE49-F238E27FC236}">
                <a16:creationId xmlns:a16="http://schemas.microsoft.com/office/drawing/2014/main" id="{84DF53F3-2FAD-9A4E-B95A-6C8FD4562B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90457" y="2971922"/>
            <a:ext cx="1985554" cy="1704580"/>
          </a:xfrm>
          <a:prstGeom prst="rect">
            <a:avLst/>
          </a:prstGeom>
        </p:spPr>
      </p:pic>
      <p:sp>
        <p:nvSpPr>
          <p:cNvPr id="5" name="TextBox 4">
            <a:extLst>
              <a:ext uri="{FF2B5EF4-FFF2-40B4-BE49-F238E27FC236}">
                <a16:creationId xmlns:a16="http://schemas.microsoft.com/office/drawing/2014/main" id="{278FC04A-56E8-724A-9BED-5672114D9FBF}"/>
              </a:ext>
            </a:extLst>
          </p:cNvPr>
          <p:cNvSpPr txBox="1"/>
          <p:nvPr/>
        </p:nvSpPr>
        <p:spPr>
          <a:xfrm>
            <a:off x="8085909" y="1489166"/>
            <a:ext cx="3605348" cy="369332"/>
          </a:xfrm>
          <a:prstGeom prst="rect">
            <a:avLst/>
          </a:prstGeom>
          <a:noFill/>
        </p:spPr>
        <p:txBody>
          <a:bodyPr wrap="square" rtlCol="0">
            <a:spAutoFit/>
          </a:bodyPr>
          <a:lstStyle/>
          <a:p>
            <a:r>
              <a:rPr lang="en-GB" dirty="0">
                <a:solidFill>
                  <a:srgbClr val="00B050"/>
                </a:solidFill>
                <a:latin typeface="Comic Sans MS" panose="030F0902030302020204" pitchFamily="66" charset="0"/>
              </a:rPr>
              <a:t>Show not tell</a:t>
            </a:r>
          </a:p>
        </p:txBody>
      </p:sp>
      <p:sp>
        <p:nvSpPr>
          <p:cNvPr id="6" name="TextBox 5">
            <a:extLst>
              <a:ext uri="{FF2B5EF4-FFF2-40B4-BE49-F238E27FC236}">
                <a16:creationId xmlns:a16="http://schemas.microsoft.com/office/drawing/2014/main" id="{78929296-889E-FE4C-A5E2-47B0739C9145}"/>
              </a:ext>
            </a:extLst>
          </p:cNvPr>
          <p:cNvSpPr txBox="1"/>
          <p:nvPr/>
        </p:nvSpPr>
        <p:spPr>
          <a:xfrm>
            <a:off x="8085909" y="3292365"/>
            <a:ext cx="3605348" cy="369332"/>
          </a:xfrm>
          <a:prstGeom prst="rect">
            <a:avLst/>
          </a:prstGeom>
          <a:noFill/>
        </p:spPr>
        <p:txBody>
          <a:bodyPr wrap="square" rtlCol="0">
            <a:spAutoFit/>
          </a:bodyPr>
          <a:lstStyle/>
          <a:p>
            <a:r>
              <a:rPr lang="en-GB" dirty="0">
                <a:solidFill>
                  <a:srgbClr val="00B050"/>
                </a:solidFill>
                <a:latin typeface="Comic Sans MS" panose="030F0902030302020204" pitchFamily="66" charset="0"/>
              </a:rPr>
              <a:t>Short punchy sentence</a:t>
            </a:r>
          </a:p>
        </p:txBody>
      </p:sp>
      <p:sp>
        <p:nvSpPr>
          <p:cNvPr id="7" name="TextBox 6">
            <a:extLst>
              <a:ext uri="{FF2B5EF4-FFF2-40B4-BE49-F238E27FC236}">
                <a16:creationId xmlns:a16="http://schemas.microsoft.com/office/drawing/2014/main" id="{30718412-D143-7B4B-9CEE-692799AC5201}"/>
              </a:ext>
            </a:extLst>
          </p:cNvPr>
          <p:cNvSpPr txBox="1"/>
          <p:nvPr/>
        </p:nvSpPr>
        <p:spPr>
          <a:xfrm>
            <a:off x="8085909" y="4190387"/>
            <a:ext cx="3605348" cy="369332"/>
          </a:xfrm>
          <a:prstGeom prst="rect">
            <a:avLst/>
          </a:prstGeom>
          <a:noFill/>
        </p:spPr>
        <p:txBody>
          <a:bodyPr wrap="square" rtlCol="0">
            <a:spAutoFit/>
          </a:bodyPr>
          <a:lstStyle/>
          <a:p>
            <a:r>
              <a:rPr lang="en-GB" dirty="0">
                <a:solidFill>
                  <a:srgbClr val="00B050"/>
                </a:solidFill>
                <a:latin typeface="Comic Sans MS" panose="030F0902030302020204" pitchFamily="66" charset="0"/>
              </a:rPr>
              <a:t>Rhetorical questions</a:t>
            </a:r>
          </a:p>
        </p:txBody>
      </p:sp>
      <p:sp>
        <p:nvSpPr>
          <p:cNvPr id="8" name="TextBox 7">
            <a:extLst>
              <a:ext uri="{FF2B5EF4-FFF2-40B4-BE49-F238E27FC236}">
                <a16:creationId xmlns:a16="http://schemas.microsoft.com/office/drawing/2014/main" id="{3B17D024-EA1C-A143-9578-C4984A0A1E83}"/>
              </a:ext>
            </a:extLst>
          </p:cNvPr>
          <p:cNvSpPr txBox="1"/>
          <p:nvPr/>
        </p:nvSpPr>
        <p:spPr>
          <a:xfrm>
            <a:off x="6425125" y="5593518"/>
            <a:ext cx="3605348" cy="646331"/>
          </a:xfrm>
          <a:prstGeom prst="rect">
            <a:avLst/>
          </a:prstGeom>
          <a:noFill/>
        </p:spPr>
        <p:txBody>
          <a:bodyPr wrap="square" rtlCol="0">
            <a:spAutoFit/>
          </a:bodyPr>
          <a:lstStyle/>
          <a:p>
            <a:r>
              <a:rPr lang="en-GB" dirty="0">
                <a:solidFill>
                  <a:srgbClr val="00B050"/>
                </a:solidFill>
                <a:latin typeface="Comic Sans MS" panose="030F0902030302020204" pitchFamily="66" charset="0"/>
              </a:rPr>
              <a:t>Empty words – </a:t>
            </a:r>
            <a:r>
              <a:rPr lang="en-GB" i="1" dirty="0">
                <a:solidFill>
                  <a:srgbClr val="00B050"/>
                </a:solidFill>
                <a:latin typeface="Comic Sans MS" panose="030F0902030302020204" pitchFamily="66" charset="0"/>
              </a:rPr>
              <a:t>something, somebody</a:t>
            </a:r>
            <a:endParaRPr lang="en-GB" dirty="0">
              <a:solidFill>
                <a:srgbClr val="00B050"/>
              </a:solidFill>
              <a:latin typeface="Comic Sans MS" panose="030F0902030302020204" pitchFamily="66" charset="0"/>
            </a:endParaRPr>
          </a:p>
        </p:txBody>
      </p:sp>
      <p:sp>
        <p:nvSpPr>
          <p:cNvPr id="9" name="TextBox 8">
            <a:extLst>
              <a:ext uri="{FF2B5EF4-FFF2-40B4-BE49-F238E27FC236}">
                <a16:creationId xmlns:a16="http://schemas.microsoft.com/office/drawing/2014/main" id="{F232E218-C9F5-1644-A65B-CCCB8A25E183}"/>
              </a:ext>
            </a:extLst>
          </p:cNvPr>
          <p:cNvSpPr txBox="1"/>
          <p:nvPr/>
        </p:nvSpPr>
        <p:spPr>
          <a:xfrm>
            <a:off x="2394408" y="5760648"/>
            <a:ext cx="3605348" cy="646331"/>
          </a:xfrm>
          <a:prstGeom prst="rect">
            <a:avLst/>
          </a:prstGeom>
          <a:noFill/>
        </p:spPr>
        <p:txBody>
          <a:bodyPr wrap="square" rtlCol="0">
            <a:spAutoFit/>
          </a:bodyPr>
          <a:lstStyle/>
          <a:p>
            <a:r>
              <a:rPr lang="en-GB" dirty="0">
                <a:solidFill>
                  <a:srgbClr val="00B050"/>
                </a:solidFill>
                <a:latin typeface="Comic Sans MS" panose="030F0902030302020204" pitchFamily="66" charset="0"/>
              </a:rPr>
              <a:t>Powerful verbs – </a:t>
            </a:r>
            <a:r>
              <a:rPr lang="en-GB" i="1" dirty="0">
                <a:solidFill>
                  <a:srgbClr val="00B050"/>
                </a:solidFill>
                <a:latin typeface="Comic Sans MS" panose="030F0902030302020204" pitchFamily="66" charset="0"/>
              </a:rPr>
              <a:t>crept, grabbed, smothered</a:t>
            </a:r>
            <a:endParaRPr lang="en-GB" dirty="0">
              <a:solidFill>
                <a:srgbClr val="00B050"/>
              </a:solidFill>
              <a:latin typeface="Comic Sans MS" panose="030F0902030302020204" pitchFamily="66" charset="0"/>
            </a:endParaRPr>
          </a:p>
        </p:txBody>
      </p:sp>
      <p:sp>
        <p:nvSpPr>
          <p:cNvPr id="10" name="TextBox 9">
            <a:extLst>
              <a:ext uri="{FF2B5EF4-FFF2-40B4-BE49-F238E27FC236}">
                <a16:creationId xmlns:a16="http://schemas.microsoft.com/office/drawing/2014/main" id="{D8D1A600-B1C5-EC4C-8161-7559519321B8}"/>
              </a:ext>
            </a:extLst>
          </p:cNvPr>
          <p:cNvSpPr txBox="1"/>
          <p:nvPr/>
        </p:nvSpPr>
        <p:spPr>
          <a:xfrm>
            <a:off x="591734" y="4054732"/>
            <a:ext cx="3605348" cy="923330"/>
          </a:xfrm>
          <a:prstGeom prst="rect">
            <a:avLst/>
          </a:prstGeom>
          <a:noFill/>
        </p:spPr>
        <p:txBody>
          <a:bodyPr wrap="square" rtlCol="0">
            <a:spAutoFit/>
          </a:bodyPr>
          <a:lstStyle/>
          <a:p>
            <a:r>
              <a:rPr lang="en-GB" dirty="0">
                <a:solidFill>
                  <a:srgbClr val="00B050"/>
                </a:solidFill>
                <a:latin typeface="Comic Sans MS" panose="030F0902030302020204" pitchFamily="66" charset="0"/>
              </a:rPr>
              <a:t>Dramatic connectives –</a:t>
            </a:r>
            <a:r>
              <a:rPr lang="en-GB" i="1" dirty="0">
                <a:solidFill>
                  <a:srgbClr val="00B050"/>
                </a:solidFill>
                <a:latin typeface="Comic Sans MS" panose="030F0902030302020204" pitchFamily="66" charset="0"/>
              </a:rPr>
              <a:t> in an instant, without warning, out of the blue</a:t>
            </a:r>
            <a:endParaRPr lang="en-GB" dirty="0">
              <a:solidFill>
                <a:srgbClr val="00B050"/>
              </a:solidFill>
              <a:latin typeface="Comic Sans MS" panose="030F0902030302020204" pitchFamily="66" charset="0"/>
            </a:endParaRPr>
          </a:p>
        </p:txBody>
      </p:sp>
      <p:sp>
        <p:nvSpPr>
          <p:cNvPr id="11" name="TextBox 10">
            <a:extLst>
              <a:ext uri="{FF2B5EF4-FFF2-40B4-BE49-F238E27FC236}">
                <a16:creationId xmlns:a16="http://schemas.microsoft.com/office/drawing/2014/main" id="{912353D5-75FD-1D4C-BC43-DA2AD2F61E4B}"/>
              </a:ext>
            </a:extLst>
          </p:cNvPr>
          <p:cNvSpPr txBox="1"/>
          <p:nvPr/>
        </p:nvSpPr>
        <p:spPr>
          <a:xfrm>
            <a:off x="358853" y="2740109"/>
            <a:ext cx="3605348" cy="369332"/>
          </a:xfrm>
          <a:prstGeom prst="rect">
            <a:avLst/>
          </a:prstGeom>
          <a:noFill/>
        </p:spPr>
        <p:txBody>
          <a:bodyPr wrap="square" rtlCol="0">
            <a:spAutoFit/>
          </a:bodyPr>
          <a:lstStyle/>
          <a:p>
            <a:r>
              <a:rPr lang="en-GB" dirty="0">
                <a:solidFill>
                  <a:srgbClr val="00B050"/>
                </a:solidFill>
                <a:latin typeface="Comic Sans MS" panose="030F0902030302020204" pitchFamily="66" charset="0"/>
              </a:rPr>
              <a:t>Vocabulary choices</a:t>
            </a:r>
          </a:p>
        </p:txBody>
      </p:sp>
      <p:sp>
        <p:nvSpPr>
          <p:cNvPr id="12" name="TextBox 11">
            <a:extLst>
              <a:ext uri="{FF2B5EF4-FFF2-40B4-BE49-F238E27FC236}">
                <a16:creationId xmlns:a16="http://schemas.microsoft.com/office/drawing/2014/main" id="{D537AE55-D5A1-5A45-9081-AFDB1DC2E831}"/>
              </a:ext>
            </a:extLst>
          </p:cNvPr>
          <p:cNvSpPr txBox="1"/>
          <p:nvPr/>
        </p:nvSpPr>
        <p:spPr>
          <a:xfrm>
            <a:off x="500744" y="1396833"/>
            <a:ext cx="3605348" cy="369332"/>
          </a:xfrm>
          <a:prstGeom prst="rect">
            <a:avLst/>
          </a:prstGeom>
          <a:noFill/>
        </p:spPr>
        <p:txBody>
          <a:bodyPr wrap="square" rtlCol="0">
            <a:spAutoFit/>
          </a:bodyPr>
          <a:lstStyle/>
          <a:p>
            <a:r>
              <a:rPr lang="en-GB" dirty="0">
                <a:solidFill>
                  <a:srgbClr val="00B050"/>
                </a:solidFill>
                <a:latin typeface="Comic Sans MS" panose="030F0902030302020204" pitchFamily="66" charset="0"/>
              </a:rPr>
              <a:t>A dilemma or problem</a:t>
            </a:r>
          </a:p>
        </p:txBody>
      </p:sp>
      <p:sp>
        <p:nvSpPr>
          <p:cNvPr id="13" name="TextBox 12">
            <a:extLst>
              <a:ext uri="{FF2B5EF4-FFF2-40B4-BE49-F238E27FC236}">
                <a16:creationId xmlns:a16="http://schemas.microsoft.com/office/drawing/2014/main" id="{406FBA7C-5623-AC47-83F0-087B66A1BFC2}"/>
              </a:ext>
            </a:extLst>
          </p:cNvPr>
          <p:cNvSpPr txBox="1"/>
          <p:nvPr/>
        </p:nvSpPr>
        <p:spPr>
          <a:xfrm>
            <a:off x="3487783" y="1181215"/>
            <a:ext cx="3605348" cy="369332"/>
          </a:xfrm>
          <a:prstGeom prst="rect">
            <a:avLst/>
          </a:prstGeom>
          <a:noFill/>
        </p:spPr>
        <p:txBody>
          <a:bodyPr wrap="square" rtlCol="0">
            <a:spAutoFit/>
          </a:bodyPr>
          <a:lstStyle/>
          <a:p>
            <a:r>
              <a:rPr lang="en-GB" dirty="0">
                <a:solidFill>
                  <a:srgbClr val="00B050"/>
                </a:solidFill>
                <a:latin typeface="Comic Sans MS" panose="030F0902030302020204" pitchFamily="66" charset="0"/>
              </a:rPr>
              <a:t>A resolution</a:t>
            </a:r>
          </a:p>
        </p:txBody>
      </p:sp>
      <p:sp>
        <p:nvSpPr>
          <p:cNvPr id="14" name="TextBox 13">
            <a:extLst>
              <a:ext uri="{FF2B5EF4-FFF2-40B4-BE49-F238E27FC236}">
                <a16:creationId xmlns:a16="http://schemas.microsoft.com/office/drawing/2014/main" id="{A2F4C1A6-75FE-F946-801A-69E939852150}"/>
              </a:ext>
            </a:extLst>
          </p:cNvPr>
          <p:cNvSpPr txBox="1"/>
          <p:nvPr/>
        </p:nvSpPr>
        <p:spPr>
          <a:xfrm>
            <a:off x="5290457" y="960368"/>
            <a:ext cx="3605348" cy="369332"/>
          </a:xfrm>
          <a:prstGeom prst="rect">
            <a:avLst/>
          </a:prstGeom>
          <a:noFill/>
        </p:spPr>
        <p:txBody>
          <a:bodyPr wrap="square" rtlCol="0">
            <a:spAutoFit/>
          </a:bodyPr>
          <a:lstStyle/>
          <a:p>
            <a:r>
              <a:rPr lang="en-GB" dirty="0">
                <a:solidFill>
                  <a:srgbClr val="00B050"/>
                </a:solidFill>
                <a:latin typeface="Comic Sans MS" panose="030F0902030302020204" pitchFamily="66" charset="0"/>
              </a:rPr>
              <a:t>Create suspense in the build up</a:t>
            </a:r>
          </a:p>
        </p:txBody>
      </p:sp>
      <p:sp>
        <p:nvSpPr>
          <p:cNvPr id="15" name="TextBox 14">
            <a:extLst>
              <a:ext uri="{FF2B5EF4-FFF2-40B4-BE49-F238E27FC236}">
                <a16:creationId xmlns:a16="http://schemas.microsoft.com/office/drawing/2014/main" id="{09B9688D-5BC0-C247-9F6A-774701B6ABDA}"/>
              </a:ext>
            </a:extLst>
          </p:cNvPr>
          <p:cNvSpPr txBox="1"/>
          <p:nvPr/>
        </p:nvSpPr>
        <p:spPr>
          <a:xfrm>
            <a:off x="8227799" y="2123735"/>
            <a:ext cx="3605348" cy="923330"/>
          </a:xfrm>
          <a:prstGeom prst="rect">
            <a:avLst/>
          </a:prstGeom>
          <a:noFill/>
        </p:spPr>
        <p:txBody>
          <a:bodyPr wrap="square" rtlCol="0">
            <a:spAutoFit/>
          </a:bodyPr>
          <a:lstStyle/>
          <a:p>
            <a:r>
              <a:rPr lang="en-GB" dirty="0">
                <a:solidFill>
                  <a:srgbClr val="00B050"/>
                </a:solidFill>
                <a:latin typeface="Comic Sans MS" panose="030F0902030302020204" pitchFamily="66" charset="0"/>
              </a:rPr>
              <a:t>Reveal the character’s thoughts – </a:t>
            </a:r>
            <a:r>
              <a:rPr lang="en-GB" i="1" dirty="0">
                <a:solidFill>
                  <a:srgbClr val="00B050"/>
                </a:solidFill>
                <a:latin typeface="Comic Sans MS" panose="030F0902030302020204" pitchFamily="66" charset="0"/>
              </a:rPr>
              <a:t>He hoped that he would find his way home. </a:t>
            </a:r>
            <a:endParaRPr lang="en-GB" dirty="0">
              <a:solidFill>
                <a:srgbClr val="00B050"/>
              </a:solidFill>
              <a:latin typeface="Comic Sans MS" panose="030F0902030302020204" pitchFamily="66" charset="0"/>
            </a:endParaRPr>
          </a:p>
        </p:txBody>
      </p:sp>
    </p:spTree>
    <p:extLst>
      <p:ext uri="{BB962C8B-B14F-4D97-AF65-F5344CB8AC3E}">
        <p14:creationId xmlns:p14="http://schemas.microsoft.com/office/powerpoint/2010/main" val="3979713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1B52D-DE3C-364A-A191-3FFE4FC91CA7}"/>
              </a:ext>
            </a:extLst>
          </p:cNvPr>
          <p:cNvSpPr txBox="1"/>
          <p:nvPr/>
        </p:nvSpPr>
        <p:spPr>
          <a:xfrm>
            <a:off x="358853" y="193727"/>
            <a:ext cx="1112108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solidFill>
                  <a:srgbClr val="00B050"/>
                </a:solidFill>
                <a:latin typeface="Comic Sans MS" panose="030F0902030302020204" pitchFamily="66" charset="0"/>
              </a:rPr>
              <a:t>Can you include…</a:t>
            </a:r>
            <a:endPar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p:txBody>
      </p:sp>
      <p:pic>
        <p:nvPicPr>
          <p:cNvPr id="3" name="Picture 2">
            <a:extLst>
              <a:ext uri="{FF2B5EF4-FFF2-40B4-BE49-F238E27FC236}">
                <a16:creationId xmlns:a16="http://schemas.microsoft.com/office/drawing/2014/main" id="{84DF53F3-2FAD-9A4E-B95A-6C8FD4562B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06979" y="2257151"/>
            <a:ext cx="1985554" cy="1704580"/>
          </a:xfrm>
          <a:prstGeom prst="rect">
            <a:avLst/>
          </a:prstGeom>
        </p:spPr>
      </p:pic>
      <p:sp>
        <p:nvSpPr>
          <p:cNvPr id="5" name="TextBox 4">
            <a:extLst>
              <a:ext uri="{FF2B5EF4-FFF2-40B4-BE49-F238E27FC236}">
                <a16:creationId xmlns:a16="http://schemas.microsoft.com/office/drawing/2014/main" id="{278FC04A-56E8-724A-9BED-5672114D9FBF}"/>
              </a:ext>
            </a:extLst>
          </p:cNvPr>
          <p:cNvSpPr txBox="1"/>
          <p:nvPr/>
        </p:nvSpPr>
        <p:spPr>
          <a:xfrm>
            <a:off x="8085909" y="1489166"/>
            <a:ext cx="36053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Metaphors</a:t>
            </a:r>
          </a:p>
        </p:txBody>
      </p:sp>
      <p:sp>
        <p:nvSpPr>
          <p:cNvPr id="6" name="TextBox 5">
            <a:extLst>
              <a:ext uri="{FF2B5EF4-FFF2-40B4-BE49-F238E27FC236}">
                <a16:creationId xmlns:a16="http://schemas.microsoft.com/office/drawing/2014/main" id="{78929296-889E-FE4C-A5E2-47B0739C9145}"/>
              </a:ext>
            </a:extLst>
          </p:cNvPr>
          <p:cNvSpPr txBox="1"/>
          <p:nvPr/>
        </p:nvSpPr>
        <p:spPr>
          <a:xfrm>
            <a:off x="8227799" y="2779147"/>
            <a:ext cx="36053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B050"/>
                </a:solidFill>
                <a:effectLst/>
                <a:uLnTx/>
                <a:uFillTx/>
                <a:latin typeface="Comic Sans MS" panose="030F0902030302020204" pitchFamily="66" charset="0"/>
                <a:ea typeface="+mn-ea"/>
                <a:cs typeface="+mn-cs"/>
              </a:rPr>
              <a:t>Onomatopeia</a:t>
            </a:r>
            <a:endPar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p:txBody>
      </p:sp>
      <p:sp>
        <p:nvSpPr>
          <p:cNvPr id="7" name="TextBox 6">
            <a:extLst>
              <a:ext uri="{FF2B5EF4-FFF2-40B4-BE49-F238E27FC236}">
                <a16:creationId xmlns:a16="http://schemas.microsoft.com/office/drawing/2014/main" id="{30718412-D143-7B4B-9CEE-692799AC5201}"/>
              </a:ext>
            </a:extLst>
          </p:cNvPr>
          <p:cNvSpPr txBox="1"/>
          <p:nvPr/>
        </p:nvSpPr>
        <p:spPr>
          <a:xfrm>
            <a:off x="8085909" y="4190387"/>
            <a:ext cx="36053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Expanded noun phrases to add intriguing details</a:t>
            </a:r>
          </a:p>
        </p:txBody>
      </p:sp>
      <p:sp>
        <p:nvSpPr>
          <p:cNvPr id="8" name="TextBox 7">
            <a:extLst>
              <a:ext uri="{FF2B5EF4-FFF2-40B4-BE49-F238E27FC236}">
                <a16:creationId xmlns:a16="http://schemas.microsoft.com/office/drawing/2014/main" id="{3B17D024-EA1C-A143-9578-C4984A0A1E83}"/>
              </a:ext>
            </a:extLst>
          </p:cNvPr>
          <p:cNvSpPr txBox="1"/>
          <p:nvPr/>
        </p:nvSpPr>
        <p:spPr>
          <a:xfrm>
            <a:off x="6425125" y="5593518"/>
            <a:ext cx="36053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Describe the change in  weather to create atmosphere</a:t>
            </a:r>
          </a:p>
        </p:txBody>
      </p:sp>
      <p:sp>
        <p:nvSpPr>
          <p:cNvPr id="9" name="TextBox 8">
            <a:extLst>
              <a:ext uri="{FF2B5EF4-FFF2-40B4-BE49-F238E27FC236}">
                <a16:creationId xmlns:a16="http://schemas.microsoft.com/office/drawing/2014/main" id="{F232E218-C9F5-1644-A65B-CCCB8A25E183}"/>
              </a:ext>
            </a:extLst>
          </p:cNvPr>
          <p:cNvSpPr txBox="1"/>
          <p:nvPr/>
        </p:nvSpPr>
        <p:spPr>
          <a:xfrm>
            <a:off x="2394408" y="5760648"/>
            <a:ext cx="36053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Dialogue showing how the character is feeling</a:t>
            </a:r>
          </a:p>
        </p:txBody>
      </p:sp>
      <p:sp>
        <p:nvSpPr>
          <p:cNvPr id="10" name="TextBox 9">
            <a:extLst>
              <a:ext uri="{FF2B5EF4-FFF2-40B4-BE49-F238E27FC236}">
                <a16:creationId xmlns:a16="http://schemas.microsoft.com/office/drawing/2014/main" id="{D8D1A600-B1C5-EC4C-8161-7559519321B8}"/>
              </a:ext>
            </a:extLst>
          </p:cNvPr>
          <p:cNvSpPr txBox="1"/>
          <p:nvPr/>
        </p:nvSpPr>
        <p:spPr>
          <a:xfrm>
            <a:off x="591734" y="4054732"/>
            <a:ext cx="36053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Show the setting through the character’s eye’s</a:t>
            </a:r>
          </a:p>
        </p:txBody>
      </p:sp>
      <p:sp>
        <p:nvSpPr>
          <p:cNvPr id="11" name="TextBox 10">
            <a:extLst>
              <a:ext uri="{FF2B5EF4-FFF2-40B4-BE49-F238E27FC236}">
                <a16:creationId xmlns:a16="http://schemas.microsoft.com/office/drawing/2014/main" id="{912353D5-75FD-1D4C-BC43-DA2AD2F61E4B}"/>
              </a:ext>
            </a:extLst>
          </p:cNvPr>
          <p:cNvSpPr txBox="1"/>
          <p:nvPr/>
        </p:nvSpPr>
        <p:spPr>
          <a:xfrm>
            <a:off x="358853" y="3145824"/>
            <a:ext cx="36053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Prepositions</a:t>
            </a:r>
          </a:p>
        </p:txBody>
      </p:sp>
      <p:sp>
        <p:nvSpPr>
          <p:cNvPr id="12" name="TextBox 11">
            <a:extLst>
              <a:ext uri="{FF2B5EF4-FFF2-40B4-BE49-F238E27FC236}">
                <a16:creationId xmlns:a16="http://schemas.microsoft.com/office/drawing/2014/main" id="{D537AE55-D5A1-5A45-9081-AFDB1DC2E831}"/>
              </a:ext>
            </a:extLst>
          </p:cNvPr>
          <p:cNvSpPr txBox="1"/>
          <p:nvPr/>
        </p:nvSpPr>
        <p:spPr>
          <a:xfrm>
            <a:off x="779267" y="1119834"/>
            <a:ext cx="36053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Cliff hanger questions</a:t>
            </a:r>
          </a:p>
        </p:txBody>
      </p:sp>
      <p:sp>
        <p:nvSpPr>
          <p:cNvPr id="14" name="TextBox 13">
            <a:extLst>
              <a:ext uri="{FF2B5EF4-FFF2-40B4-BE49-F238E27FC236}">
                <a16:creationId xmlns:a16="http://schemas.microsoft.com/office/drawing/2014/main" id="{A2F4C1A6-75FE-F946-801A-69E939852150}"/>
              </a:ext>
            </a:extLst>
          </p:cNvPr>
          <p:cNvSpPr txBox="1"/>
          <p:nvPr/>
        </p:nvSpPr>
        <p:spPr>
          <a:xfrm>
            <a:off x="5006979" y="916908"/>
            <a:ext cx="36053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Similes </a:t>
            </a:r>
          </a:p>
        </p:txBody>
      </p:sp>
      <p:sp>
        <p:nvSpPr>
          <p:cNvPr id="13" name="TextBox 12">
            <a:extLst>
              <a:ext uri="{FF2B5EF4-FFF2-40B4-BE49-F238E27FC236}">
                <a16:creationId xmlns:a16="http://schemas.microsoft.com/office/drawing/2014/main" id="{4EE5711C-26B3-CB4B-8104-086B556258A4}"/>
              </a:ext>
            </a:extLst>
          </p:cNvPr>
          <p:cNvSpPr txBox="1"/>
          <p:nvPr/>
        </p:nvSpPr>
        <p:spPr>
          <a:xfrm>
            <a:off x="500743" y="1859094"/>
            <a:ext cx="3605348" cy="923330"/>
          </a:xfrm>
          <a:prstGeom prst="rect">
            <a:avLst/>
          </a:prstGeom>
          <a:noFill/>
        </p:spPr>
        <p:txBody>
          <a:bodyPr wrap="square" rtlCol="0">
            <a:spAutoFit/>
          </a:bodyPr>
          <a:lstStyle/>
          <a:p>
            <a:r>
              <a:rPr lang="en-GB" dirty="0">
                <a:solidFill>
                  <a:srgbClr val="00B050"/>
                </a:solidFill>
                <a:latin typeface="Comic Sans MS" panose="030F0902030302020204" pitchFamily="66" charset="0"/>
              </a:rPr>
              <a:t>Slow the action by using sentences of three and drop in clauses.</a:t>
            </a:r>
          </a:p>
        </p:txBody>
      </p:sp>
      <p:sp>
        <p:nvSpPr>
          <p:cNvPr id="15" name="TextBox 14">
            <a:extLst>
              <a:ext uri="{FF2B5EF4-FFF2-40B4-BE49-F238E27FC236}">
                <a16:creationId xmlns:a16="http://schemas.microsoft.com/office/drawing/2014/main" id="{5EEEB614-1AF8-0E4E-A904-57BF4A3814E8}"/>
              </a:ext>
            </a:extLst>
          </p:cNvPr>
          <p:cNvSpPr txBox="1"/>
          <p:nvPr/>
        </p:nvSpPr>
        <p:spPr>
          <a:xfrm>
            <a:off x="7735013" y="385403"/>
            <a:ext cx="36053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Pick out unusual details to bring the setting alive.</a:t>
            </a:r>
          </a:p>
        </p:txBody>
      </p:sp>
    </p:spTree>
    <p:extLst>
      <p:ext uri="{BB962C8B-B14F-4D97-AF65-F5344CB8AC3E}">
        <p14:creationId xmlns:p14="http://schemas.microsoft.com/office/powerpoint/2010/main" val="2557323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1B52D-DE3C-364A-A191-3FFE4FC91CA7}"/>
              </a:ext>
            </a:extLst>
          </p:cNvPr>
          <p:cNvSpPr txBox="1"/>
          <p:nvPr/>
        </p:nvSpPr>
        <p:spPr>
          <a:xfrm>
            <a:off x="333632" y="210064"/>
            <a:ext cx="11121082"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Let’s meet the author.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4000" dirty="0">
              <a:solidFill>
                <a:srgbClr val="00B050"/>
              </a:solidFill>
              <a:latin typeface="Comic Sans MS" panose="030F0902030302020204" pitchFamily="66" charset="0"/>
            </a:endParaRPr>
          </a:p>
          <a:p>
            <a:pPr lvl="0"/>
            <a:r>
              <a:rPr lang="en-GB" sz="4000" dirty="0">
                <a:solidFill>
                  <a:srgbClr val="00B050"/>
                </a:solidFill>
                <a:latin typeface="Comic Sans MS" panose="030F0902030302020204" pitchFamily="66" charset="0"/>
                <a:hlinkClick r:id="rId2"/>
              </a:rPr>
              <a:t>https://www.storybreathing.com/free-virtual-school-visit/</a:t>
            </a:r>
            <a:r>
              <a:rPr lang="en-GB" sz="4000" dirty="0">
                <a:solidFill>
                  <a:srgbClr val="00B050"/>
                </a:solidFill>
                <a:latin typeface="Comic Sans MS" panose="030F0902030302020204" pitchFamily="66" charset="0"/>
              </a:rPr>
              <a:t> </a:t>
            </a:r>
            <a:endPar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p:txBody>
      </p:sp>
    </p:spTree>
    <p:extLst>
      <p:ext uri="{BB962C8B-B14F-4D97-AF65-F5344CB8AC3E}">
        <p14:creationId xmlns:p14="http://schemas.microsoft.com/office/powerpoint/2010/main" val="2023769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1B52D-DE3C-364A-A191-3FFE4FC91CA7}"/>
              </a:ext>
            </a:extLst>
          </p:cNvPr>
          <p:cNvSpPr txBox="1"/>
          <p:nvPr/>
        </p:nvSpPr>
        <p:spPr>
          <a:xfrm>
            <a:off x="333631" y="47831"/>
            <a:ext cx="11686303" cy="68634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Just like Aaron Becker we are going to try and create a scene from our story through Junk modelling.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4000" dirty="0">
              <a:solidFill>
                <a:srgbClr val="00B050"/>
              </a:solidFill>
              <a:latin typeface="Comic Sans MS" panose="030F09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You can create a scene from your story or from Journey it is up to you, but we would love to see photos of you models.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4000" dirty="0">
              <a:solidFill>
                <a:srgbClr val="00B050"/>
              </a:solidFill>
              <a:latin typeface="Comic Sans MS" panose="030F09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Alternatively, there are slides at the end of this presentation to help with some drawing ideas. </a:t>
            </a:r>
          </a:p>
        </p:txBody>
      </p:sp>
    </p:spTree>
    <p:extLst>
      <p:ext uri="{BB962C8B-B14F-4D97-AF65-F5344CB8AC3E}">
        <p14:creationId xmlns:p14="http://schemas.microsoft.com/office/powerpoint/2010/main" val="2668347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1B52D-DE3C-364A-A191-3FFE4FC91CA7}"/>
              </a:ext>
            </a:extLst>
          </p:cNvPr>
          <p:cNvSpPr txBox="1"/>
          <p:nvPr/>
        </p:nvSpPr>
        <p:spPr>
          <a:xfrm>
            <a:off x="333632" y="210064"/>
            <a:ext cx="1112108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Here is some ideas to get you started.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p:txBody>
      </p:sp>
      <p:pic>
        <p:nvPicPr>
          <p:cNvPr id="4" name="Picture 3">
            <a:extLst>
              <a:ext uri="{FF2B5EF4-FFF2-40B4-BE49-F238E27FC236}">
                <a16:creationId xmlns:a16="http://schemas.microsoft.com/office/drawing/2014/main" id="{7D35A000-9ED9-0945-B26D-0676888F8801}"/>
              </a:ext>
            </a:extLst>
          </p:cNvPr>
          <p:cNvPicPr>
            <a:picLocks noChangeAspect="1"/>
          </p:cNvPicPr>
          <p:nvPr/>
        </p:nvPicPr>
        <p:blipFill>
          <a:blip r:embed="rId2"/>
          <a:stretch>
            <a:fillRect/>
          </a:stretch>
        </p:blipFill>
        <p:spPr>
          <a:xfrm>
            <a:off x="379762" y="1023527"/>
            <a:ext cx="3550145" cy="2405472"/>
          </a:xfrm>
          <a:prstGeom prst="rect">
            <a:avLst/>
          </a:prstGeom>
        </p:spPr>
      </p:pic>
      <p:pic>
        <p:nvPicPr>
          <p:cNvPr id="5" name="Picture 4">
            <a:extLst>
              <a:ext uri="{FF2B5EF4-FFF2-40B4-BE49-F238E27FC236}">
                <a16:creationId xmlns:a16="http://schemas.microsoft.com/office/drawing/2014/main" id="{6FFC114D-2D13-3D4F-A3E1-EDDAA12CAB2B}"/>
              </a:ext>
            </a:extLst>
          </p:cNvPr>
          <p:cNvPicPr>
            <a:picLocks noChangeAspect="1"/>
          </p:cNvPicPr>
          <p:nvPr/>
        </p:nvPicPr>
        <p:blipFill>
          <a:blip r:embed="rId3"/>
          <a:stretch>
            <a:fillRect/>
          </a:stretch>
        </p:blipFill>
        <p:spPr>
          <a:xfrm>
            <a:off x="8605389" y="1023527"/>
            <a:ext cx="3225520" cy="2405473"/>
          </a:xfrm>
          <a:prstGeom prst="rect">
            <a:avLst/>
          </a:prstGeom>
        </p:spPr>
      </p:pic>
      <p:pic>
        <p:nvPicPr>
          <p:cNvPr id="6" name="Picture 5">
            <a:extLst>
              <a:ext uri="{FF2B5EF4-FFF2-40B4-BE49-F238E27FC236}">
                <a16:creationId xmlns:a16="http://schemas.microsoft.com/office/drawing/2014/main" id="{2E042C93-2F1D-E64A-A9CE-7D92678C46AF}"/>
              </a:ext>
            </a:extLst>
          </p:cNvPr>
          <p:cNvPicPr>
            <a:picLocks noChangeAspect="1"/>
          </p:cNvPicPr>
          <p:nvPr/>
        </p:nvPicPr>
        <p:blipFill>
          <a:blip r:embed="rId4"/>
          <a:stretch>
            <a:fillRect/>
          </a:stretch>
        </p:blipFill>
        <p:spPr>
          <a:xfrm>
            <a:off x="4642048" y="1013413"/>
            <a:ext cx="3251200" cy="2425700"/>
          </a:xfrm>
          <a:prstGeom prst="rect">
            <a:avLst/>
          </a:prstGeom>
        </p:spPr>
      </p:pic>
      <p:pic>
        <p:nvPicPr>
          <p:cNvPr id="7" name="Picture 6">
            <a:extLst>
              <a:ext uri="{FF2B5EF4-FFF2-40B4-BE49-F238E27FC236}">
                <a16:creationId xmlns:a16="http://schemas.microsoft.com/office/drawing/2014/main" id="{B68B4EC9-1694-A04A-B04F-36D15B2F4B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91796" y="3644355"/>
            <a:ext cx="3862918" cy="2897189"/>
          </a:xfrm>
          <a:prstGeom prst="rect">
            <a:avLst/>
          </a:prstGeom>
        </p:spPr>
      </p:pic>
      <p:pic>
        <p:nvPicPr>
          <p:cNvPr id="8" name="Picture 7">
            <a:extLst>
              <a:ext uri="{FF2B5EF4-FFF2-40B4-BE49-F238E27FC236}">
                <a16:creationId xmlns:a16="http://schemas.microsoft.com/office/drawing/2014/main" id="{B14A0E9F-A77B-8340-8E32-AB7518965706}"/>
              </a:ext>
            </a:extLst>
          </p:cNvPr>
          <p:cNvPicPr>
            <a:picLocks noChangeAspect="1"/>
          </p:cNvPicPr>
          <p:nvPr/>
        </p:nvPicPr>
        <p:blipFill>
          <a:blip r:embed="rId6"/>
          <a:stretch>
            <a:fillRect/>
          </a:stretch>
        </p:blipFill>
        <p:spPr>
          <a:xfrm>
            <a:off x="737286" y="3644354"/>
            <a:ext cx="2177506" cy="2897190"/>
          </a:xfrm>
          <a:prstGeom prst="rect">
            <a:avLst/>
          </a:prstGeom>
        </p:spPr>
      </p:pic>
      <p:pic>
        <p:nvPicPr>
          <p:cNvPr id="9" name="Picture 8">
            <a:extLst>
              <a:ext uri="{FF2B5EF4-FFF2-40B4-BE49-F238E27FC236}">
                <a16:creationId xmlns:a16="http://schemas.microsoft.com/office/drawing/2014/main" id="{B44CBDC8-C5B8-C44E-8B7F-F2ECE92ED81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97456" y="3644354"/>
            <a:ext cx="2551125" cy="2897190"/>
          </a:xfrm>
          <a:prstGeom prst="rect">
            <a:avLst/>
          </a:prstGeom>
        </p:spPr>
      </p:pic>
    </p:spTree>
    <p:extLst>
      <p:ext uri="{BB962C8B-B14F-4D97-AF65-F5344CB8AC3E}">
        <p14:creationId xmlns:p14="http://schemas.microsoft.com/office/powerpoint/2010/main" val="2434688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urney">
            <a:hlinkClick r:id="" action="ppaction://media"/>
            <a:extLst>
              <a:ext uri="{FF2B5EF4-FFF2-40B4-BE49-F238E27FC236}">
                <a16:creationId xmlns:a16="http://schemas.microsoft.com/office/drawing/2014/main" id="{59FBC9AB-7052-457A-B7C0-376CB882AE69}"/>
              </a:ext>
            </a:extLst>
          </p:cNvPr>
          <p:cNvPicPr>
            <a:picLocks noChangeAspect="1"/>
          </p:cNvPicPr>
          <p:nvPr>
            <a:videoFile r:link="rId1"/>
            <p:extLst>
              <p:ext uri="{DAA4B4D4-6D71-4841-9C94-3DE7FCFB9230}">
                <p14:media xmlns:p14="http://schemas.microsoft.com/office/powerpoint/2010/main" r:embed="rId2">
                  <p14:trim st="5460"/>
                </p14:media>
              </p:ext>
            </p:extLst>
          </p:nvPr>
        </p:nvPicPr>
        <p:blipFill>
          <a:blip r:embed="rId4"/>
          <a:stretch>
            <a:fillRect/>
          </a:stretch>
        </p:blipFill>
        <p:spPr>
          <a:xfrm>
            <a:off x="0" y="355600"/>
            <a:ext cx="12192000" cy="6146800"/>
          </a:xfrm>
          <a:prstGeom prst="rect">
            <a:avLst/>
          </a:prstGeom>
        </p:spPr>
      </p:pic>
    </p:spTree>
    <p:extLst>
      <p:ext uri="{BB962C8B-B14F-4D97-AF65-F5344CB8AC3E}">
        <p14:creationId xmlns:p14="http://schemas.microsoft.com/office/powerpoint/2010/main" val="326984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8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49B5E2-EF90-544D-B1F5-C65BD29F847E}"/>
              </a:ext>
            </a:extLst>
          </p:cNvPr>
          <p:cNvSpPr txBox="1"/>
          <p:nvPr/>
        </p:nvSpPr>
        <p:spPr>
          <a:xfrm>
            <a:off x="790831" y="383059"/>
            <a:ext cx="10202989" cy="1200329"/>
          </a:xfrm>
          <a:prstGeom prst="rect">
            <a:avLst/>
          </a:prstGeom>
          <a:noFill/>
        </p:spPr>
        <p:txBody>
          <a:bodyPr wrap="square" rtlCol="0">
            <a:spAutoFit/>
          </a:bodyPr>
          <a:lstStyle/>
          <a:p>
            <a:r>
              <a:rPr lang="en-GB" dirty="0">
                <a:solidFill>
                  <a:srgbClr val="00B050"/>
                </a:solidFill>
                <a:latin typeface="Comic Sans MS" panose="030F0902030302020204" pitchFamily="66" charset="0"/>
              </a:rPr>
              <a:t>Can you use the images on the slides to help you create some artwork for you stories?</a:t>
            </a:r>
          </a:p>
          <a:p>
            <a:endParaRPr lang="en-GB" dirty="0">
              <a:solidFill>
                <a:srgbClr val="00B050"/>
              </a:solidFill>
              <a:latin typeface="Comic Sans MS" panose="030F0902030302020204" pitchFamily="66" charset="0"/>
            </a:endParaRPr>
          </a:p>
          <a:p>
            <a:r>
              <a:rPr lang="en-GB" dirty="0">
                <a:solidFill>
                  <a:srgbClr val="00B050"/>
                </a:solidFill>
                <a:latin typeface="Comic Sans MS" panose="030F0902030302020204" pitchFamily="66" charset="0"/>
              </a:rPr>
              <a:t>You don’t have to use them all, pick the ones that will work with your story or use them to inspire you own artwork.</a:t>
            </a:r>
          </a:p>
        </p:txBody>
      </p:sp>
      <p:pic>
        <p:nvPicPr>
          <p:cNvPr id="5" name="Picture 4">
            <a:extLst>
              <a:ext uri="{FF2B5EF4-FFF2-40B4-BE49-F238E27FC236}">
                <a16:creationId xmlns:a16="http://schemas.microsoft.com/office/drawing/2014/main" id="{8513FC5D-4519-0244-A72F-1D1BAD697206}"/>
              </a:ext>
            </a:extLst>
          </p:cNvPr>
          <p:cNvPicPr>
            <a:picLocks noChangeAspect="1"/>
          </p:cNvPicPr>
          <p:nvPr/>
        </p:nvPicPr>
        <p:blipFill>
          <a:blip r:embed="rId2"/>
          <a:stretch>
            <a:fillRect/>
          </a:stretch>
        </p:blipFill>
        <p:spPr>
          <a:xfrm>
            <a:off x="654907" y="1739728"/>
            <a:ext cx="5571353" cy="4422620"/>
          </a:xfrm>
          <a:prstGeom prst="rect">
            <a:avLst/>
          </a:prstGeom>
        </p:spPr>
      </p:pic>
      <p:sp>
        <p:nvSpPr>
          <p:cNvPr id="6" name="Rounded Rectangular Callout 5">
            <a:extLst>
              <a:ext uri="{FF2B5EF4-FFF2-40B4-BE49-F238E27FC236}">
                <a16:creationId xmlns:a16="http://schemas.microsoft.com/office/drawing/2014/main" id="{FF234422-DD9F-354D-B064-536D3F19BEFF}"/>
              </a:ext>
            </a:extLst>
          </p:cNvPr>
          <p:cNvSpPr/>
          <p:nvPr/>
        </p:nvSpPr>
        <p:spPr>
          <a:xfrm>
            <a:off x="6771503" y="1952368"/>
            <a:ext cx="3608173" cy="3039762"/>
          </a:xfrm>
          <a:prstGeom prst="wedgeRoundRectCallout">
            <a:avLst>
              <a:gd name="adj1" fmla="val 64099"/>
              <a:gd name="adj2" fmla="val 86077"/>
              <a:gd name="adj3" fmla="val 16667"/>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D5075A4A-3B07-A44F-AFAA-54BA575D67CA}"/>
              </a:ext>
            </a:extLst>
          </p:cNvPr>
          <p:cNvSpPr txBox="1"/>
          <p:nvPr/>
        </p:nvSpPr>
        <p:spPr>
          <a:xfrm>
            <a:off x="6907443" y="2364253"/>
            <a:ext cx="3472233" cy="2215991"/>
          </a:xfrm>
          <a:prstGeom prst="rect">
            <a:avLst/>
          </a:prstGeom>
          <a:noFill/>
        </p:spPr>
        <p:txBody>
          <a:bodyPr wrap="square" rtlCol="0">
            <a:spAutoFit/>
          </a:bodyPr>
          <a:lstStyle/>
          <a:p>
            <a:r>
              <a:rPr lang="en-GB" sz="2400" dirty="0">
                <a:solidFill>
                  <a:srgbClr val="00B050"/>
                </a:solidFill>
                <a:latin typeface="Comic Sans MS" panose="030F0902030302020204" pitchFamily="66" charset="0"/>
              </a:rPr>
              <a:t>Who lives in the castle? </a:t>
            </a:r>
          </a:p>
          <a:p>
            <a:r>
              <a:rPr lang="en-GB" sz="2400" dirty="0">
                <a:solidFill>
                  <a:srgbClr val="00B050"/>
                </a:solidFill>
                <a:latin typeface="Comic Sans MS" panose="030F0902030302020204" pitchFamily="66" charset="0"/>
              </a:rPr>
              <a:t>Do they keep animals?</a:t>
            </a:r>
          </a:p>
          <a:p>
            <a:r>
              <a:rPr lang="en-GB" sz="2400" dirty="0">
                <a:solidFill>
                  <a:srgbClr val="00B050"/>
                </a:solidFill>
                <a:latin typeface="Comic Sans MS" panose="030F0902030302020204" pitchFamily="66" charset="0"/>
              </a:rPr>
              <a:t>Can you draw them so we can see?</a:t>
            </a:r>
          </a:p>
          <a:p>
            <a:endParaRPr lang="en-GB" dirty="0">
              <a:solidFill>
                <a:srgbClr val="00B050"/>
              </a:solidFill>
              <a:latin typeface="Comic Sans MS" panose="030F0902030302020204" pitchFamily="66" charset="0"/>
            </a:endParaRPr>
          </a:p>
        </p:txBody>
      </p:sp>
    </p:spTree>
    <p:extLst>
      <p:ext uri="{BB962C8B-B14F-4D97-AF65-F5344CB8AC3E}">
        <p14:creationId xmlns:p14="http://schemas.microsoft.com/office/powerpoint/2010/main" val="1593811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49B5E2-EF90-544D-B1F5-C65BD29F847E}"/>
              </a:ext>
            </a:extLst>
          </p:cNvPr>
          <p:cNvSpPr txBox="1"/>
          <p:nvPr/>
        </p:nvSpPr>
        <p:spPr>
          <a:xfrm>
            <a:off x="790831" y="383059"/>
            <a:ext cx="10985158" cy="1600438"/>
          </a:xfrm>
          <a:prstGeom prst="rect">
            <a:avLst/>
          </a:prstGeom>
          <a:noFill/>
        </p:spPr>
        <p:txBody>
          <a:bodyPr wrap="square" rtlCol="0">
            <a:spAutoFit/>
          </a:bodyPr>
          <a:lstStyle/>
          <a:p>
            <a:r>
              <a:rPr lang="en-GB" sz="2000" dirty="0">
                <a:solidFill>
                  <a:srgbClr val="00B050"/>
                </a:solidFill>
                <a:latin typeface="Comic Sans MS" panose="030F0902030302020204" pitchFamily="66" charset="0"/>
              </a:rPr>
              <a:t>You were secretly following someone when they disappeared through this archway. You aren't sure what's on the other side so you tiptoe up the step and peer through.</a:t>
            </a:r>
            <a:br>
              <a:rPr lang="en-GB" sz="2000" dirty="0">
                <a:solidFill>
                  <a:srgbClr val="00B050"/>
                </a:solidFill>
                <a:latin typeface="Comic Sans MS" panose="030F0902030302020204" pitchFamily="66" charset="0"/>
              </a:rPr>
            </a:br>
            <a:endParaRPr lang="en-GB" sz="2000" dirty="0">
              <a:solidFill>
                <a:srgbClr val="00B050"/>
              </a:solidFill>
              <a:latin typeface="Comic Sans MS" panose="030F0902030302020204" pitchFamily="66" charset="0"/>
            </a:endParaRPr>
          </a:p>
          <a:p>
            <a:r>
              <a:rPr lang="en-GB" sz="2000" dirty="0">
                <a:solidFill>
                  <a:srgbClr val="00B050"/>
                </a:solidFill>
                <a:latin typeface="Comic Sans MS" panose="030F0902030302020204" pitchFamily="66" charset="0"/>
              </a:rPr>
              <a:t>Draw or paint what you see through the archway.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p:txBody>
      </p:sp>
      <p:sp>
        <p:nvSpPr>
          <p:cNvPr id="6" name="Rounded Rectangular Callout 5">
            <a:extLst>
              <a:ext uri="{FF2B5EF4-FFF2-40B4-BE49-F238E27FC236}">
                <a16:creationId xmlns:a16="http://schemas.microsoft.com/office/drawing/2014/main" id="{FF234422-DD9F-354D-B064-536D3F19BEFF}"/>
              </a:ext>
            </a:extLst>
          </p:cNvPr>
          <p:cNvSpPr/>
          <p:nvPr/>
        </p:nvSpPr>
        <p:spPr>
          <a:xfrm>
            <a:off x="6771503" y="1952368"/>
            <a:ext cx="3608173" cy="3039762"/>
          </a:xfrm>
          <a:prstGeom prst="wedgeRoundRectCallout">
            <a:avLst>
              <a:gd name="adj1" fmla="val 64099"/>
              <a:gd name="adj2" fmla="val 86077"/>
              <a:gd name="adj3" fmla="val 16667"/>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5075A4A-3B07-A44F-AFAA-54BA575D67CA}"/>
              </a:ext>
            </a:extLst>
          </p:cNvPr>
          <p:cNvSpPr txBox="1"/>
          <p:nvPr/>
        </p:nvSpPr>
        <p:spPr>
          <a:xfrm>
            <a:off x="6907443" y="2228328"/>
            <a:ext cx="3472233" cy="2862322"/>
          </a:xfrm>
          <a:prstGeom prst="rect">
            <a:avLst/>
          </a:prstGeom>
          <a:noFill/>
        </p:spPr>
        <p:txBody>
          <a:bodyPr wrap="square" rtlCol="0">
            <a:spAutoFit/>
          </a:bodyPr>
          <a:lstStyle/>
          <a:p>
            <a:r>
              <a:rPr lang="en-GB" dirty="0">
                <a:solidFill>
                  <a:srgbClr val="00B050"/>
                </a:solidFill>
                <a:latin typeface="Comic Sans MS" panose="030F0902030302020204" pitchFamily="66" charset="0"/>
              </a:rPr>
              <a:t>What do you see through the archway?</a:t>
            </a:r>
            <a:br>
              <a:rPr lang="en-GB" dirty="0">
                <a:solidFill>
                  <a:srgbClr val="00B050"/>
                </a:solidFill>
                <a:latin typeface="Comic Sans MS" panose="030F0902030302020204" pitchFamily="66" charset="0"/>
              </a:rPr>
            </a:br>
            <a:endParaRPr lang="en-GB" dirty="0">
              <a:solidFill>
                <a:srgbClr val="00B050"/>
              </a:solidFill>
              <a:latin typeface="Comic Sans MS" panose="030F0902030302020204" pitchFamily="66" charset="0"/>
            </a:endParaRPr>
          </a:p>
          <a:p>
            <a:r>
              <a:rPr lang="en-GB" dirty="0">
                <a:solidFill>
                  <a:srgbClr val="00B050"/>
                </a:solidFill>
                <a:latin typeface="Comic Sans MS" panose="030F0902030302020204" pitchFamily="66" charset="0"/>
              </a:rPr>
              <a:t>Is there anything on the step, draw what you see?</a:t>
            </a:r>
            <a:br>
              <a:rPr lang="en-GB" dirty="0">
                <a:solidFill>
                  <a:srgbClr val="00B050"/>
                </a:solidFill>
                <a:latin typeface="Comic Sans MS" panose="030F0902030302020204" pitchFamily="66" charset="0"/>
              </a:rPr>
            </a:br>
            <a:endParaRPr lang="en-GB" dirty="0">
              <a:solidFill>
                <a:srgbClr val="00B050"/>
              </a:solidFill>
              <a:latin typeface="Comic Sans MS" panose="030F0902030302020204" pitchFamily="66" charset="0"/>
            </a:endParaRPr>
          </a:p>
          <a:p>
            <a:r>
              <a:rPr lang="en-GB" dirty="0">
                <a:solidFill>
                  <a:srgbClr val="00B050"/>
                </a:solidFill>
                <a:latin typeface="Comic Sans MS" panose="030F0902030302020204" pitchFamily="66" charset="0"/>
              </a:rPr>
              <a:t>Suddenly, something makes you look up...what do you see above the archway?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p:txBody>
      </p:sp>
      <p:pic>
        <p:nvPicPr>
          <p:cNvPr id="2" name="Picture 1">
            <a:extLst>
              <a:ext uri="{FF2B5EF4-FFF2-40B4-BE49-F238E27FC236}">
                <a16:creationId xmlns:a16="http://schemas.microsoft.com/office/drawing/2014/main" id="{EE7A90E1-D7D4-C54C-9E3F-77DE2FE50AA9}"/>
              </a:ext>
            </a:extLst>
          </p:cNvPr>
          <p:cNvPicPr>
            <a:picLocks noChangeAspect="1"/>
          </p:cNvPicPr>
          <p:nvPr/>
        </p:nvPicPr>
        <p:blipFill>
          <a:blip r:embed="rId2"/>
          <a:stretch>
            <a:fillRect/>
          </a:stretch>
        </p:blipFill>
        <p:spPr>
          <a:xfrm>
            <a:off x="790831" y="1728573"/>
            <a:ext cx="4124926" cy="4911540"/>
          </a:xfrm>
          <a:prstGeom prst="rect">
            <a:avLst/>
          </a:prstGeom>
        </p:spPr>
      </p:pic>
    </p:spTree>
    <p:extLst>
      <p:ext uri="{BB962C8B-B14F-4D97-AF65-F5344CB8AC3E}">
        <p14:creationId xmlns:p14="http://schemas.microsoft.com/office/powerpoint/2010/main" val="3450609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49B5E2-EF90-544D-B1F5-C65BD29F847E}"/>
              </a:ext>
            </a:extLst>
          </p:cNvPr>
          <p:cNvSpPr txBox="1"/>
          <p:nvPr/>
        </p:nvSpPr>
        <p:spPr>
          <a:xfrm>
            <a:off x="790831" y="383059"/>
            <a:ext cx="10985158" cy="707886"/>
          </a:xfrm>
          <a:prstGeom prst="rect">
            <a:avLst/>
          </a:prstGeom>
          <a:noFill/>
        </p:spPr>
        <p:txBody>
          <a:bodyPr wrap="square" rtlCol="0">
            <a:spAutoFit/>
          </a:bodyPr>
          <a:lstStyle/>
          <a:p>
            <a:pPr lvl="0"/>
            <a:r>
              <a:rPr lang="en-GB" sz="2000" dirty="0">
                <a:solidFill>
                  <a:srgbClr val="00B050"/>
                </a:solidFill>
                <a:latin typeface="Comic Sans MS" panose="030F0902030302020204" pitchFamily="66" charset="0"/>
              </a:rPr>
              <a:t>You are right at the top of the castle, looking out: what can you see? Clouds, stars, rooftops? What is the weather like?</a:t>
            </a:r>
            <a:endPar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ndParaRPr>
          </a:p>
        </p:txBody>
      </p:sp>
      <p:sp>
        <p:nvSpPr>
          <p:cNvPr id="6" name="Rounded Rectangular Callout 5">
            <a:extLst>
              <a:ext uri="{FF2B5EF4-FFF2-40B4-BE49-F238E27FC236}">
                <a16:creationId xmlns:a16="http://schemas.microsoft.com/office/drawing/2014/main" id="{FF234422-DD9F-354D-B064-536D3F19BEFF}"/>
              </a:ext>
            </a:extLst>
          </p:cNvPr>
          <p:cNvSpPr/>
          <p:nvPr/>
        </p:nvSpPr>
        <p:spPr>
          <a:xfrm>
            <a:off x="6771503" y="1952368"/>
            <a:ext cx="3608173" cy="3039762"/>
          </a:xfrm>
          <a:prstGeom prst="wedgeRoundRectCallout">
            <a:avLst>
              <a:gd name="adj1" fmla="val 64099"/>
              <a:gd name="adj2" fmla="val 86077"/>
              <a:gd name="adj3" fmla="val 16667"/>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5075A4A-3B07-A44F-AFAA-54BA575D67CA}"/>
              </a:ext>
            </a:extLst>
          </p:cNvPr>
          <p:cNvSpPr txBox="1"/>
          <p:nvPr/>
        </p:nvSpPr>
        <p:spPr>
          <a:xfrm>
            <a:off x="6907443" y="2228328"/>
            <a:ext cx="3472233" cy="2585323"/>
          </a:xfrm>
          <a:prstGeom prst="rect">
            <a:avLst/>
          </a:prstGeom>
          <a:noFill/>
        </p:spPr>
        <p:txBody>
          <a:bodyPr wrap="square" rtlCol="0">
            <a:spAutoFit/>
          </a:bodyPr>
          <a:lstStyle/>
          <a:p>
            <a:r>
              <a:rPr lang="en-GB" dirty="0">
                <a:solidFill>
                  <a:srgbClr val="00B050"/>
                </a:solidFill>
                <a:latin typeface="Comic Sans MS" panose="030F0902030302020204" pitchFamily="66" charset="0"/>
              </a:rPr>
              <a:t>Who lives in this magical castle floating in the sky? </a:t>
            </a:r>
            <a:br>
              <a:rPr lang="en-GB" dirty="0">
                <a:solidFill>
                  <a:srgbClr val="00B050"/>
                </a:solidFill>
                <a:latin typeface="Comic Sans MS" panose="030F0902030302020204" pitchFamily="66" charset="0"/>
              </a:rPr>
            </a:br>
            <a:endParaRPr lang="en-GB" dirty="0">
              <a:solidFill>
                <a:srgbClr val="00B050"/>
              </a:solidFill>
              <a:latin typeface="Comic Sans MS" panose="030F0902030302020204" pitchFamily="66" charset="0"/>
            </a:endParaRPr>
          </a:p>
          <a:p>
            <a:r>
              <a:rPr lang="en-GB" dirty="0">
                <a:solidFill>
                  <a:srgbClr val="00B050"/>
                </a:solidFill>
                <a:latin typeface="Comic Sans MS" panose="030F0902030302020204" pitchFamily="66" charset="0"/>
              </a:rPr>
              <a:t>What is on the flags?</a:t>
            </a:r>
            <a:br>
              <a:rPr lang="en-GB" dirty="0">
                <a:solidFill>
                  <a:srgbClr val="00B050"/>
                </a:solidFill>
                <a:latin typeface="Comic Sans MS" panose="030F0902030302020204" pitchFamily="66" charset="0"/>
              </a:rPr>
            </a:br>
            <a:endParaRPr lang="en-GB" dirty="0">
              <a:solidFill>
                <a:srgbClr val="00B050"/>
              </a:solidFill>
              <a:latin typeface="Comic Sans MS" panose="030F0902030302020204" pitchFamily="66" charset="0"/>
            </a:endParaRPr>
          </a:p>
          <a:p>
            <a:r>
              <a:rPr lang="en-GB" dirty="0">
                <a:solidFill>
                  <a:srgbClr val="00B050"/>
                </a:solidFill>
                <a:latin typeface="Comic Sans MS" panose="030F0902030302020204" pitchFamily="66" charset="0"/>
              </a:rPr>
              <a:t>What do you see below the castle? Clouds? S​tars? Rooftops?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p:txBody>
      </p:sp>
      <p:pic>
        <p:nvPicPr>
          <p:cNvPr id="3" name="Picture 2">
            <a:extLst>
              <a:ext uri="{FF2B5EF4-FFF2-40B4-BE49-F238E27FC236}">
                <a16:creationId xmlns:a16="http://schemas.microsoft.com/office/drawing/2014/main" id="{84AC3D44-9B5F-294B-A168-43B858F06E8F}"/>
              </a:ext>
            </a:extLst>
          </p:cNvPr>
          <p:cNvPicPr>
            <a:picLocks noChangeAspect="1"/>
          </p:cNvPicPr>
          <p:nvPr/>
        </p:nvPicPr>
        <p:blipFill>
          <a:blip r:embed="rId2"/>
          <a:stretch>
            <a:fillRect/>
          </a:stretch>
        </p:blipFill>
        <p:spPr>
          <a:xfrm>
            <a:off x="570642" y="1952368"/>
            <a:ext cx="4322634" cy="4443266"/>
          </a:xfrm>
          <a:prstGeom prst="rect">
            <a:avLst/>
          </a:prstGeom>
        </p:spPr>
      </p:pic>
    </p:spTree>
    <p:extLst>
      <p:ext uri="{BB962C8B-B14F-4D97-AF65-F5344CB8AC3E}">
        <p14:creationId xmlns:p14="http://schemas.microsoft.com/office/powerpoint/2010/main" val="3371171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49B5E2-EF90-544D-B1F5-C65BD29F847E}"/>
              </a:ext>
            </a:extLst>
          </p:cNvPr>
          <p:cNvSpPr txBox="1"/>
          <p:nvPr/>
        </p:nvSpPr>
        <p:spPr>
          <a:xfrm>
            <a:off x="790831" y="383059"/>
            <a:ext cx="10985158" cy="954107"/>
          </a:xfrm>
          <a:prstGeom prst="rect">
            <a:avLst/>
          </a:prstGeom>
          <a:noFill/>
        </p:spPr>
        <p:txBody>
          <a:bodyPr wrap="square" rtlCol="0">
            <a:spAutoFit/>
          </a:bodyPr>
          <a:lstStyle/>
          <a:p>
            <a:r>
              <a:rPr lang="en-GB" dirty="0">
                <a:solidFill>
                  <a:srgbClr val="00B050"/>
                </a:solidFill>
                <a:latin typeface="Comic Sans MS" panose="030F0902030302020204" pitchFamily="66" charset="0"/>
              </a:rPr>
              <a:t>You saw a city that you had ​never seen before, with streets full of water and strange wonderful buildings. Draw in as much as possible of what you see. Who is  in the boat and where is it going?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p:txBody>
      </p:sp>
      <p:sp>
        <p:nvSpPr>
          <p:cNvPr id="6" name="Rounded Rectangular Callout 5">
            <a:extLst>
              <a:ext uri="{FF2B5EF4-FFF2-40B4-BE49-F238E27FC236}">
                <a16:creationId xmlns:a16="http://schemas.microsoft.com/office/drawing/2014/main" id="{FF234422-DD9F-354D-B064-536D3F19BEFF}"/>
              </a:ext>
            </a:extLst>
          </p:cNvPr>
          <p:cNvSpPr/>
          <p:nvPr/>
        </p:nvSpPr>
        <p:spPr>
          <a:xfrm>
            <a:off x="6771503" y="1952368"/>
            <a:ext cx="3608173" cy="3039762"/>
          </a:xfrm>
          <a:prstGeom prst="wedgeRoundRectCallout">
            <a:avLst>
              <a:gd name="adj1" fmla="val 64099"/>
              <a:gd name="adj2" fmla="val 86077"/>
              <a:gd name="adj3" fmla="val 16667"/>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5075A4A-3B07-A44F-AFAA-54BA575D67CA}"/>
              </a:ext>
            </a:extLst>
          </p:cNvPr>
          <p:cNvSpPr txBox="1"/>
          <p:nvPr/>
        </p:nvSpPr>
        <p:spPr>
          <a:xfrm>
            <a:off x="6907443" y="2228328"/>
            <a:ext cx="3472233" cy="2215991"/>
          </a:xfrm>
          <a:prstGeom prst="rect">
            <a:avLst/>
          </a:prstGeom>
          <a:noFill/>
        </p:spPr>
        <p:txBody>
          <a:bodyPr wrap="square" rtlCol="0">
            <a:spAutoFit/>
          </a:bodyPr>
          <a:lstStyle/>
          <a:p>
            <a:r>
              <a:rPr lang="en-GB" sz="2000" dirty="0">
                <a:solidFill>
                  <a:srgbClr val="00B050"/>
                </a:solidFill>
                <a:latin typeface="Comic Sans MS" panose="030F0902030302020204" pitchFamily="66" charset="0"/>
              </a:rPr>
              <a:t>What else can you see in this strange wonderful, watery city?</a:t>
            </a:r>
            <a:br>
              <a:rPr lang="en-GB" sz="2000" dirty="0">
                <a:solidFill>
                  <a:srgbClr val="00B050"/>
                </a:solidFill>
                <a:latin typeface="Comic Sans MS" panose="030F0902030302020204" pitchFamily="66" charset="0"/>
              </a:rPr>
            </a:br>
            <a:endParaRPr lang="en-GB" sz="2000" dirty="0">
              <a:solidFill>
                <a:srgbClr val="00B050"/>
              </a:solidFill>
              <a:latin typeface="Comic Sans MS" panose="030F0902030302020204" pitchFamily="66" charset="0"/>
            </a:endParaRPr>
          </a:p>
          <a:p>
            <a:r>
              <a:rPr lang="en-GB" sz="2000" dirty="0">
                <a:solidFill>
                  <a:srgbClr val="00B050"/>
                </a:solidFill>
                <a:latin typeface="Comic Sans MS" panose="030F0902030302020204" pitchFamily="66" charset="0"/>
              </a:rPr>
              <a:t>Who is in the boat and where is going?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p:txBody>
      </p:sp>
      <p:pic>
        <p:nvPicPr>
          <p:cNvPr id="2" name="Picture 1">
            <a:extLst>
              <a:ext uri="{FF2B5EF4-FFF2-40B4-BE49-F238E27FC236}">
                <a16:creationId xmlns:a16="http://schemas.microsoft.com/office/drawing/2014/main" id="{38B2F7FE-0AA6-C44C-A51C-7D8F9BE855E1}"/>
              </a:ext>
            </a:extLst>
          </p:cNvPr>
          <p:cNvPicPr>
            <a:picLocks noChangeAspect="1"/>
          </p:cNvPicPr>
          <p:nvPr/>
        </p:nvPicPr>
        <p:blipFill>
          <a:blip r:embed="rId2"/>
          <a:stretch>
            <a:fillRect/>
          </a:stretch>
        </p:blipFill>
        <p:spPr>
          <a:xfrm>
            <a:off x="416011" y="1169198"/>
            <a:ext cx="3437065" cy="5419372"/>
          </a:xfrm>
          <a:prstGeom prst="rect">
            <a:avLst/>
          </a:prstGeom>
        </p:spPr>
      </p:pic>
    </p:spTree>
    <p:extLst>
      <p:ext uri="{BB962C8B-B14F-4D97-AF65-F5344CB8AC3E}">
        <p14:creationId xmlns:p14="http://schemas.microsoft.com/office/powerpoint/2010/main" val="176023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49B5E2-EF90-544D-B1F5-C65BD29F847E}"/>
              </a:ext>
            </a:extLst>
          </p:cNvPr>
          <p:cNvSpPr txBox="1"/>
          <p:nvPr/>
        </p:nvSpPr>
        <p:spPr>
          <a:xfrm>
            <a:off x="790831" y="383059"/>
            <a:ext cx="10985158" cy="1323439"/>
          </a:xfrm>
          <a:prstGeom prst="rect">
            <a:avLst/>
          </a:prstGeom>
          <a:noFill/>
        </p:spPr>
        <p:txBody>
          <a:bodyPr wrap="square" rtlCol="0">
            <a:spAutoFit/>
          </a:bodyPr>
          <a:lstStyle/>
          <a:p>
            <a:r>
              <a:rPr lang="en-GB" sz="2000" dirty="0">
                <a:solidFill>
                  <a:srgbClr val="00B050"/>
                </a:solidFill>
                <a:latin typeface="Comic Sans MS" panose="030F0902030302020204" pitchFamily="66" charset="0"/>
              </a:rPr>
              <a:t>The castle is on an island, draw in the water and an upside down picture of the castle reflected in it.</a:t>
            </a:r>
            <a:br>
              <a:rPr lang="en-GB" sz="2000" dirty="0">
                <a:solidFill>
                  <a:srgbClr val="00B050"/>
                </a:solidFill>
                <a:latin typeface="Comic Sans MS" panose="030F0902030302020204" pitchFamily="66" charset="0"/>
              </a:rPr>
            </a:br>
            <a:endParaRPr lang="en-GB" sz="2000" dirty="0">
              <a:solidFill>
                <a:srgbClr val="00B050"/>
              </a:solidFill>
              <a:latin typeface="Comic Sans MS" panose="030F09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p:txBody>
      </p:sp>
      <p:sp>
        <p:nvSpPr>
          <p:cNvPr id="6" name="Rounded Rectangular Callout 5">
            <a:extLst>
              <a:ext uri="{FF2B5EF4-FFF2-40B4-BE49-F238E27FC236}">
                <a16:creationId xmlns:a16="http://schemas.microsoft.com/office/drawing/2014/main" id="{FF234422-DD9F-354D-B064-536D3F19BEFF}"/>
              </a:ext>
            </a:extLst>
          </p:cNvPr>
          <p:cNvSpPr/>
          <p:nvPr/>
        </p:nvSpPr>
        <p:spPr>
          <a:xfrm>
            <a:off x="7883611" y="1007708"/>
            <a:ext cx="3608173" cy="3039762"/>
          </a:xfrm>
          <a:prstGeom prst="wedgeRoundRectCallout">
            <a:avLst>
              <a:gd name="adj1" fmla="val 64099"/>
              <a:gd name="adj2" fmla="val 86077"/>
              <a:gd name="adj3" fmla="val 16667"/>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5075A4A-3B07-A44F-AFAA-54BA575D67CA}"/>
              </a:ext>
            </a:extLst>
          </p:cNvPr>
          <p:cNvSpPr txBox="1"/>
          <p:nvPr/>
        </p:nvSpPr>
        <p:spPr>
          <a:xfrm>
            <a:off x="8161653" y="1599962"/>
            <a:ext cx="3472233" cy="1600438"/>
          </a:xfrm>
          <a:prstGeom prst="rect">
            <a:avLst/>
          </a:prstGeom>
          <a:noFill/>
        </p:spPr>
        <p:txBody>
          <a:bodyPr wrap="square" rtlCol="0">
            <a:spAutoFit/>
          </a:bodyPr>
          <a:lstStyle/>
          <a:p>
            <a:r>
              <a:rPr lang="en-GB" sz="2000" dirty="0">
                <a:solidFill>
                  <a:srgbClr val="00B050"/>
                </a:solidFill>
                <a:latin typeface="Comic Sans MS" panose="030F0902030302020204" pitchFamily="66" charset="0"/>
              </a:rPr>
              <a:t>Is there anything or anybody in the water? Draw them with their reflections, if you can.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p:txBody>
      </p:sp>
      <p:pic>
        <p:nvPicPr>
          <p:cNvPr id="3" name="Picture 2">
            <a:extLst>
              <a:ext uri="{FF2B5EF4-FFF2-40B4-BE49-F238E27FC236}">
                <a16:creationId xmlns:a16="http://schemas.microsoft.com/office/drawing/2014/main" id="{13619443-F433-5644-9357-C2706DE2819A}"/>
              </a:ext>
            </a:extLst>
          </p:cNvPr>
          <p:cNvPicPr>
            <a:picLocks noChangeAspect="1"/>
          </p:cNvPicPr>
          <p:nvPr/>
        </p:nvPicPr>
        <p:blipFill>
          <a:blip r:embed="rId2"/>
          <a:stretch>
            <a:fillRect/>
          </a:stretch>
        </p:blipFill>
        <p:spPr>
          <a:xfrm>
            <a:off x="270243" y="1309815"/>
            <a:ext cx="7453853" cy="4263081"/>
          </a:xfrm>
          <a:prstGeom prst="rect">
            <a:avLst/>
          </a:prstGeom>
        </p:spPr>
      </p:pic>
    </p:spTree>
    <p:extLst>
      <p:ext uri="{BB962C8B-B14F-4D97-AF65-F5344CB8AC3E}">
        <p14:creationId xmlns:p14="http://schemas.microsoft.com/office/powerpoint/2010/main" val="3832608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49B5E2-EF90-544D-B1F5-C65BD29F847E}"/>
              </a:ext>
            </a:extLst>
          </p:cNvPr>
          <p:cNvSpPr txBox="1"/>
          <p:nvPr/>
        </p:nvSpPr>
        <p:spPr>
          <a:xfrm>
            <a:off x="558113" y="271848"/>
            <a:ext cx="10985158" cy="1231106"/>
          </a:xfrm>
          <a:prstGeom prst="rect">
            <a:avLst/>
          </a:prstGeom>
          <a:noFill/>
        </p:spPr>
        <p:txBody>
          <a:bodyPr wrap="square" rtlCol="0">
            <a:spAutoFit/>
          </a:bodyPr>
          <a:lstStyle/>
          <a:p>
            <a:r>
              <a:rPr lang="en-GB" dirty="0">
                <a:solidFill>
                  <a:srgbClr val="00B050"/>
                </a:solidFill>
                <a:latin typeface="Comic Sans MS" panose="030F0902030302020204" pitchFamily="66" charset="0"/>
              </a:rPr>
              <a:t>Something extraordinary just happened and you saw it all!</a:t>
            </a:r>
            <a:br>
              <a:rPr lang="en-GB" dirty="0">
                <a:solidFill>
                  <a:srgbClr val="00B050"/>
                </a:solidFill>
                <a:latin typeface="Comic Sans MS" panose="030F0902030302020204" pitchFamily="66" charset="0"/>
              </a:rPr>
            </a:br>
            <a:endParaRPr lang="en-GB" dirty="0">
              <a:solidFill>
                <a:srgbClr val="00B050"/>
              </a:solidFill>
              <a:latin typeface="Comic Sans MS" panose="030F0902030302020204" pitchFamily="66" charset="0"/>
            </a:endParaRPr>
          </a:p>
          <a:p>
            <a:r>
              <a:rPr lang="en-GB" dirty="0">
                <a:solidFill>
                  <a:srgbClr val="00B050"/>
                </a:solidFill>
                <a:latin typeface="Comic Sans MS" panose="030F0902030302020204" pitchFamily="66" charset="0"/>
              </a:rPr>
              <a:t>Draw a picture showing the whole story................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p:txBody>
      </p:sp>
      <p:sp>
        <p:nvSpPr>
          <p:cNvPr id="6" name="Rounded Rectangular Callout 5">
            <a:extLst>
              <a:ext uri="{FF2B5EF4-FFF2-40B4-BE49-F238E27FC236}">
                <a16:creationId xmlns:a16="http://schemas.microsoft.com/office/drawing/2014/main" id="{FF234422-DD9F-354D-B064-536D3F19BEFF}"/>
              </a:ext>
            </a:extLst>
          </p:cNvPr>
          <p:cNvSpPr/>
          <p:nvPr/>
        </p:nvSpPr>
        <p:spPr>
          <a:xfrm>
            <a:off x="7883611" y="1007708"/>
            <a:ext cx="3608173" cy="3039762"/>
          </a:xfrm>
          <a:prstGeom prst="wedgeRoundRectCallout">
            <a:avLst>
              <a:gd name="adj1" fmla="val 64099"/>
              <a:gd name="adj2" fmla="val 86077"/>
              <a:gd name="adj3" fmla="val 16667"/>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5075A4A-3B07-A44F-AFAA-54BA575D67CA}"/>
              </a:ext>
            </a:extLst>
          </p:cNvPr>
          <p:cNvSpPr txBox="1"/>
          <p:nvPr/>
        </p:nvSpPr>
        <p:spPr>
          <a:xfrm>
            <a:off x="8161653" y="1599962"/>
            <a:ext cx="3472233"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What have you seen?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B050"/>
              </a:solidFill>
              <a:latin typeface="Comic Sans MS" panose="030F09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Where is it happening?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B050"/>
              </a:solidFill>
              <a:latin typeface="Comic Sans MS" panose="030F09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Who is involved?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p:txBody>
      </p:sp>
      <p:pic>
        <p:nvPicPr>
          <p:cNvPr id="2" name="Picture 1">
            <a:extLst>
              <a:ext uri="{FF2B5EF4-FFF2-40B4-BE49-F238E27FC236}">
                <a16:creationId xmlns:a16="http://schemas.microsoft.com/office/drawing/2014/main" id="{B37976DA-55D1-2747-87B0-9097B0BD6882}"/>
              </a:ext>
            </a:extLst>
          </p:cNvPr>
          <p:cNvPicPr>
            <a:picLocks noChangeAspect="1"/>
          </p:cNvPicPr>
          <p:nvPr/>
        </p:nvPicPr>
        <p:blipFill>
          <a:blip r:embed="rId2"/>
          <a:stretch>
            <a:fillRect/>
          </a:stretch>
        </p:blipFill>
        <p:spPr>
          <a:xfrm>
            <a:off x="558113" y="1219199"/>
            <a:ext cx="3371335" cy="5505849"/>
          </a:xfrm>
          <a:prstGeom prst="rect">
            <a:avLst/>
          </a:prstGeom>
        </p:spPr>
      </p:pic>
    </p:spTree>
    <p:extLst>
      <p:ext uri="{BB962C8B-B14F-4D97-AF65-F5344CB8AC3E}">
        <p14:creationId xmlns:p14="http://schemas.microsoft.com/office/powerpoint/2010/main" val="3758581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A6E9AE6-1E15-324B-B60A-A052ED6F80F9}"/>
              </a:ext>
            </a:extLst>
          </p:cNvPr>
          <p:cNvSpPr txBox="1"/>
          <p:nvPr/>
        </p:nvSpPr>
        <p:spPr>
          <a:xfrm>
            <a:off x="4667357" y="4091081"/>
            <a:ext cx="6726278" cy="1363215"/>
          </a:xfrm>
          <a:prstGeom prst="rect">
            <a:avLst/>
          </a:prstGeom>
        </p:spPr>
        <p:txBody>
          <a:bodyPr vert="horz" lIns="91440" tIns="45720" rIns="91440" bIns="45720" rtlCol="0" anchor="t">
            <a:noAutofit/>
          </a:bodyPr>
          <a:lstStyle/>
          <a:p>
            <a:pPr algn="ctr"/>
            <a:r>
              <a:rPr lang="en-GB" sz="4800" dirty="0">
                <a:solidFill>
                  <a:srgbClr val="00B050"/>
                </a:solidFill>
                <a:latin typeface="Comic Sans MS" panose="030F0902030302020204" pitchFamily="66" charset="0"/>
              </a:rPr>
              <a:t>If you had a magic pen, where would you go?</a:t>
            </a:r>
          </a:p>
        </p:txBody>
      </p:sp>
      <p:sp>
        <p:nvSpPr>
          <p:cNvPr id="11" name="Freeform: Shape 10">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13091"/>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32FCC2A-2B22-4C4C-97ED-1F75644550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b="-1"/>
          <a:stretch/>
        </p:blipFill>
        <p:spPr>
          <a:xfrm>
            <a:off x="1246574"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2" name="Picture 1">
            <a:extLst>
              <a:ext uri="{FF2B5EF4-FFF2-40B4-BE49-F238E27FC236}">
                <a16:creationId xmlns:a16="http://schemas.microsoft.com/office/drawing/2014/main" id="{77B82208-9C0B-6D41-B8BE-356D0C925F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2279205"/>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15" name="Oval 14">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47279" y="6159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1E862E6-35DA-CB46-A1C2-8C51808D35A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 b="-3"/>
          <a:stretch/>
        </p:blipFill>
        <p:spPr>
          <a:xfrm>
            <a:off x="5511871" y="7805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17" name="Freeform: Shape 16">
            <a:extLst>
              <a:ext uri="{FF2B5EF4-FFF2-40B4-BE49-F238E27FC236}">
                <a16:creationId xmlns:a16="http://schemas.microsoft.com/office/drawing/2014/main" id="{31103AB2-C090-458F-B752-294F23AFA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1"/>
            <a:ext cx="3439432" cy="3785157"/>
          </a:xfrm>
          <a:custGeom>
            <a:avLst/>
            <a:gdLst>
              <a:gd name="connsiteX0" fmla="*/ 198262 w 3439432"/>
              <a:gd name="connsiteY0" fmla="*/ 0 h 3785157"/>
              <a:gd name="connsiteX1" fmla="*/ 3439432 w 3439432"/>
              <a:gd name="connsiteY1" fmla="*/ 0 h 3785157"/>
              <a:gd name="connsiteX2" fmla="*/ 3439432 w 3439432"/>
              <a:gd name="connsiteY2" fmla="*/ 3697836 h 3785157"/>
              <a:gd name="connsiteX3" fmla="*/ 3318024 w 3439432"/>
              <a:gd name="connsiteY3" fmla="*/ 3729054 h 3785157"/>
              <a:gd name="connsiteX4" fmla="*/ 2761488 w 3439432"/>
              <a:gd name="connsiteY4" fmla="*/ 3785157 h 3785157"/>
              <a:gd name="connsiteX5" fmla="*/ 0 w 3439432"/>
              <a:gd name="connsiteY5" fmla="*/ 1023669 h 3785157"/>
              <a:gd name="connsiteX6" fmla="*/ 124151 w 3439432"/>
              <a:gd name="connsiteY6" fmla="*/ 202487 h 378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785157">
                <a:moveTo>
                  <a:pt x="198262" y="0"/>
                </a:moveTo>
                <a:lnTo>
                  <a:pt x="3439432" y="0"/>
                </a:lnTo>
                <a:lnTo>
                  <a:pt x="3439432" y="3697836"/>
                </a:lnTo>
                <a:lnTo>
                  <a:pt x="3318024" y="3729054"/>
                </a:lnTo>
                <a:cubicBezTo>
                  <a:pt x="3138258" y="3765839"/>
                  <a:pt x="2952129" y="3785157"/>
                  <a:pt x="2761488" y="3785157"/>
                </a:cubicBezTo>
                <a:cubicBezTo>
                  <a:pt x="1236360" y="3785157"/>
                  <a:pt x="0" y="2548797"/>
                  <a:pt x="0" y="1023669"/>
                </a:cubicBezTo>
                <a:cubicBezTo>
                  <a:pt x="0" y="737708"/>
                  <a:pt x="43466" y="461898"/>
                  <a:pt x="124151" y="20248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A402BF8-AD0D-9344-A416-285317B3EF1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3"/>
          <a:stretch/>
        </p:blipFill>
        <p:spPr>
          <a:xfrm>
            <a:off x="8918761" y="-4331"/>
            <a:ext cx="3273238" cy="3618965"/>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p:spPr>
      </p:pic>
    </p:spTree>
    <p:extLst>
      <p:ext uri="{BB962C8B-B14F-4D97-AF65-F5344CB8AC3E}">
        <p14:creationId xmlns:p14="http://schemas.microsoft.com/office/powerpoint/2010/main" val="66041791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7FA2F9-7F8F-4F46-844E-AAE03028FDD7}"/>
              </a:ext>
            </a:extLst>
          </p:cNvPr>
          <p:cNvSpPr txBox="1"/>
          <p:nvPr/>
        </p:nvSpPr>
        <p:spPr>
          <a:xfrm>
            <a:off x="4128368" y="4921823"/>
            <a:ext cx="4937937" cy="1147150"/>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2800" kern="1200" dirty="0">
                <a:solidFill>
                  <a:schemeClr val="tx1"/>
                </a:solidFill>
                <a:latin typeface="Comic Sans MS" panose="030F0902030302020204" pitchFamily="66" charset="0"/>
                <a:ea typeface="+mj-ea"/>
                <a:cs typeface="+mj-cs"/>
              </a:rPr>
              <a:t>Make a list of all of the magical places you might travel to with your magic crayon.</a:t>
            </a:r>
          </a:p>
        </p:txBody>
      </p:sp>
      <p:sp>
        <p:nvSpPr>
          <p:cNvPr id="13" name="Freeform: Shape 12">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B6D1545-6609-714E-8B73-B4F21A1B9C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
          <a:stretch/>
        </p:blipFill>
        <p:spPr>
          <a:xfrm>
            <a:off x="1246572"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5" name="Picture 4">
            <a:extLst>
              <a:ext uri="{FF2B5EF4-FFF2-40B4-BE49-F238E27FC236}">
                <a16:creationId xmlns:a16="http://schemas.microsoft.com/office/drawing/2014/main" id="{FCFEEAAA-F488-1A4F-BB9D-98AA620038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1" y="2288330"/>
            <a:ext cx="356463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17" name="Oval 16">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9207" y="303879"/>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C20267F5-D4E6-477A-A590-81F2ABD1B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109" y="2382976"/>
            <a:ext cx="1920240" cy="19202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E69018E-75D0-C242-A279-67B8DBB71D7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49701" y="2547568"/>
            <a:ext cx="1591056" cy="1591056"/>
          </a:xfrm>
          <a:custGeom>
            <a:avLst/>
            <a:gdLst/>
            <a:ahLst/>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p:spPr>
      </p:pic>
      <p:pic>
        <p:nvPicPr>
          <p:cNvPr id="3" name="Picture 2">
            <a:extLst>
              <a:ext uri="{FF2B5EF4-FFF2-40B4-BE49-F238E27FC236}">
                <a16:creationId xmlns:a16="http://schemas.microsoft.com/office/drawing/2014/main" id="{BF2DBB08-715E-7A4B-AE0F-A7EEDBB2D20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93799" y="468471"/>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21" name="Freeform: Shape 20">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1787EEE-B9DB-034E-8E84-F4C1587D859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918761" y="-4330"/>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23" name="Freeform: Shape 22">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FB6EB8F-1D67-2D45-903F-33BBADED3DA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363238"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21198430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1B52D-DE3C-364A-A191-3FFE4FC91CA7}"/>
              </a:ext>
            </a:extLst>
          </p:cNvPr>
          <p:cNvSpPr txBox="1"/>
          <p:nvPr/>
        </p:nvSpPr>
        <p:spPr>
          <a:xfrm>
            <a:off x="333632" y="210064"/>
            <a:ext cx="11121082" cy="1323439"/>
          </a:xfrm>
          <a:prstGeom prst="rect">
            <a:avLst/>
          </a:prstGeom>
          <a:noFill/>
        </p:spPr>
        <p:txBody>
          <a:bodyPr wrap="square" rtlCol="0">
            <a:spAutoFit/>
          </a:bodyPr>
          <a:lstStyle/>
          <a:p>
            <a:r>
              <a:rPr lang="en-GB" sz="4000" dirty="0">
                <a:solidFill>
                  <a:srgbClr val="00B050"/>
                </a:solidFill>
                <a:latin typeface="Comic Sans MS" panose="030F0902030302020204" pitchFamily="66" charset="0"/>
              </a:rPr>
              <a:t>Just like the children in our story you are going to draw your own adventure today.</a:t>
            </a:r>
          </a:p>
        </p:txBody>
      </p:sp>
      <p:sp>
        <p:nvSpPr>
          <p:cNvPr id="4" name="Rounded Rectangular Callout 3">
            <a:extLst>
              <a:ext uri="{FF2B5EF4-FFF2-40B4-BE49-F238E27FC236}">
                <a16:creationId xmlns:a16="http://schemas.microsoft.com/office/drawing/2014/main" id="{0ECFB7EF-2F80-5441-BC3B-7EB3699DFB94}"/>
              </a:ext>
            </a:extLst>
          </p:cNvPr>
          <p:cNvSpPr/>
          <p:nvPr/>
        </p:nvSpPr>
        <p:spPr>
          <a:xfrm>
            <a:off x="431073" y="2061668"/>
            <a:ext cx="4304035" cy="1861280"/>
          </a:xfrm>
          <a:prstGeom prst="wedgeRoundRectCallout">
            <a:avLst>
              <a:gd name="adj1" fmla="val 48166"/>
              <a:gd name="adj2" fmla="val 108459"/>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B050"/>
                </a:solidFill>
                <a:latin typeface="Comic Sans MS" panose="030F0902030302020204" pitchFamily="66" charset="0"/>
              </a:rPr>
              <a:t>How will your adventure start?</a:t>
            </a:r>
          </a:p>
        </p:txBody>
      </p:sp>
      <p:sp>
        <p:nvSpPr>
          <p:cNvPr id="5" name="TextBox 4">
            <a:extLst>
              <a:ext uri="{FF2B5EF4-FFF2-40B4-BE49-F238E27FC236}">
                <a16:creationId xmlns:a16="http://schemas.microsoft.com/office/drawing/2014/main" id="{42693A6C-F024-F447-9ACE-1AB3217E1B8A}"/>
              </a:ext>
            </a:extLst>
          </p:cNvPr>
          <p:cNvSpPr txBox="1"/>
          <p:nvPr/>
        </p:nvSpPr>
        <p:spPr>
          <a:xfrm>
            <a:off x="6217919" y="1689253"/>
            <a:ext cx="4910223" cy="369332"/>
          </a:xfrm>
          <a:prstGeom prst="rect">
            <a:avLst/>
          </a:prstGeom>
          <a:noFill/>
        </p:spPr>
        <p:txBody>
          <a:bodyPr wrap="square" rtlCol="0">
            <a:spAutoFit/>
          </a:bodyPr>
          <a:lstStyle/>
          <a:p>
            <a:r>
              <a:rPr lang="en-GB" dirty="0">
                <a:solidFill>
                  <a:srgbClr val="00B050"/>
                </a:solidFill>
                <a:latin typeface="Comic Sans MS" panose="030F0902030302020204" pitchFamily="66" charset="0"/>
              </a:rPr>
              <a:t>Make a mind map of all of your ideas.</a:t>
            </a:r>
          </a:p>
        </p:txBody>
      </p:sp>
      <p:pic>
        <p:nvPicPr>
          <p:cNvPr id="7" name="Picture 6" descr="A picture containing indoor, building, photo, room&#10;&#10;Description automatically generated">
            <a:extLst>
              <a:ext uri="{FF2B5EF4-FFF2-40B4-BE49-F238E27FC236}">
                <a16:creationId xmlns:a16="http://schemas.microsoft.com/office/drawing/2014/main" id="{1926D7FB-47EE-8F4A-9A2C-1E58F0AE48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658884" y="2896780"/>
            <a:ext cx="3765732" cy="2824299"/>
          </a:xfrm>
          <a:prstGeom prst="rect">
            <a:avLst/>
          </a:prstGeom>
        </p:spPr>
      </p:pic>
    </p:spTree>
    <p:extLst>
      <p:ext uri="{BB962C8B-B14F-4D97-AF65-F5344CB8AC3E}">
        <p14:creationId xmlns:p14="http://schemas.microsoft.com/office/powerpoint/2010/main" val="343743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1B52D-DE3C-364A-A191-3FFE4FC91CA7}"/>
              </a:ext>
            </a:extLst>
          </p:cNvPr>
          <p:cNvSpPr txBox="1"/>
          <p:nvPr/>
        </p:nvSpPr>
        <p:spPr>
          <a:xfrm>
            <a:off x="333632" y="210064"/>
            <a:ext cx="1112108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solidFill>
                  <a:srgbClr val="00B050"/>
                </a:solidFill>
                <a:latin typeface="Comic Sans MS" panose="030F0902030302020204" pitchFamily="66" charset="0"/>
              </a:rPr>
              <a:t>Mind map some of the ideas you could take from the story.</a:t>
            </a:r>
            <a:endPar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p:txBody>
      </p:sp>
      <p:cxnSp>
        <p:nvCxnSpPr>
          <p:cNvPr id="27" name="Straight Connector 26">
            <a:extLst>
              <a:ext uri="{FF2B5EF4-FFF2-40B4-BE49-F238E27FC236}">
                <a16:creationId xmlns:a16="http://schemas.microsoft.com/office/drawing/2014/main" id="{475593B0-2946-A841-BBAE-13D4E37D8C12}"/>
              </a:ext>
            </a:extLst>
          </p:cNvPr>
          <p:cNvCxnSpPr>
            <a:cxnSpLocks/>
          </p:cNvCxnSpPr>
          <p:nvPr/>
        </p:nvCxnSpPr>
        <p:spPr>
          <a:xfrm flipV="1">
            <a:off x="5622050" y="2374283"/>
            <a:ext cx="786230" cy="5585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5032AC7-5283-2140-8B9C-6FBC0BB2F80C}"/>
              </a:ext>
            </a:extLst>
          </p:cNvPr>
          <p:cNvCxnSpPr>
            <a:cxnSpLocks/>
          </p:cNvCxnSpPr>
          <p:nvPr/>
        </p:nvCxnSpPr>
        <p:spPr>
          <a:xfrm flipV="1">
            <a:off x="6552825" y="2516933"/>
            <a:ext cx="2733947" cy="127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EDD028C-2F9B-E444-A100-EBEFBD78CD73}"/>
              </a:ext>
            </a:extLst>
          </p:cNvPr>
          <p:cNvCxnSpPr>
            <a:cxnSpLocks/>
          </p:cNvCxnSpPr>
          <p:nvPr/>
        </p:nvCxnSpPr>
        <p:spPr>
          <a:xfrm>
            <a:off x="6552638" y="4077719"/>
            <a:ext cx="25235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D5B4A23-5D20-4E43-95F5-403460E01C32}"/>
              </a:ext>
            </a:extLst>
          </p:cNvPr>
          <p:cNvCxnSpPr>
            <a:cxnSpLocks/>
          </p:cNvCxnSpPr>
          <p:nvPr/>
        </p:nvCxnSpPr>
        <p:spPr>
          <a:xfrm>
            <a:off x="5390981" y="4918299"/>
            <a:ext cx="624184" cy="9051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64F945E-9CF2-9F44-8CE1-58EB3A2BCD58}"/>
              </a:ext>
            </a:extLst>
          </p:cNvPr>
          <p:cNvCxnSpPr>
            <a:cxnSpLocks/>
          </p:cNvCxnSpPr>
          <p:nvPr/>
        </p:nvCxnSpPr>
        <p:spPr>
          <a:xfrm flipH="1">
            <a:off x="1983482" y="4708945"/>
            <a:ext cx="2587993" cy="981198"/>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27607EF-B002-044E-903F-5F2D92A3979C}"/>
              </a:ext>
            </a:extLst>
          </p:cNvPr>
          <p:cNvCxnSpPr>
            <a:cxnSpLocks/>
          </p:cNvCxnSpPr>
          <p:nvPr/>
        </p:nvCxnSpPr>
        <p:spPr>
          <a:xfrm flipH="1" flipV="1">
            <a:off x="3157173" y="3317967"/>
            <a:ext cx="1115030" cy="4677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C69A2CF-7BF4-6045-88BD-3ED01E068D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35091" y="2977068"/>
            <a:ext cx="2456810" cy="2201302"/>
          </a:xfrm>
          <a:prstGeom prst="rect">
            <a:avLst/>
          </a:prstGeom>
        </p:spPr>
      </p:pic>
      <p:pic>
        <p:nvPicPr>
          <p:cNvPr id="7" name="Picture 6" descr="A picture containing man, room, large, table&#10;&#10;Description automatically generated">
            <a:extLst>
              <a:ext uri="{FF2B5EF4-FFF2-40B4-BE49-F238E27FC236}">
                <a16:creationId xmlns:a16="http://schemas.microsoft.com/office/drawing/2014/main" id="{B3C8D6B3-E98A-EC4D-BE43-A2D47C69D5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01585" y="968889"/>
            <a:ext cx="3082834" cy="1386085"/>
          </a:xfrm>
          <a:prstGeom prst="rect">
            <a:avLst/>
          </a:prstGeom>
        </p:spPr>
      </p:pic>
      <p:pic>
        <p:nvPicPr>
          <p:cNvPr id="9" name="Picture 8" descr="A picture containing person, luggage, suitcase, sitting&#10;&#10;Description automatically generated">
            <a:extLst>
              <a:ext uri="{FF2B5EF4-FFF2-40B4-BE49-F238E27FC236}">
                <a16:creationId xmlns:a16="http://schemas.microsoft.com/office/drawing/2014/main" id="{4D8C7C81-938C-1A40-B82D-9F2B0E6F4C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9470434" y="3421604"/>
            <a:ext cx="1710508" cy="1282881"/>
          </a:xfrm>
          <a:prstGeom prst="rect">
            <a:avLst/>
          </a:prstGeom>
        </p:spPr>
      </p:pic>
      <p:pic>
        <p:nvPicPr>
          <p:cNvPr id="11" name="Picture 10" descr="A group of people in a room&#10;&#10;Description automatically generated">
            <a:extLst>
              <a:ext uri="{FF2B5EF4-FFF2-40B4-BE49-F238E27FC236}">
                <a16:creationId xmlns:a16="http://schemas.microsoft.com/office/drawing/2014/main" id="{49F2826B-2B5F-2240-A5E4-954D1957C6B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90723" y="5290983"/>
            <a:ext cx="3317966" cy="1452178"/>
          </a:xfrm>
          <a:prstGeom prst="rect">
            <a:avLst/>
          </a:prstGeom>
        </p:spPr>
      </p:pic>
      <p:pic>
        <p:nvPicPr>
          <p:cNvPr id="13" name="Picture 12" descr="A picture containing table, man, skiing, white&#10;&#10;Description automatically generated">
            <a:extLst>
              <a:ext uri="{FF2B5EF4-FFF2-40B4-BE49-F238E27FC236}">
                <a16:creationId xmlns:a16="http://schemas.microsoft.com/office/drawing/2014/main" id="{26BF9937-EC6C-414A-B230-295D2E77DBD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96458" y="1875373"/>
            <a:ext cx="2090819" cy="1804866"/>
          </a:xfrm>
          <a:prstGeom prst="rect">
            <a:avLst/>
          </a:prstGeom>
        </p:spPr>
      </p:pic>
      <p:pic>
        <p:nvPicPr>
          <p:cNvPr id="15" name="Picture 14" descr="A picture containing shirt&#10;&#10;Description automatically generated">
            <a:extLst>
              <a:ext uri="{FF2B5EF4-FFF2-40B4-BE49-F238E27FC236}">
                <a16:creationId xmlns:a16="http://schemas.microsoft.com/office/drawing/2014/main" id="{FABF90E8-C0EE-AE47-AE06-BA1A66A881B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363413" y="4843144"/>
            <a:ext cx="1780177" cy="1335133"/>
          </a:xfrm>
          <a:prstGeom prst="rect">
            <a:avLst/>
          </a:prstGeom>
        </p:spPr>
      </p:pic>
      <p:pic>
        <p:nvPicPr>
          <p:cNvPr id="20" name="Picture 19" descr="A painting of a blue wall&#10;&#10;Description automatically generated">
            <a:extLst>
              <a:ext uri="{FF2B5EF4-FFF2-40B4-BE49-F238E27FC236}">
                <a16:creationId xmlns:a16="http://schemas.microsoft.com/office/drawing/2014/main" id="{0E971845-B6D6-FE48-96F0-917C555166C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88265" y="865377"/>
            <a:ext cx="2090820" cy="1568115"/>
          </a:xfrm>
          <a:prstGeom prst="rect">
            <a:avLst/>
          </a:prstGeom>
        </p:spPr>
      </p:pic>
    </p:spTree>
    <p:extLst>
      <p:ext uri="{BB962C8B-B14F-4D97-AF65-F5344CB8AC3E}">
        <p14:creationId xmlns:p14="http://schemas.microsoft.com/office/powerpoint/2010/main" val="596040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a:extLst>
              <a:ext uri="{FF2B5EF4-FFF2-40B4-BE49-F238E27FC236}">
                <a16:creationId xmlns:a16="http://schemas.microsoft.com/office/drawing/2014/main" id="{DC9FA863-FC13-E840-BC0D-824466CEBE64}"/>
              </a:ext>
            </a:extLst>
          </p:cNvPr>
          <p:cNvSpPr/>
          <p:nvPr/>
        </p:nvSpPr>
        <p:spPr>
          <a:xfrm>
            <a:off x="1250730" y="336331"/>
            <a:ext cx="4035973" cy="2858814"/>
          </a:xfrm>
          <a:prstGeom prst="wedgeRoundRectCallout">
            <a:avLst>
              <a:gd name="adj1" fmla="val 47657"/>
              <a:gd name="adj2" fmla="val 99632"/>
              <a:gd name="adj3" fmla="val 16667"/>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50"/>
                </a:solidFill>
                <a:latin typeface="Comic Sans MS" panose="030F0902030302020204" pitchFamily="66" charset="0"/>
              </a:rPr>
              <a:t>How can you tell different between what the children have created and what is real?</a:t>
            </a:r>
          </a:p>
        </p:txBody>
      </p:sp>
      <p:sp>
        <p:nvSpPr>
          <p:cNvPr id="5" name="Rounded Rectangular Callout 4">
            <a:extLst>
              <a:ext uri="{FF2B5EF4-FFF2-40B4-BE49-F238E27FC236}">
                <a16:creationId xmlns:a16="http://schemas.microsoft.com/office/drawing/2014/main" id="{348CF2B7-173F-BB40-BB37-559EA790CB9C}"/>
              </a:ext>
            </a:extLst>
          </p:cNvPr>
          <p:cNvSpPr/>
          <p:nvPr/>
        </p:nvSpPr>
        <p:spPr>
          <a:xfrm>
            <a:off x="6710854" y="888124"/>
            <a:ext cx="4035973" cy="2858814"/>
          </a:xfrm>
          <a:prstGeom prst="wedgeRoundRectCallout">
            <a:avLst>
              <a:gd name="adj1" fmla="val 47657"/>
              <a:gd name="adj2" fmla="val 99632"/>
              <a:gd name="adj3" fmla="val 16667"/>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50"/>
                </a:solidFill>
                <a:latin typeface="Comic Sans MS" panose="030F0902030302020204" pitchFamily="66" charset="0"/>
              </a:rPr>
              <a:t>What is the important relationships within the book? Is this more than just an adventure story?</a:t>
            </a:r>
          </a:p>
        </p:txBody>
      </p:sp>
      <p:pic>
        <p:nvPicPr>
          <p:cNvPr id="3" name="Picture 2" descr="A picture containing man&#10;&#10;Description automatically generated">
            <a:extLst>
              <a:ext uri="{FF2B5EF4-FFF2-40B4-BE49-F238E27FC236}">
                <a16:creationId xmlns:a16="http://schemas.microsoft.com/office/drawing/2014/main" id="{B8EEC9AB-4185-8348-8353-D244D633EE3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4264" y="3831004"/>
            <a:ext cx="3583153" cy="2625946"/>
          </a:xfrm>
          <a:prstGeom prst="rect">
            <a:avLst/>
          </a:prstGeom>
        </p:spPr>
      </p:pic>
      <p:pic>
        <p:nvPicPr>
          <p:cNvPr id="9" name="Picture 8" descr="A picture containing table, holding, board, man&#10;&#10;Description automatically generated">
            <a:extLst>
              <a:ext uri="{FF2B5EF4-FFF2-40B4-BE49-F238E27FC236}">
                <a16:creationId xmlns:a16="http://schemas.microsoft.com/office/drawing/2014/main" id="{2A3D74BE-2C65-994A-B176-3249C780B6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713310" y="4309746"/>
            <a:ext cx="2703285" cy="2027464"/>
          </a:xfrm>
          <a:prstGeom prst="rect">
            <a:avLst/>
          </a:prstGeom>
        </p:spPr>
      </p:pic>
    </p:spTree>
    <p:extLst>
      <p:ext uri="{BB962C8B-B14F-4D97-AF65-F5344CB8AC3E}">
        <p14:creationId xmlns:p14="http://schemas.microsoft.com/office/powerpoint/2010/main" val="993213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1B52D-DE3C-364A-A191-3FFE4FC91CA7}"/>
              </a:ext>
            </a:extLst>
          </p:cNvPr>
          <p:cNvSpPr txBox="1"/>
          <p:nvPr/>
        </p:nvSpPr>
        <p:spPr>
          <a:xfrm>
            <a:off x="333632" y="210064"/>
            <a:ext cx="11121082"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Create a story path for your adventure.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4000" dirty="0">
              <a:solidFill>
                <a:srgbClr val="00B050"/>
              </a:solidFill>
              <a:latin typeface="Comic Sans MS" panose="030F09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Things to think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solidFill>
                  <a:srgbClr val="00B050"/>
                </a:solidFill>
                <a:latin typeface="Comic Sans MS" panose="030F0902030302020204" pitchFamily="66" charset="0"/>
              </a:rPr>
              <a:t>Characters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Setting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solidFill>
                  <a:srgbClr val="00B050"/>
                </a:solidFill>
                <a:latin typeface="Comic Sans MS" panose="030F0902030302020204" pitchFamily="66" charset="0"/>
              </a:rPr>
              <a:t>The problem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How it will be resolved?</a:t>
            </a:r>
          </a:p>
        </p:txBody>
      </p:sp>
      <p:pic>
        <p:nvPicPr>
          <p:cNvPr id="5" name="Picture 4" descr="A picture containing items, woman, man, several&#10;&#10;Description automatically generated">
            <a:extLst>
              <a:ext uri="{FF2B5EF4-FFF2-40B4-BE49-F238E27FC236}">
                <a16:creationId xmlns:a16="http://schemas.microsoft.com/office/drawing/2014/main" id="{5FD7C8AE-C5E5-794F-AB61-85C55A08E2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418218" y="1702890"/>
            <a:ext cx="5503820" cy="4127865"/>
          </a:xfrm>
          <a:prstGeom prst="rect">
            <a:avLst/>
          </a:prstGeom>
        </p:spPr>
      </p:pic>
    </p:spTree>
    <p:extLst>
      <p:ext uri="{BB962C8B-B14F-4D97-AF65-F5344CB8AC3E}">
        <p14:creationId xmlns:p14="http://schemas.microsoft.com/office/powerpoint/2010/main" val="3539301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106F7C06-B089-054E-BFDF-FB04328DFEDA}"/>
              </a:ext>
            </a:extLst>
          </p:cNvPr>
          <p:cNvSpPr/>
          <p:nvPr/>
        </p:nvSpPr>
        <p:spPr>
          <a:xfrm>
            <a:off x="1187669" y="845647"/>
            <a:ext cx="10410230" cy="5189850"/>
          </a:xfrm>
          <a:custGeom>
            <a:avLst/>
            <a:gdLst>
              <a:gd name="connsiteX0" fmla="*/ 0 w 10410230"/>
              <a:gd name="connsiteY0" fmla="*/ 899070 h 5189850"/>
              <a:gd name="connsiteX1" fmla="*/ 987972 w 10410230"/>
              <a:gd name="connsiteY1" fmla="*/ 142325 h 5189850"/>
              <a:gd name="connsiteX2" fmla="*/ 3268717 w 10410230"/>
              <a:gd name="connsiteY2" fmla="*/ 3421553 h 5189850"/>
              <a:gd name="connsiteX3" fmla="*/ 7147034 w 10410230"/>
              <a:gd name="connsiteY3" fmla="*/ 1834491 h 5189850"/>
              <a:gd name="connsiteX4" fmla="*/ 10110952 w 10410230"/>
              <a:gd name="connsiteY4" fmla="*/ 4882491 h 5189850"/>
              <a:gd name="connsiteX5" fmla="*/ 10152993 w 10410230"/>
              <a:gd name="connsiteY5" fmla="*/ 4924532 h 518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0230" h="5189850">
                <a:moveTo>
                  <a:pt x="0" y="899070"/>
                </a:moveTo>
                <a:cubicBezTo>
                  <a:pt x="221593" y="310490"/>
                  <a:pt x="443186" y="-278089"/>
                  <a:pt x="987972" y="142325"/>
                </a:cubicBezTo>
                <a:cubicBezTo>
                  <a:pt x="1532758" y="562739"/>
                  <a:pt x="2242207" y="3139525"/>
                  <a:pt x="3268717" y="3421553"/>
                </a:cubicBezTo>
                <a:cubicBezTo>
                  <a:pt x="4295227" y="3703581"/>
                  <a:pt x="6006662" y="1591001"/>
                  <a:pt x="7147034" y="1834491"/>
                </a:cubicBezTo>
                <a:cubicBezTo>
                  <a:pt x="8287407" y="2077981"/>
                  <a:pt x="10110952" y="4882491"/>
                  <a:pt x="10110952" y="4882491"/>
                </a:cubicBezTo>
                <a:cubicBezTo>
                  <a:pt x="10611945" y="5397498"/>
                  <a:pt x="10382469" y="5161015"/>
                  <a:pt x="10152993" y="492453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272B163-68B4-2448-BAFF-55917A5D0105}"/>
              </a:ext>
            </a:extLst>
          </p:cNvPr>
          <p:cNvSpPr txBox="1"/>
          <p:nvPr/>
        </p:nvSpPr>
        <p:spPr>
          <a:xfrm>
            <a:off x="367862" y="3429000"/>
            <a:ext cx="1881352" cy="646331"/>
          </a:xfrm>
          <a:prstGeom prst="rect">
            <a:avLst/>
          </a:prstGeom>
          <a:noFill/>
        </p:spPr>
        <p:txBody>
          <a:bodyPr wrap="square" rtlCol="0">
            <a:spAutoFit/>
          </a:bodyPr>
          <a:lstStyle/>
          <a:p>
            <a:r>
              <a:rPr lang="en-GB" dirty="0">
                <a:solidFill>
                  <a:srgbClr val="00B050"/>
                </a:solidFill>
                <a:latin typeface="Comic Sans MS" panose="030F0902030302020204" pitchFamily="66" charset="0"/>
              </a:rPr>
              <a:t>The start and the characters.</a:t>
            </a:r>
          </a:p>
        </p:txBody>
      </p:sp>
      <p:sp>
        <p:nvSpPr>
          <p:cNvPr id="9" name="TextBox 8">
            <a:extLst>
              <a:ext uri="{FF2B5EF4-FFF2-40B4-BE49-F238E27FC236}">
                <a16:creationId xmlns:a16="http://schemas.microsoft.com/office/drawing/2014/main" id="{4731E432-8F1A-0942-A415-5796638F7D6D}"/>
              </a:ext>
            </a:extLst>
          </p:cNvPr>
          <p:cNvSpPr txBox="1"/>
          <p:nvPr/>
        </p:nvSpPr>
        <p:spPr>
          <a:xfrm>
            <a:off x="3670514" y="845647"/>
            <a:ext cx="2017986" cy="369332"/>
          </a:xfrm>
          <a:prstGeom prst="rect">
            <a:avLst/>
          </a:prstGeom>
          <a:noFill/>
        </p:spPr>
        <p:txBody>
          <a:bodyPr wrap="square" rtlCol="0">
            <a:spAutoFit/>
          </a:bodyPr>
          <a:lstStyle/>
          <a:p>
            <a:r>
              <a:rPr lang="en-GB" dirty="0">
                <a:solidFill>
                  <a:srgbClr val="00B050"/>
                </a:solidFill>
                <a:latin typeface="Comic Sans MS" panose="030F0902030302020204" pitchFamily="66" charset="0"/>
              </a:rPr>
              <a:t>The problem</a:t>
            </a:r>
          </a:p>
        </p:txBody>
      </p:sp>
      <p:sp>
        <p:nvSpPr>
          <p:cNvPr id="11" name="TextBox 10">
            <a:extLst>
              <a:ext uri="{FF2B5EF4-FFF2-40B4-BE49-F238E27FC236}">
                <a16:creationId xmlns:a16="http://schemas.microsoft.com/office/drawing/2014/main" id="{977A0873-F721-5E44-971A-F964E465AE92}"/>
              </a:ext>
            </a:extLst>
          </p:cNvPr>
          <p:cNvSpPr txBox="1"/>
          <p:nvPr/>
        </p:nvSpPr>
        <p:spPr>
          <a:xfrm>
            <a:off x="5211572" y="5643021"/>
            <a:ext cx="2362424" cy="369332"/>
          </a:xfrm>
          <a:prstGeom prst="rect">
            <a:avLst/>
          </a:prstGeom>
          <a:noFill/>
        </p:spPr>
        <p:txBody>
          <a:bodyPr wrap="square" rtlCol="0">
            <a:spAutoFit/>
          </a:bodyPr>
          <a:lstStyle/>
          <a:p>
            <a:r>
              <a:rPr lang="en-GB" dirty="0">
                <a:solidFill>
                  <a:srgbClr val="00B050"/>
                </a:solidFill>
                <a:latin typeface="Comic Sans MS" panose="030F0902030302020204" pitchFamily="66" charset="0"/>
              </a:rPr>
              <a:t>The plan</a:t>
            </a:r>
          </a:p>
        </p:txBody>
      </p:sp>
      <p:sp>
        <p:nvSpPr>
          <p:cNvPr id="13" name="TextBox 12">
            <a:extLst>
              <a:ext uri="{FF2B5EF4-FFF2-40B4-BE49-F238E27FC236}">
                <a16:creationId xmlns:a16="http://schemas.microsoft.com/office/drawing/2014/main" id="{ACFFE0B2-B08B-3142-A72D-489E551A18F1}"/>
              </a:ext>
            </a:extLst>
          </p:cNvPr>
          <p:cNvSpPr txBox="1"/>
          <p:nvPr/>
        </p:nvSpPr>
        <p:spPr>
          <a:xfrm>
            <a:off x="7451834" y="588579"/>
            <a:ext cx="2827283" cy="369332"/>
          </a:xfrm>
          <a:prstGeom prst="rect">
            <a:avLst/>
          </a:prstGeom>
          <a:noFill/>
        </p:spPr>
        <p:txBody>
          <a:bodyPr wrap="square" rtlCol="0">
            <a:spAutoFit/>
          </a:bodyPr>
          <a:lstStyle/>
          <a:p>
            <a:r>
              <a:rPr lang="en-GB" dirty="0">
                <a:solidFill>
                  <a:srgbClr val="00B050"/>
                </a:solidFill>
                <a:latin typeface="Comic Sans MS" panose="030F0902030302020204" pitchFamily="66" charset="0"/>
              </a:rPr>
              <a:t>Steps in the adventure</a:t>
            </a:r>
          </a:p>
        </p:txBody>
      </p:sp>
      <p:sp>
        <p:nvSpPr>
          <p:cNvPr id="16" name="TextBox 15">
            <a:extLst>
              <a:ext uri="{FF2B5EF4-FFF2-40B4-BE49-F238E27FC236}">
                <a16:creationId xmlns:a16="http://schemas.microsoft.com/office/drawing/2014/main" id="{B0B2282A-0D28-914D-84AC-C0E9F3DA708B}"/>
              </a:ext>
            </a:extLst>
          </p:cNvPr>
          <p:cNvSpPr txBox="1"/>
          <p:nvPr/>
        </p:nvSpPr>
        <p:spPr>
          <a:xfrm>
            <a:off x="8865475" y="4676755"/>
            <a:ext cx="2732424" cy="646331"/>
          </a:xfrm>
          <a:prstGeom prst="rect">
            <a:avLst/>
          </a:prstGeom>
          <a:noFill/>
        </p:spPr>
        <p:txBody>
          <a:bodyPr wrap="square" rtlCol="0">
            <a:spAutoFit/>
          </a:bodyPr>
          <a:lstStyle/>
          <a:p>
            <a:r>
              <a:rPr lang="en-GB" dirty="0">
                <a:solidFill>
                  <a:srgbClr val="00B050"/>
                </a:solidFill>
                <a:latin typeface="Comic Sans MS" panose="030F0902030302020204" pitchFamily="66" charset="0"/>
              </a:rPr>
              <a:t>Resolution to the problem</a:t>
            </a:r>
          </a:p>
        </p:txBody>
      </p:sp>
    </p:spTree>
    <p:extLst>
      <p:ext uri="{BB962C8B-B14F-4D97-AF65-F5344CB8AC3E}">
        <p14:creationId xmlns:p14="http://schemas.microsoft.com/office/powerpoint/2010/main" val="18933349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TotalTime>
  <Words>800</Words>
  <Application>Microsoft Office PowerPoint</Application>
  <PresentationFormat>Widescreen</PresentationFormat>
  <Paragraphs>88</Paragraphs>
  <Slides>25</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Comic Sans MS</vt:lpstr>
      <vt:lpstr>Office Theme</vt:lpstr>
      <vt:lpstr>Farnborough Primary School’s story writing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Farnborough Primary School’s story writing day!</dc:title>
  <dc:creator>Microsoft Office User</dc:creator>
  <cp:lastModifiedBy>Emily Akkermans</cp:lastModifiedBy>
  <cp:revision>24</cp:revision>
  <dcterms:created xsi:type="dcterms:W3CDTF">2020-04-28T12:18:35Z</dcterms:created>
  <dcterms:modified xsi:type="dcterms:W3CDTF">2020-05-01T16:22:10Z</dcterms:modified>
</cp:coreProperties>
</file>