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8" r:id="rId3"/>
    <p:sldId id="259" r:id="rId4"/>
    <p:sldId id="262" r:id="rId5"/>
    <p:sldId id="264" r:id="rId6"/>
    <p:sldId id="266" r:id="rId7"/>
    <p:sldId id="272" r:id="rId8"/>
    <p:sldId id="273" r:id="rId9"/>
    <p:sldId id="275" r:id="rId10"/>
    <p:sldId id="276" r:id="rId11"/>
    <p:sldId id="277" r:id="rId12"/>
    <p:sldId id="265" r:id="rId13"/>
    <p:sldId id="278" r:id="rId14"/>
    <p:sldId id="279" r:id="rId15"/>
    <p:sldId id="280" r:id="rId16"/>
    <p:sldId id="281" r:id="rId17"/>
    <p:sldId id="282" r:id="rId18"/>
    <p:sldId id="28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C69FB-049E-4527-952D-969B1B1AFE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4AFFE4-DD71-463B-BB93-79B1EED1D8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607A45-E01D-4475-9C07-1D08C427C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53BEF-1214-44FB-8A04-B8FD313D6A20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277D73-8995-44CE-BBCC-1F03F3D19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AB042F-8539-4703-9BAE-911B5DC81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90594-928A-4FF4-8F7A-8E23572B65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293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F09F6-18F2-4F84-BD21-E4E0C4EA7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732108-D16D-434C-AA80-80BF0F89CF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2A054C-806C-4AE6-AC43-8D77CF559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53BEF-1214-44FB-8A04-B8FD313D6A20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6C0922-5A86-4D3D-B9DB-F680F2650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037C2A-7C33-4A7F-B28C-E7B7120DF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90594-928A-4FF4-8F7A-8E23572B65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8150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46507E6-4BDD-4BB7-B25B-6499FB469A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240666-86AA-4C99-857F-620EF7AF1C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683D42-F417-4834-BC13-AFC1E98C3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53BEF-1214-44FB-8A04-B8FD313D6A20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E8B9B4-CE09-4D15-A988-E66FFD780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E2DF82-0626-48F4-AE04-1A12BE83E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90594-928A-4FF4-8F7A-8E23572B65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5551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B598C-CD5C-49D2-A541-C15FCDD76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33EFC1-0287-47C5-8A83-74390DAF8D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A16E86-82B4-4B96-94C8-AD1AF1E9E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53BEF-1214-44FB-8A04-B8FD313D6A20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02FD39-FA9C-425C-8752-B9C5B865A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D3FFA9-2236-4EFD-9A56-290A9A767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90594-928A-4FF4-8F7A-8E23572B65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9262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2CB61-53EE-4B91-BC3C-208FD7510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10FD87-8807-4B65-AF56-F0015711C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9ECC4A-7911-4DF3-B016-2D1001194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53BEF-1214-44FB-8A04-B8FD313D6A20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AF7319-0C76-4664-BB4A-4377DB372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1AB323-56FB-40CC-AF4C-2345BBF19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90594-928A-4FF4-8F7A-8E23572B65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8560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548EF-DF74-488F-89CF-DE031B293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B05741-5FAC-4ACE-BC94-3AFF96BEF4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C3E6AA-93D6-4D10-AA93-50543CA8B0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C5C1F0-3D84-43DC-A75A-B52308822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53BEF-1214-44FB-8A04-B8FD313D6A20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94860D-B975-42E3-BE75-5F80B3E4A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AD608B-6EC7-4DED-83E3-1FB60EFB1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90594-928A-4FF4-8F7A-8E23572B65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8367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26CCD-B1CF-448D-BF30-AC0D6E766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8868A6-6818-4BA0-AF87-B92A81F7D0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4DA4E1-AA07-48FF-ADE7-A23CB8103C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9AD638-7DC7-4EC0-A1C8-D3A66858FB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4FD29-9AF0-49FA-9FB6-0E8CF51F6B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B9A3A26-CD5A-44E3-9828-F2E9F84A3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53BEF-1214-44FB-8A04-B8FD313D6A20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C53272-9473-4FB4-BCA1-60BB41A40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24AAF8-F923-4790-97DF-521BC16FC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90594-928A-4FF4-8F7A-8E23572B65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1073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E4F04-41E1-4AE8-BF7A-0E15C8F5E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96EB00-61F3-45F0-B52F-DDC7EEC77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53BEF-1214-44FB-8A04-B8FD313D6A20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979DF7-B901-4F68-A68D-1F1D62A8A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1DB8C3-0CBE-4EAB-BB09-DBFE15C92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90594-928A-4FF4-8F7A-8E23572B65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3628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491897A-7D1D-442E-91FC-D5E4347DF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53BEF-1214-44FB-8A04-B8FD313D6A20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E28A7F-8517-4109-B68B-1093CA7A1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E8A4D5-C9B8-46F8-A308-E02455DAC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90594-928A-4FF4-8F7A-8E23572B65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2424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66544-A812-48C8-8FFF-A8330D90E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BFE553-49A0-44C9-9F90-0441E5BCFE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15986F-6357-4841-9FA4-3725535262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3145A0-8294-4954-B3D3-9317DB5DE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53BEF-1214-44FB-8A04-B8FD313D6A20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E2A447-74D8-4D39-AECE-E12167B65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DCE937-FD11-4FF8-915B-DD338F74E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90594-928A-4FF4-8F7A-8E23572B65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4123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F9125-E79F-48CB-BDCD-7F5785AFF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5792D2B-C4E3-459D-8F77-BFEAAB2457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8A4DE6-D9A9-4B24-9185-D69583ECE3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B65E35-A191-4307-B569-31FE9B9CD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53BEF-1214-44FB-8A04-B8FD313D6A20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7BB5F3-B64D-49DF-A20E-BA92B531C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651561-92D5-4590-A729-D69D864AF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90594-928A-4FF4-8F7A-8E23572B65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8900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EBB5E0-64AE-4196-9526-AFA6F6C93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A7249D-41AD-4087-8FA4-33F581B0CF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CDA51F-BA60-42EB-978D-5D17155D90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E53BEF-1214-44FB-8A04-B8FD313D6A20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3888F3-2626-4B2E-84D1-3B334F7C70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B0A722-A2FD-451D-ACC6-E9984A5E7A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790594-928A-4FF4-8F7A-8E23572B65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2321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mailto:yearsixlearning@Farnborough.Bromley.sch.uk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channel/UCAxW1XT0iEJo0TYlRfn6rYQ" TargetMode="External"/><Relationship Id="rId2" Type="http://schemas.openxmlformats.org/officeDocument/2006/relationships/hyperlink" Target="https://player.5-a-day.tv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noodle.com/good-energy-at-home-kids-games-and-videos/" TargetMode="External"/><Relationship Id="rId5" Type="http://schemas.openxmlformats.org/officeDocument/2006/relationships/hyperlink" Target="https://pehubportal.co.uk/" TargetMode="External"/><Relationship Id="rId4" Type="http://schemas.openxmlformats.org/officeDocument/2006/relationships/hyperlink" Target="https://www.youtube.com/user/CosmicKidsYoga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farnboroughprimary.co.uk/wp-content/uploads/2020/04/Songwriting-Project.pdf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go.pardot.com/e/749453/PowerMathsYear6/51zwx/107010261?h=9zEkYm9Vv36T0kIK2mGoBlvXYizjLxGA8JPqztzRvMQ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farnboroughprimary.co.uk/wp-content/uploads/2020/04/g-answers-5.pdf" TargetMode="External"/><Relationship Id="rId2" Type="http://schemas.openxmlformats.org/officeDocument/2006/relationships/hyperlink" Target="http://farnboroughprimary.co.uk/wp-content/uploads/2020/04/bullet-points.pdf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farnboroughprimary.co.uk/wp-content/uploads/2020/04/rainforest-hard.pdf" TargetMode="External"/><Relationship Id="rId2" Type="http://schemas.openxmlformats.org/officeDocument/2006/relationships/hyperlink" Target="http://farnboroughprimary.co.uk/wp-content/uploads/2020/04/rainforest-normal.pdf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93915" y="719663"/>
          <a:ext cx="11609614" cy="54851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70300">
                  <a:extLst>
                    <a:ext uri="{9D8B030D-6E8A-4147-A177-3AD203B41FA5}">
                      <a16:colId xmlns:a16="http://schemas.microsoft.com/office/drawing/2014/main" val="3710090033"/>
                    </a:ext>
                  </a:extLst>
                </a:gridCol>
                <a:gridCol w="3939314">
                  <a:extLst>
                    <a:ext uri="{9D8B030D-6E8A-4147-A177-3AD203B41FA5}">
                      <a16:colId xmlns:a16="http://schemas.microsoft.com/office/drawing/2014/main" val="2822766338"/>
                    </a:ext>
                  </a:extLst>
                </a:gridCol>
              </a:tblGrid>
              <a:tr h="783599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Subject / Lesson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Time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1870924"/>
                  </a:ext>
                </a:extLst>
              </a:tr>
              <a:tr h="783599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Maths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Comic Sans MS" panose="030F0702030302020204" pitchFamily="66" charset="0"/>
                        </a:rPr>
                        <a:t>1 hour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628353"/>
                  </a:ext>
                </a:extLst>
              </a:tr>
              <a:tr h="783599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Grammar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Comic Sans MS" panose="030F0702030302020204" pitchFamily="66" charset="0"/>
                        </a:rPr>
                        <a:t>20 minutes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9842211"/>
                  </a:ext>
                </a:extLst>
              </a:tr>
              <a:tr h="783599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Comprehension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Comic Sans MS" panose="030F0702030302020204" pitchFamily="66" charset="0"/>
                        </a:rPr>
                        <a:t>20 minutes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7815336"/>
                  </a:ext>
                </a:extLst>
              </a:tr>
              <a:tr h="783599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English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Comic Sans MS" panose="030F0702030302020204" pitchFamily="66" charset="0"/>
                        </a:rPr>
                        <a:t>40 minutes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806307"/>
                  </a:ext>
                </a:extLst>
              </a:tr>
              <a:tr h="783599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Physical Activity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Comic Sans MS" panose="030F0702030302020204" pitchFamily="66" charset="0"/>
                        </a:rPr>
                        <a:t>30 minutes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5125883"/>
                  </a:ext>
                </a:extLst>
              </a:tr>
              <a:tr h="783599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Music Project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Comic Sans MS" panose="030F0702030302020204" pitchFamily="66" charset="0"/>
                        </a:rPr>
                        <a:t>30 minutes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2903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10146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9D7D4DD-EFD0-4CFF-9EAA-063BCA45BAA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10" b="3976"/>
          <a:stretch/>
        </p:blipFill>
        <p:spPr>
          <a:xfrm>
            <a:off x="1524000" y="755009"/>
            <a:ext cx="9144000" cy="583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2498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6345FFC-F77E-4314-8777-E8AE0053C9F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76" b="1896"/>
          <a:stretch/>
        </p:blipFill>
        <p:spPr>
          <a:xfrm>
            <a:off x="1524000" y="780176"/>
            <a:ext cx="9144000" cy="5947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1050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6D5744B-B07A-4896-9E7C-BA20EFC4E5D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39" b="2018"/>
          <a:stretch/>
        </p:blipFill>
        <p:spPr>
          <a:xfrm>
            <a:off x="1524000" y="503339"/>
            <a:ext cx="9144000" cy="6216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973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5469E46-E125-495E-9EE6-6F63E4E819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8060789" cy="169276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AFC1CE3-D857-4A8A-83EC-C65C7807F0D6}"/>
              </a:ext>
            </a:extLst>
          </p:cNvPr>
          <p:cNvSpPr txBox="1"/>
          <p:nvPr/>
        </p:nvSpPr>
        <p:spPr>
          <a:xfrm>
            <a:off x="1" y="1847511"/>
            <a:ext cx="120373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7030A0"/>
                </a:solidFill>
                <a:latin typeface="Comic Sans MS" panose="030F0702030302020204" pitchFamily="66" charset="0"/>
              </a:rPr>
              <a:t>Today we will create another spine poem but using an image from the book. You can use your imagination to fill in any gaps.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690967-DAE1-4451-BA89-5B0D5AB62C5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39" b="2018"/>
          <a:stretch/>
        </p:blipFill>
        <p:spPr>
          <a:xfrm>
            <a:off x="3108960" y="3429000"/>
            <a:ext cx="4698609" cy="319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4956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596F4BF-5B2B-4798-BFB8-ACA7B9AD291B}"/>
              </a:ext>
            </a:extLst>
          </p:cNvPr>
          <p:cNvSpPr txBox="1"/>
          <p:nvPr/>
        </p:nvSpPr>
        <p:spPr>
          <a:xfrm>
            <a:off x="286043" y="5033563"/>
            <a:ext cx="116199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002060"/>
                </a:solidFill>
                <a:latin typeface="Comic Sans MS" panose="030F0702030302020204" pitchFamily="66" charset="0"/>
              </a:rPr>
              <a:t>To create a sense of isolation, we are going to start with a noun in the boat and then focus on larger and larger nouns.</a:t>
            </a:r>
          </a:p>
          <a:p>
            <a:r>
              <a:rPr lang="en-GB" sz="3200" dirty="0">
                <a:solidFill>
                  <a:srgbClr val="002060"/>
                </a:solidFill>
                <a:latin typeface="Comic Sans MS" panose="030F0702030302020204" pitchFamily="66" charset="0"/>
              </a:rPr>
              <a:t>Think now what your 4 nouns could be. Use your imagination.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EDBBE9-E547-46DB-87F9-3B0501F9ECC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39" b="2018"/>
          <a:stretch/>
        </p:blipFill>
        <p:spPr>
          <a:xfrm>
            <a:off x="2616590" y="0"/>
            <a:ext cx="7404295" cy="5033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5508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CF352D56-BD32-4FB4-8EDF-53763915EC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734061"/>
              </p:ext>
            </p:extLst>
          </p:nvPr>
        </p:nvGraphicFramePr>
        <p:xfrm>
          <a:off x="0" y="3009867"/>
          <a:ext cx="12192000" cy="3388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792147006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896156197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641507353"/>
                    </a:ext>
                  </a:extLst>
                </a:gridCol>
              </a:tblGrid>
              <a:tr h="677692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Comic Sans MS" panose="030F0702030302020204" pitchFamily="66" charset="0"/>
                        </a:rPr>
                        <a:t>Adjective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Comic Sans MS" panose="030F0702030302020204" pitchFamily="66" charset="0"/>
                        </a:rPr>
                        <a:t>Noun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Comic Sans MS" panose="030F0702030302020204" pitchFamily="66" charset="0"/>
                        </a:rPr>
                        <a:t>Verb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1477663"/>
                  </a:ext>
                </a:extLst>
              </a:tr>
              <a:tr h="677692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Comic Sans MS" panose="030F0702030302020204" pitchFamily="66" charset="0"/>
                        </a:rPr>
                        <a:t>Tiny, shiny, compact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0" dirty="0">
                          <a:latin typeface="Comic Sans MS" panose="030F0702030302020204" pitchFamily="66" charset="0"/>
                        </a:rPr>
                        <a:t>compass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Comic Sans MS" panose="030F0702030302020204" pitchFamily="66" charset="0"/>
                        </a:rPr>
                        <a:t>Sitting in a hand, unmoving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4207145"/>
                  </a:ext>
                </a:extLst>
              </a:tr>
              <a:tr h="677692"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0" dirty="0">
                          <a:latin typeface="Comic Sans MS" panose="030F0702030302020204" pitchFamily="66" charset="0"/>
                        </a:rPr>
                        <a:t>man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0026993"/>
                  </a:ext>
                </a:extLst>
              </a:tr>
              <a:tr h="677692">
                <a:tc>
                  <a:txBody>
                    <a:bodyPr/>
                    <a:lstStyle/>
                    <a:p>
                      <a:pPr algn="ctr"/>
                      <a:endParaRPr lang="en-GB" sz="200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0" dirty="0">
                          <a:latin typeface="Comic Sans MS" panose="030F0702030302020204" pitchFamily="66" charset="0"/>
                        </a:rPr>
                        <a:t>boat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6947268"/>
                  </a:ext>
                </a:extLst>
              </a:tr>
              <a:tr h="677692"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0" dirty="0">
                          <a:latin typeface="Comic Sans MS" panose="030F0702030302020204" pitchFamily="66" charset="0"/>
                        </a:rPr>
                        <a:t>waves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Comic Sans MS" panose="030F0702030302020204" pitchFamily="66" charset="0"/>
                        </a:rPr>
                        <a:t>Rolling, crushing, grasping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119788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541B7A0-7959-4131-8AFC-3EC27E751A89}"/>
              </a:ext>
            </a:extLst>
          </p:cNvPr>
          <p:cNvSpPr txBox="1"/>
          <p:nvPr/>
        </p:nvSpPr>
        <p:spPr>
          <a:xfrm>
            <a:off x="2686929" y="0"/>
            <a:ext cx="939721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>
                <a:solidFill>
                  <a:srgbClr val="002060"/>
                </a:solidFill>
                <a:latin typeface="Comic Sans MS" panose="030F0702030302020204" pitchFamily="66" charset="0"/>
              </a:rPr>
              <a:t>Draw a table in your book like mine. Add in your 4 nouns. </a:t>
            </a:r>
          </a:p>
          <a:p>
            <a:r>
              <a:rPr lang="en-GB" sz="3000" dirty="0">
                <a:solidFill>
                  <a:srgbClr val="002060"/>
                </a:solidFill>
                <a:latin typeface="Comic Sans MS" panose="030F0702030302020204" pitchFamily="66" charset="0"/>
              </a:rPr>
              <a:t>Write as many possible adjectives for each noun</a:t>
            </a:r>
          </a:p>
          <a:p>
            <a:r>
              <a:rPr lang="en-GB" sz="3000" dirty="0">
                <a:solidFill>
                  <a:srgbClr val="002060"/>
                </a:solidFill>
                <a:latin typeface="Comic Sans MS" panose="030F0702030302020204" pitchFamily="66" charset="0"/>
              </a:rPr>
              <a:t>Write as many possible verbs for each noun</a:t>
            </a:r>
          </a:p>
          <a:p>
            <a:r>
              <a:rPr lang="en-GB" sz="30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(Spend 15 minutes in total for all 4 – don’t judge the words yet – just write them down)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7681047-FD79-4574-92FA-2629780244E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39" b="2018"/>
          <a:stretch/>
        </p:blipFill>
        <p:spPr>
          <a:xfrm>
            <a:off x="0" y="1"/>
            <a:ext cx="2586671" cy="1758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61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5844EB9-5C91-4C5A-B00E-5F8F03E19E1B}"/>
              </a:ext>
            </a:extLst>
          </p:cNvPr>
          <p:cNvSpPr txBox="1"/>
          <p:nvPr/>
        </p:nvSpPr>
        <p:spPr>
          <a:xfrm>
            <a:off x="267286" y="2813538"/>
            <a:ext cx="1146516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7030A0"/>
                </a:solidFill>
                <a:latin typeface="Comic Sans MS" panose="030F0702030302020204" pitchFamily="66" charset="0"/>
              </a:rPr>
              <a:t>Now convert your table into a 4 line poem – try and remember how we would do it in class.</a:t>
            </a:r>
          </a:p>
          <a:p>
            <a:endParaRPr lang="en-GB" sz="3200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marL="457200" indent="-457200">
              <a:buFontTx/>
              <a:buChar char="-"/>
            </a:pPr>
            <a:r>
              <a:rPr lang="en-GB" sz="3200" dirty="0">
                <a:solidFill>
                  <a:srgbClr val="7030A0"/>
                </a:solidFill>
                <a:latin typeface="Comic Sans MS" panose="030F0702030302020204" pitchFamily="66" charset="0"/>
              </a:rPr>
              <a:t>Write a line down</a:t>
            </a:r>
          </a:p>
          <a:p>
            <a:pPr marL="457200" indent="-457200">
              <a:buFontTx/>
              <a:buChar char="-"/>
            </a:pPr>
            <a:r>
              <a:rPr lang="en-GB" sz="3200" dirty="0">
                <a:solidFill>
                  <a:srgbClr val="7030A0"/>
                </a:solidFill>
                <a:latin typeface="Comic Sans MS" panose="030F0702030302020204" pitchFamily="66" charset="0"/>
              </a:rPr>
              <a:t>Say it aloud</a:t>
            </a:r>
          </a:p>
          <a:p>
            <a:pPr marL="457200" indent="-457200">
              <a:buFontTx/>
              <a:buChar char="-"/>
            </a:pPr>
            <a:r>
              <a:rPr lang="en-GB" sz="3200" dirty="0">
                <a:solidFill>
                  <a:srgbClr val="7030A0"/>
                </a:solidFill>
                <a:latin typeface="Comic Sans MS" panose="030F0702030302020204" pitchFamily="66" charset="0"/>
              </a:rPr>
              <a:t>If you like it, keep it. If you don’t like it, change it.</a:t>
            </a:r>
          </a:p>
          <a:p>
            <a:pPr marL="457200" indent="-457200">
              <a:buFontTx/>
              <a:buChar char="-"/>
            </a:pPr>
            <a:endParaRPr lang="en-GB" sz="3200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r>
              <a:rPr lang="en-GB" sz="2600" dirty="0">
                <a:solidFill>
                  <a:srgbClr val="7030A0"/>
                </a:solidFill>
                <a:latin typeface="Comic Sans MS" panose="030F0702030302020204" pitchFamily="66" charset="0"/>
              </a:rPr>
              <a:t>Send your poems to </a:t>
            </a:r>
            <a:r>
              <a:rPr lang="en-GB" sz="2600" dirty="0">
                <a:solidFill>
                  <a:srgbClr val="7030A0"/>
                </a:solidFill>
                <a:latin typeface="Comic Sans MS" panose="030F0702030302020204" pitchFamily="66" charset="0"/>
                <a:hlinkClick r:id="rId2"/>
              </a:rPr>
              <a:t>yearsixlearning@Farnborough.Bromley.sch.uk</a:t>
            </a:r>
            <a:r>
              <a:rPr lang="en-GB" sz="2600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endParaRPr lang="en-GB" sz="2600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C5D1F6-D8B4-47C5-94AF-4205976FE0C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39" b="2018"/>
          <a:stretch/>
        </p:blipFill>
        <p:spPr>
          <a:xfrm>
            <a:off x="0" y="0"/>
            <a:ext cx="3517871" cy="2391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1070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D392EB44-7DF7-4694-8CD1-BA399DBAC1FB}"/>
              </a:ext>
            </a:extLst>
          </p:cNvPr>
          <p:cNvGraphicFramePr>
            <a:graphicFrameLocks noGrp="1"/>
          </p:cNvGraphicFramePr>
          <p:nvPr/>
        </p:nvGraphicFramePr>
        <p:xfrm>
          <a:off x="152400" y="262137"/>
          <a:ext cx="11887200" cy="6065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1112">
                  <a:extLst>
                    <a:ext uri="{9D8B030D-6E8A-4147-A177-3AD203B41FA5}">
                      <a16:colId xmlns:a16="http://schemas.microsoft.com/office/drawing/2014/main" val="2763341928"/>
                    </a:ext>
                  </a:extLst>
                </a:gridCol>
                <a:gridCol w="6486088">
                  <a:extLst>
                    <a:ext uri="{9D8B030D-6E8A-4147-A177-3AD203B41FA5}">
                      <a16:colId xmlns:a16="http://schemas.microsoft.com/office/drawing/2014/main" val="2768366347"/>
                    </a:ext>
                  </a:extLst>
                </a:gridCol>
              </a:tblGrid>
              <a:tr h="1052859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Physical activity – </a:t>
                      </a:r>
                      <a:r>
                        <a:rPr lang="en-GB" sz="2800" dirty="0">
                          <a:latin typeface="Comic Sans MS" panose="030F0702030302020204" pitchFamily="66" charset="0"/>
                        </a:rPr>
                        <a:t>minimum 30 minutes each day</a:t>
                      </a:r>
                      <a:endParaRPr lang="en-GB" sz="3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Link to resource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2467597"/>
                  </a:ext>
                </a:extLst>
              </a:tr>
              <a:tr h="537476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5 a day</a:t>
                      </a:r>
                    </a:p>
                    <a:p>
                      <a:r>
                        <a:rPr lang="en-GB" sz="2000" kern="1200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User Name: FPS53 / Password: JFz4XqG7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Comic Sans MS" panose="030F0702030302020204" pitchFamily="66" charset="0"/>
                          <a:hlinkClick r:id="rId2"/>
                        </a:rPr>
                        <a:t>https://player.5-a-day.tv/</a:t>
                      </a:r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5621427"/>
                  </a:ext>
                </a:extLst>
              </a:tr>
              <a:tr h="537476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Joe Wicks – PE sessions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500" dirty="0">
                          <a:solidFill>
                            <a:schemeClr val="accent2"/>
                          </a:solidFill>
                          <a:latin typeface="Comic Sans MS" panose="030F0702030302020204" pitchFamily="66" charset="0"/>
                          <a:hlinkClick r:id="rId3"/>
                        </a:rPr>
                        <a:t>https://www.youtube.com/channel/UCAxW1XT0iEJo0TYlRfn6rYQ</a:t>
                      </a:r>
                      <a:endParaRPr lang="en-GB" sz="1500" dirty="0">
                        <a:solidFill>
                          <a:schemeClr val="accent2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4107390"/>
                  </a:ext>
                </a:extLst>
              </a:tr>
              <a:tr h="537476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Cosmic Kids Yoga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500" dirty="0">
                          <a:latin typeface="Comic Sans MS" panose="030F0702030302020204" pitchFamily="66" charset="0"/>
                          <a:hlinkClick r:id="rId4"/>
                        </a:rPr>
                        <a:t>https://www.youtube.com/user/CosmicKidsYoga</a:t>
                      </a:r>
                      <a:endParaRPr lang="en-GB" sz="15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1532261"/>
                  </a:ext>
                </a:extLst>
              </a:tr>
              <a:tr h="537476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PE Hub Parents Portal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500" dirty="0">
                          <a:solidFill>
                            <a:schemeClr val="accent2"/>
                          </a:solidFill>
                          <a:latin typeface="Comic Sans MS" panose="030F0702030302020204" pitchFamily="66" charset="0"/>
                          <a:hlinkClick r:id="rId5"/>
                        </a:rPr>
                        <a:t>https://pehubportal.co.uk/</a:t>
                      </a:r>
                      <a:endParaRPr lang="en-GB" sz="1500" dirty="0">
                        <a:solidFill>
                          <a:schemeClr val="accent2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3994062"/>
                  </a:ext>
                </a:extLst>
              </a:tr>
              <a:tr h="537476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Go Noodle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Comic Sans MS" panose="030F0702030302020204" pitchFamily="66" charset="0"/>
                          <a:hlinkClick r:id="rId6"/>
                        </a:rPr>
                        <a:t>https://www.gonoodle.com/good-energy-at-home-kids-games-and-videos/</a:t>
                      </a:r>
                      <a:endParaRPr lang="en-GB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852599"/>
                  </a:ext>
                </a:extLst>
              </a:tr>
              <a:tr h="537476">
                <a:tc gridSpan="2"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Go for a walk/run. </a:t>
                      </a:r>
                    </a:p>
                    <a:p>
                      <a:r>
                        <a:rPr lang="en-GB" sz="2800" dirty="0">
                          <a:latin typeface="Comic Sans MS" panose="030F0702030302020204" pitchFamily="66" charset="0"/>
                        </a:rPr>
                        <a:t>You must go with an adult from your home and make sure you stay 2 metres away from other people.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3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06374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66609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Music banner sign marquee light bulb vintage - Download Free ...">
            <a:extLst>
              <a:ext uri="{FF2B5EF4-FFF2-40B4-BE49-F238E27FC236}">
                <a16:creationId xmlns:a16="http://schemas.microsoft.com/office/drawing/2014/main" id="{979DE660-B60D-4480-AB91-A99AEA8CDF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401994" cy="2133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C3D414F-1977-4D24-82C8-37D9692730DF}"/>
              </a:ext>
            </a:extLst>
          </p:cNvPr>
          <p:cNvSpPr txBox="1"/>
          <p:nvPr/>
        </p:nvSpPr>
        <p:spPr>
          <a:xfrm>
            <a:off x="0" y="2133561"/>
            <a:ext cx="12192000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>
                <a:solidFill>
                  <a:srgbClr val="7030A0"/>
                </a:solidFill>
                <a:latin typeface="Comic Sans MS" panose="030F0702030302020204" pitchFamily="66" charset="0"/>
              </a:rPr>
              <a:t>We will continue with the project. Warm your voice up.</a:t>
            </a:r>
          </a:p>
          <a:p>
            <a:endParaRPr lang="en-GB" sz="3000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r>
              <a:rPr lang="en-GB" sz="3000" dirty="0">
                <a:solidFill>
                  <a:srgbClr val="7030A0"/>
                </a:solidFill>
                <a:latin typeface="Comic Sans MS" panose="030F0702030302020204" pitchFamily="66" charset="0"/>
              </a:rPr>
              <a:t>Starting at the top of page 5, try the ‘Writing melodies’ activity. </a:t>
            </a:r>
          </a:p>
          <a:p>
            <a:endParaRPr lang="en-GB" sz="3000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endParaRPr lang="en-GB" sz="3000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r>
              <a:rPr lang="en-GB" sz="3000" dirty="0">
                <a:solidFill>
                  <a:srgbClr val="7030A0"/>
                </a:solidFill>
                <a:latin typeface="Comic Sans MS" panose="030F0702030302020204" pitchFamily="66" charset="0"/>
              </a:rPr>
              <a:t>The link for the whole project is:</a:t>
            </a:r>
          </a:p>
          <a:p>
            <a:r>
              <a:rPr lang="en-GB" sz="2200" dirty="0">
                <a:solidFill>
                  <a:srgbClr val="7030A0"/>
                </a:solidFill>
                <a:latin typeface="Comic Sans MS" panose="030F0702030302020204" pitchFamily="66" charset="0"/>
                <a:hlinkClick r:id="rId3"/>
              </a:rPr>
              <a:t>http://farnboroughprimary.co.uk/wp-content/uploads/2020/04/Songwriting-Project.pdf</a:t>
            </a:r>
            <a:endParaRPr lang="en-GB" sz="30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2261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A5394E2-9D55-4AB0-9F16-2C5369AAC0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619048" cy="1600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7499E41-F8A1-4F29-A8C9-A853A9CD19FC}"/>
              </a:ext>
            </a:extLst>
          </p:cNvPr>
          <p:cNvSpPr txBox="1"/>
          <p:nvPr/>
        </p:nvSpPr>
        <p:spPr>
          <a:xfrm>
            <a:off x="107852" y="1702191"/>
            <a:ext cx="1208414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002060"/>
                </a:solidFill>
                <a:latin typeface="Comic Sans MS" panose="030F0702030302020204" pitchFamily="66" charset="0"/>
              </a:rPr>
              <a:t>I would like you to continue with Power Maths </a:t>
            </a:r>
            <a:r>
              <a:rPr lang="en-GB" sz="3200" u="sng" dirty="0">
                <a:solidFill>
                  <a:srgbClr val="002060"/>
                </a:solidFill>
                <a:latin typeface="Comic Sans MS" panose="030F0702030302020204" pitchFamily="66" charset="0"/>
              </a:rPr>
              <a:t>or</a:t>
            </a:r>
            <a:r>
              <a:rPr lang="en-GB" sz="3200" dirty="0">
                <a:solidFill>
                  <a:srgbClr val="002060"/>
                </a:solidFill>
                <a:latin typeface="Comic Sans MS" panose="030F0702030302020204" pitchFamily="66" charset="0"/>
              </a:rPr>
              <a:t> carry out the tasks on My Maths.</a:t>
            </a:r>
          </a:p>
          <a:p>
            <a:endParaRPr lang="en-GB" sz="32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r>
              <a:rPr lang="en-GB" sz="3200" dirty="0">
                <a:solidFill>
                  <a:srgbClr val="002060"/>
                </a:solidFill>
                <a:latin typeface="Comic Sans MS" panose="030F0702030302020204" pitchFamily="66" charset="0"/>
              </a:rPr>
              <a:t>Power Maths (instructions on next slide)</a:t>
            </a:r>
          </a:p>
          <a:p>
            <a:r>
              <a:rPr lang="en-GB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Read and complete from page 28 to page 31. (Answers start from page 164)</a:t>
            </a:r>
          </a:p>
          <a:p>
            <a:endParaRPr lang="en-GB" sz="24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r>
              <a:rPr lang="en-GB" sz="3200" dirty="0">
                <a:solidFill>
                  <a:srgbClr val="002060"/>
                </a:solidFill>
                <a:latin typeface="Comic Sans MS" panose="030F0702030302020204" pitchFamily="66" charset="0"/>
              </a:rPr>
              <a:t>My Maths (log in details should have been emailed to you)</a:t>
            </a:r>
          </a:p>
          <a:p>
            <a:r>
              <a:rPr lang="en-GB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Complete ‘Multiplying fractions by fractions’</a:t>
            </a:r>
          </a:p>
          <a:p>
            <a:endParaRPr lang="en-GB" sz="32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620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A5394E2-9D55-4AB0-9F16-2C5369AAC0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619048" cy="1600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7499E41-F8A1-4F29-A8C9-A853A9CD19FC}"/>
              </a:ext>
            </a:extLst>
          </p:cNvPr>
          <p:cNvSpPr txBox="1"/>
          <p:nvPr/>
        </p:nvSpPr>
        <p:spPr>
          <a:xfrm>
            <a:off x="107852" y="2208628"/>
            <a:ext cx="12084148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u="sng" dirty="0">
                <a:solidFill>
                  <a:srgbClr val="002060"/>
                </a:solidFill>
                <a:latin typeface="Comic Sans MS" panose="030F0702030302020204" pitchFamily="66" charset="0"/>
              </a:rPr>
              <a:t>Instructions for Power Maths</a:t>
            </a:r>
          </a:p>
          <a:p>
            <a:r>
              <a:rPr lang="en-GB" sz="2600" dirty="0">
                <a:solidFill>
                  <a:srgbClr val="002060"/>
                </a:solidFill>
                <a:latin typeface="Comic Sans MS" panose="030F0702030302020204" pitchFamily="66" charset="0"/>
              </a:rPr>
              <a:t>Click on-</a:t>
            </a:r>
          </a:p>
          <a:p>
            <a:r>
              <a:rPr lang="en-GB" sz="1500" dirty="0">
                <a:solidFill>
                  <a:srgbClr val="002060"/>
                </a:solidFill>
                <a:latin typeface="Comic Sans MS" panose="030F0702030302020204" pitchFamily="66" charset="0"/>
                <a:hlinkClick r:id="rId3"/>
              </a:rPr>
              <a:t>http://go.pardot.com/e/749453/PowerMathsYear6/51zwx/107010261?h=9zEkYm9Vv36T0kIK2mGoBlvXYizjLxGA8JPqztzRvMQ</a:t>
            </a:r>
            <a:endParaRPr lang="en-GB" sz="15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r>
              <a:rPr lang="en-GB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(You might need to copy and paste this link into your web browser)</a:t>
            </a:r>
            <a:endParaRPr lang="en-GB" sz="22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endParaRPr lang="en-GB" sz="22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r>
              <a:rPr lang="en-GB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Agree to the terms and conditions and click ‘Continue’.</a:t>
            </a:r>
          </a:p>
          <a:p>
            <a:endParaRPr lang="en-GB" sz="28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r>
              <a:rPr lang="en-GB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Click on ‘Power Maths Year 6’</a:t>
            </a:r>
          </a:p>
          <a:p>
            <a:endParaRPr lang="en-GB" sz="28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r>
              <a:rPr lang="en-GB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Click on ‘Power Maths Year 6 Practice Book Summer Home Edition’</a:t>
            </a:r>
          </a:p>
          <a:p>
            <a:endParaRPr lang="en-GB" sz="22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729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25FA5E83-FEB4-4387-B582-A922343623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9687439"/>
              </p:ext>
            </p:extLst>
          </p:nvPr>
        </p:nvGraphicFramePr>
        <p:xfrm>
          <a:off x="248873" y="205224"/>
          <a:ext cx="11694254" cy="32717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45298">
                  <a:extLst>
                    <a:ext uri="{9D8B030D-6E8A-4147-A177-3AD203B41FA5}">
                      <a16:colId xmlns:a16="http://schemas.microsoft.com/office/drawing/2014/main" val="1358458126"/>
                    </a:ext>
                  </a:extLst>
                </a:gridCol>
                <a:gridCol w="1948956">
                  <a:extLst>
                    <a:ext uri="{9D8B030D-6E8A-4147-A177-3AD203B41FA5}">
                      <a16:colId xmlns:a16="http://schemas.microsoft.com/office/drawing/2014/main" val="2899936508"/>
                    </a:ext>
                  </a:extLst>
                </a:gridCol>
              </a:tblGrid>
              <a:tr h="711414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Grammar Task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Time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4340959"/>
                  </a:ext>
                </a:extLst>
              </a:tr>
              <a:tr h="711414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Complete the task about bullet points.</a:t>
                      </a:r>
                    </a:p>
                    <a:p>
                      <a:endParaRPr lang="en-GB" sz="3600" dirty="0">
                        <a:latin typeface="Comic Sans MS" panose="030F0702030302020204" pitchFamily="66" charset="0"/>
                      </a:endParaRPr>
                    </a:p>
                    <a:p>
                      <a:r>
                        <a:rPr lang="en-GB" sz="1800" dirty="0">
                          <a:latin typeface="Comic Sans MS" panose="030F0702030302020204" pitchFamily="66" charset="0"/>
                          <a:hlinkClick r:id="rId2"/>
                        </a:rPr>
                        <a:t>http://farnboroughprimary.co.uk/wp-content/uploads/2020/04/bullet-points.pdf</a:t>
                      </a:r>
                      <a:endParaRPr lang="en-GB" sz="1800" dirty="0">
                        <a:latin typeface="Comic Sans MS" panose="030F0702030302020204" pitchFamily="66" charset="0"/>
                      </a:endParaRPr>
                    </a:p>
                    <a:p>
                      <a:endParaRPr lang="en-GB" sz="1800" dirty="0">
                        <a:latin typeface="Comic Sans MS" panose="030F0702030302020204" pitchFamily="66" charset="0"/>
                      </a:endParaRPr>
                    </a:p>
                    <a:p>
                      <a:r>
                        <a:rPr lang="en-GB" sz="1800" dirty="0">
                          <a:latin typeface="Comic Sans MS" panose="030F0702030302020204" pitchFamily="66" charset="0"/>
                        </a:rPr>
                        <a:t>Answers</a:t>
                      </a:r>
                    </a:p>
                    <a:p>
                      <a:r>
                        <a:rPr lang="en-GB" sz="1800" dirty="0">
                          <a:latin typeface="Comic Sans MS" panose="030F0702030302020204" pitchFamily="66" charset="0"/>
                          <a:hlinkClick r:id="rId3"/>
                        </a:rPr>
                        <a:t>http://farnboroughprimary.co.uk/wp-content/uploads/2020/04/g-answers-5.pdf</a:t>
                      </a:r>
                      <a:endParaRPr lang="en-GB" sz="1800" dirty="0">
                        <a:latin typeface="Comic Sans MS" panose="030F0702030302020204" pitchFamily="66" charset="0"/>
                      </a:endParaRPr>
                    </a:p>
                    <a:p>
                      <a:endParaRPr lang="en-GB" sz="1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600" dirty="0">
                          <a:latin typeface="Comic Sans MS" panose="030F0702030302020204" pitchFamily="66" charset="0"/>
                        </a:rPr>
                        <a:t>20 minutes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66811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80035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25FA5E83-FEB4-4387-B582-A922343623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1063599"/>
              </p:ext>
            </p:extLst>
          </p:nvPr>
        </p:nvGraphicFramePr>
        <p:xfrm>
          <a:off x="285225" y="719664"/>
          <a:ext cx="11694254" cy="47957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45040">
                  <a:extLst>
                    <a:ext uri="{9D8B030D-6E8A-4147-A177-3AD203B41FA5}">
                      <a16:colId xmlns:a16="http://schemas.microsoft.com/office/drawing/2014/main" val="1358458126"/>
                    </a:ext>
                  </a:extLst>
                </a:gridCol>
                <a:gridCol w="1949214">
                  <a:extLst>
                    <a:ext uri="{9D8B030D-6E8A-4147-A177-3AD203B41FA5}">
                      <a16:colId xmlns:a16="http://schemas.microsoft.com/office/drawing/2014/main" val="2899936508"/>
                    </a:ext>
                  </a:extLst>
                </a:gridCol>
              </a:tblGrid>
              <a:tr h="711414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Comprehension Task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Time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4340959"/>
                  </a:ext>
                </a:extLst>
              </a:tr>
              <a:tr h="711414">
                <a:tc>
                  <a:txBody>
                    <a:bodyPr/>
                    <a:lstStyle/>
                    <a:p>
                      <a:endParaRPr lang="en-GB" sz="3600" dirty="0">
                        <a:latin typeface="Comic Sans MS" panose="030F0702030302020204" pitchFamily="66" charset="0"/>
                      </a:endParaRPr>
                    </a:p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Complete the text about rainforest animals</a:t>
                      </a:r>
                    </a:p>
                    <a:p>
                      <a:endParaRPr lang="en-GB" sz="3600" dirty="0">
                        <a:latin typeface="Comic Sans MS" panose="030F0702030302020204" pitchFamily="66" charset="0"/>
                      </a:endParaRPr>
                    </a:p>
                    <a:p>
                      <a:r>
                        <a:rPr lang="en-GB" sz="2800" dirty="0">
                          <a:latin typeface="Comic Sans MS" panose="030F0702030302020204" pitchFamily="66" charset="0"/>
                        </a:rPr>
                        <a:t>Choose either normal or hard</a:t>
                      </a:r>
                    </a:p>
                    <a:p>
                      <a:endParaRPr lang="en-GB" sz="3600" dirty="0">
                        <a:latin typeface="Comic Sans MS" panose="030F0702030302020204" pitchFamily="66" charset="0"/>
                      </a:endParaRPr>
                    </a:p>
                    <a:p>
                      <a:r>
                        <a:rPr lang="en-GB" sz="1800" dirty="0">
                          <a:latin typeface="Comic Sans MS" panose="030F0702030302020204" pitchFamily="66" charset="0"/>
                          <a:hlinkClick r:id="rId2"/>
                        </a:rPr>
                        <a:t>http://farnboroughprimary.co.uk/wp-content/uploads/2020/04/rainforest-normal.pdf</a:t>
                      </a:r>
                      <a:endParaRPr lang="en-GB" sz="1800" dirty="0">
                        <a:latin typeface="Comic Sans MS" panose="030F0702030302020204" pitchFamily="66" charset="0"/>
                      </a:endParaRPr>
                    </a:p>
                    <a:p>
                      <a:endParaRPr lang="en-GB" sz="1800" dirty="0">
                        <a:latin typeface="Comic Sans MS" panose="030F0702030302020204" pitchFamily="66" charset="0"/>
                      </a:endParaRPr>
                    </a:p>
                    <a:p>
                      <a:endParaRPr lang="en-GB" sz="1800" dirty="0">
                        <a:latin typeface="Comic Sans MS" panose="030F0702030302020204" pitchFamily="66" charset="0"/>
                      </a:endParaRPr>
                    </a:p>
                    <a:p>
                      <a:r>
                        <a:rPr lang="en-GB" sz="1800" dirty="0">
                          <a:latin typeface="Comic Sans MS" panose="030F0702030302020204" pitchFamily="66" charset="0"/>
                          <a:hlinkClick r:id="rId3"/>
                        </a:rPr>
                        <a:t>http://farnboroughprimary.co.uk/wp-content/uploads/2020/04/rainforest-hard.pdf</a:t>
                      </a:r>
                      <a:endParaRPr lang="en-GB" sz="1800" dirty="0">
                        <a:latin typeface="Comic Sans MS" panose="030F0702030302020204" pitchFamily="66" charset="0"/>
                      </a:endParaRPr>
                    </a:p>
                    <a:p>
                      <a:endParaRPr lang="en-GB" sz="1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20 minutes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29567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02273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6B1DE45-1CBE-4EB2-8148-3A562B5C1FA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7916" y="928395"/>
            <a:ext cx="6410131" cy="50012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C28DEC2-70A9-4979-A2F0-502E933BA5C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603849" y="908917"/>
            <a:ext cx="6540757" cy="5170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1316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D6286E0-EDCF-41B2-8783-EAD21267DB4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10" b="6300"/>
          <a:stretch/>
        </p:blipFill>
        <p:spPr>
          <a:xfrm>
            <a:off x="1524000" y="830510"/>
            <a:ext cx="9144000" cy="5595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8245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B7FD281-D6F3-49A5-BB6D-4E0459665FC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9" b="6186"/>
          <a:stretch/>
        </p:blipFill>
        <p:spPr>
          <a:xfrm rot="5400000">
            <a:off x="-162303" y="950869"/>
            <a:ext cx="6740554" cy="49562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1E7C388-8A12-42C7-90F2-9C55554B748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4" b="8046"/>
          <a:stretch/>
        </p:blipFill>
        <p:spPr>
          <a:xfrm rot="5400000">
            <a:off x="4768823" y="976004"/>
            <a:ext cx="6726976" cy="4892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8840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1FEC54-A314-49FC-B0F0-9713EFEE414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43" b="2997"/>
          <a:stretch/>
        </p:blipFill>
        <p:spPr>
          <a:xfrm>
            <a:off x="1524000" y="805343"/>
            <a:ext cx="9144000" cy="5847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0537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620</Words>
  <Application>Microsoft Office PowerPoint</Application>
  <PresentationFormat>Widescreen</PresentationFormat>
  <Paragraphs>98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Akkermans</dc:creator>
  <cp:lastModifiedBy>Emily Akkermans</cp:lastModifiedBy>
  <cp:revision>8</cp:revision>
  <dcterms:created xsi:type="dcterms:W3CDTF">2020-04-30T10:11:35Z</dcterms:created>
  <dcterms:modified xsi:type="dcterms:W3CDTF">2020-04-30T12:54:30Z</dcterms:modified>
</cp:coreProperties>
</file>