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1" r:id="rId3"/>
    <p:sldId id="258" r:id="rId4"/>
    <p:sldId id="259" r:id="rId5"/>
    <p:sldId id="268" r:id="rId6"/>
    <p:sldId id="264" r:id="rId7"/>
    <p:sldId id="265" r:id="rId8"/>
    <p:sldId id="269" r:id="rId9"/>
    <p:sldId id="266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2472B4-27B1-4E09-9092-ACD58B5EBD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FA813ED-3DEC-4437-9980-74DD94729D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E94D4F-4E58-4C26-87EE-6869AFAF46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2D975-FC0B-40B8-BEC2-8A5B39A3612C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58E695-DC2A-44AC-84CD-4AE189581B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B1D96E-DE96-4AD3-B2DB-B208B4A6F4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F1072-12DF-4C69-B525-96C3757560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73213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BAAE38-0C6E-47B7-B4A6-DA800D6101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B4E8543-9F95-4E21-8259-A44FD3F193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53AA11-6D14-40AA-B337-97146BA544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2D975-FC0B-40B8-BEC2-8A5B39A3612C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C8982A-723F-443B-A04E-8291B4007A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85A886-F90E-40A1-AEDD-B373E5D4E6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F1072-12DF-4C69-B525-96C3757560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29204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4D25732-A663-4F19-A43E-60C927E3B74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FBF099A-B4D0-4B3B-91D0-C976775A5A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0FA856-AFE7-4D85-9BD3-5C56D0A14F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2D975-FC0B-40B8-BEC2-8A5B39A3612C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8474AD-2A73-4E9E-9120-C4078DC8BE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D3026A-745E-4789-A9D0-49F354009E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F1072-12DF-4C69-B525-96C3757560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34413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D5E861-55C9-483E-8408-6D8A295073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050B3D-07A7-4EA2-BF80-71D39FBCF9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2D5501-B394-4C62-AF74-F81ED6D3B2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2D975-FC0B-40B8-BEC2-8A5B39A3612C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9B72D7-F02F-4F67-8179-898C2268C3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5A019E-8E6B-4AFE-BDEF-188216CC6B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F1072-12DF-4C69-B525-96C3757560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55306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29EAEC-2DCE-4792-A6FA-7B2E8E1E30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F08DE3E-31CF-4D44-938C-56020FA28A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E799C5-301A-4080-9D51-76619F9C5C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2D975-FC0B-40B8-BEC2-8A5B39A3612C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AD0804-1D3F-4DDF-8770-EC2194DB4B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419061-4519-4585-982B-11DD316B93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F1072-12DF-4C69-B525-96C3757560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2566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067138-2DDF-430C-87A7-B5DE19B287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9755FB-E006-43E7-9D1B-C5464156D51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C69A683-0183-4C5A-862D-175314DA28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7585091-D499-422A-9FCE-0F1CD9C263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2D975-FC0B-40B8-BEC2-8A5B39A3612C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6FCB7EA-CDC5-402C-93BC-C050089B1E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B8DBE0-DD14-4485-8B8A-9BEAC5F6B2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F1072-12DF-4C69-B525-96C3757560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411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CB5E48-AF46-47C0-BD3B-59F78D04C5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1170D6-5B1A-437F-9E66-594EEE8D5F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F3E29C5-DE78-409D-B675-9859F562B3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8B5B413-7ACD-457E-8231-762EF95DB25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7C77B97-B956-4693-B602-51E143B382B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A4D90DF-3E93-4D27-AEBB-F44CD6AED3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2D975-FC0B-40B8-BEC2-8A5B39A3612C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B1E49FA-2C86-4FAE-B1CD-2526A2859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D6886D5-64BD-4FAC-93D4-5785D911A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F1072-12DF-4C69-B525-96C3757560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79650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0F7908-F3EA-4FC8-B703-8BC223A46E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2FC2E33-919D-4F9F-AC5C-08ADFB2247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2D975-FC0B-40B8-BEC2-8A5B39A3612C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4EF4C82-956E-4303-8281-A21F3C8D05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F68CFCF-1BDF-4C73-A04D-3AB5EEDFF5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F1072-12DF-4C69-B525-96C3757560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07127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9335449-178C-4983-A75A-B5FE5AE2CB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2D975-FC0B-40B8-BEC2-8A5B39A3612C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5AC2B62-F190-42FF-86D9-82BFA25131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D3FA288-A817-48F1-8677-7921FA6B14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F1072-12DF-4C69-B525-96C3757560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16503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223434-37E2-4C61-96CC-FE09179953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6CFA77-2302-4218-853E-BED4C5CA51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77D84FB-8819-413D-AFE2-FF55CC9E3B9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027A540-1832-49AA-B287-9741E98BD4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2D975-FC0B-40B8-BEC2-8A5B39A3612C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99B615-3463-4ACA-92AA-9DFC1D828A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9D0E020-CD23-4AA2-9B9E-D6EBEDD7B1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F1072-12DF-4C69-B525-96C3757560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6693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6BB7C7-026B-42DE-A65E-C4FCADCD1F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71E6283-3843-441E-8B2D-AE8F96F5A8C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4D1769-2815-4D22-9382-C763B138D2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D14E3C-2BE1-43BC-9D1F-43A01DC931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2D975-FC0B-40B8-BEC2-8A5B39A3612C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8B7BE6F-6573-45F1-A32C-20B49ADEF9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AE9D5BC-186D-4715-AEAD-F5215DBD40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F1072-12DF-4C69-B525-96C3757560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35032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10D8A3D-8E99-4E85-9C2D-FA7730228F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01CB95-A2E9-41DD-9652-075C1EDBB7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92F33D-266F-4331-B6D6-D16EF8A6327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52D975-FC0B-40B8-BEC2-8A5B39A3612C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2568A4-0B0D-48ED-8B7F-89A2FF51704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7682D5-A81D-499E-9289-833EEBEB97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EF1072-12DF-4C69-B525-96C3757560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15673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mathsframe.co.uk/en/resources/resource/246/Telling-the-Time-Dominoes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go.pardot.com/e/749453/PowerMathsYear6/51zwx/107010261?h=9zEkYm9Vv36T0kIK2mGoBlvXYizjLxGA8JPqztzRvMQ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farnboroughprimary.co.uk/wp-content/uploads/2020/05/T4W-Y6-Doors.pdf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bbc.co.uk/bitesize/clips/zkpmhyc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channel/UCAxW1XT0iEJo0TYlRfn6rYQ" TargetMode="External"/><Relationship Id="rId2" Type="http://schemas.openxmlformats.org/officeDocument/2006/relationships/hyperlink" Target="https://player.5-a-day.tv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gonoodle.com/good-energy-at-home-kids-games-and-videos/" TargetMode="External"/><Relationship Id="rId5" Type="http://schemas.openxmlformats.org/officeDocument/2006/relationships/hyperlink" Target="https://pehubportal.co.uk/" TargetMode="External"/><Relationship Id="rId4" Type="http://schemas.openxmlformats.org/officeDocument/2006/relationships/hyperlink" Target="https://www.youtube.com/user/CosmicKidsYoga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farnboroughprimary.co.uk/wp-content/uploads/2020/05/T4W-Y6-Doors.pdf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farnboroughprimary.co.uk/wp-content/uploads/2020/05/doors-ideas.jpg" TargetMode="External"/><Relationship Id="rId4" Type="http://schemas.openxmlformats.org/officeDocument/2006/relationships/hyperlink" Target="https://www.timetravelturtle.com/painted-doors-funchal-madeira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1782221"/>
              </p:ext>
            </p:extLst>
          </p:nvPr>
        </p:nvGraphicFramePr>
        <p:xfrm>
          <a:off x="293915" y="719663"/>
          <a:ext cx="11609614" cy="47015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70300">
                  <a:extLst>
                    <a:ext uri="{9D8B030D-6E8A-4147-A177-3AD203B41FA5}">
                      <a16:colId xmlns:a16="http://schemas.microsoft.com/office/drawing/2014/main" val="3710090033"/>
                    </a:ext>
                  </a:extLst>
                </a:gridCol>
                <a:gridCol w="3939314">
                  <a:extLst>
                    <a:ext uri="{9D8B030D-6E8A-4147-A177-3AD203B41FA5}">
                      <a16:colId xmlns:a16="http://schemas.microsoft.com/office/drawing/2014/main" val="2822766338"/>
                    </a:ext>
                  </a:extLst>
                </a:gridCol>
              </a:tblGrid>
              <a:tr h="783599">
                <a:tc>
                  <a:txBody>
                    <a:bodyPr/>
                    <a:lstStyle/>
                    <a:p>
                      <a:r>
                        <a:rPr lang="en-GB" sz="3600" dirty="0">
                          <a:latin typeface="Comic Sans MS" panose="030F0702030302020204" pitchFamily="66" charset="0"/>
                        </a:rPr>
                        <a:t>Subject / Lesson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600" dirty="0">
                          <a:latin typeface="Comic Sans MS" panose="030F0702030302020204" pitchFamily="66" charset="0"/>
                        </a:rPr>
                        <a:t>Time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1870924"/>
                  </a:ext>
                </a:extLst>
              </a:tr>
              <a:tr h="783599">
                <a:tc>
                  <a:txBody>
                    <a:bodyPr/>
                    <a:lstStyle/>
                    <a:p>
                      <a:r>
                        <a:rPr lang="en-GB" sz="3600" dirty="0">
                          <a:latin typeface="Comic Sans MS" panose="030F0702030302020204" pitchFamily="66" charset="0"/>
                        </a:rPr>
                        <a:t>Maths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200" dirty="0">
                          <a:latin typeface="Comic Sans MS" panose="030F0702030302020204" pitchFamily="66" charset="0"/>
                        </a:rPr>
                        <a:t>1 hour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628353"/>
                  </a:ext>
                </a:extLst>
              </a:tr>
              <a:tr h="783599">
                <a:tc>
                  <a:txBody>
                    <a:bodyPr/>
                    <a:lstStyle/>
                    <a:p>
                      <a:r>
                        <a:rPr lang="en-GB" sz="3600" dirty="0">
                          <a:latin typeface="Comic Sans MS" panose="030F0702030302020204" pitchFamily="66" charset="0"/>
                        </a:rPr>
                        <a:t>Spellings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32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9842211"/>
                  </a:ext>
                </a:extLst>
              </a:tr>
              <a:tr h="783599">
                <a:tc>
                  <a:txBody>
                    <a:bodyPr/>
                    <a:lstStyle/>
                    <a:p>
                      <a:r>
                        <a:rPr lang="en-GB" sz="3600" dirty="0">
                          <a:latin typeface="Comic Sans MS" panose="030F0702030302020204" pitchFamily="66" charset="0"/>
                        </a:rPr>
                        <a:t>English – Door project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200" dirty="0">
                          <a:latin typeface="Comic Sans MS" panose="030F0702030302020204" pitchFamily="66" charset="0"/>
                        </a:rPr>
                        <a:t>45 minutes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806307"/>
                  </a:ext>
                </a:extLst>
              </a:tr>
              <a:tr h="783599">
                <a:tc>
                  <a:txBody>
                    <a:bodyPr/>
                    <a:lstStyle/>
                    <a:p>
                      <a:r>
                        <a:rPr lang="en-GB" sz="3600" dirty="0">
                          <a:latin typeface="Comic Sans MS" panose="030F0702030302020204" pitchFamily="66" charset="0"/>
                        </a:rPr>
                        <a:t>Physical Activity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200" dirty="0">
                          <a:latin typeface="Comic Sans MS" panose="030F0702030302020204" pitchFamily="66" charset="0"/>
                        </a:rPr>
                        <a:t>30 minutes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5125883"/>
                  </a:ext>
                </a:extLst>
              </a:tr>
              <a:tr h="783599">
                <a:tc>
                  <a:txBody>
                    <a:bodyPr/>
                    <a:lstStyle/>
                    <a:p>
                      <a:r>
                        <a:rPr lang="en-GB" sz="3600" dirty="0">
                          <a:latin typeface="Comic Sans MS" panose="030F0702030302020204" pitchFamily="66" charset="0"/>
                        </a:rPr>
                        <a:t>Art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200" dirty="0">
                          <a:latin typeface="Comic Sans MS" panose="030F0702030302020204" pitchFamily="66" charset="0"/>
                        </a:rPr>
                        <a:t>30 minutes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2903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10146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13FA5FFE-01CA-47AA-8C6D-42B2A3DF775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4438538"/>
              </p:ext>
            </p:extLst>
          </p:nvPr>
        </p:nvGraphicFramePr>
        <p:xfrm>
          <a:off x="181762" y="0"/>
          <a:ext cx="11828476" cy="3931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78164">
                  <a:extLst>
                    <a:ext uri="{9D8B030D-6E8A-4147-A177-3AD203B41FA5}">
                      <a16:colId xmlns:a16="http://schemas.microsoft.com/office/drawing/2014/main" val="2569435746"/>
                    </a:ext>
                  </a:extLst>
                </a:gridCol>
                <a:gridCol w="2050312">
                  <a:extLst>
                    <a:ext uri="{9D8B030D-6E8A-4147-A177-3AD203B41FA5}">
                      <a16:colId xmlns:a16="http://schemas.microsoft.com/office/drawing/2014/main" val="408886299"/>
                    </a:ext>
                  </a:extLst>
                </a:gridCol>
              </a:tblGrid>
              <a:tr h="633592">
                <a:tc>
                  <a:txBody>
                    <a:bodyPr/>
                    <a:lstStyle/>
                    <a:p>
                      <a:r>
                        <a:rPr lang="en-GB" sz="3600" dirty="0">
                          <a:latin typeface="Comic Sans MS" panose="030F0702030302020204" pitchFamily="66" charset="0"/>
                        </a:rPr>
                        <a:t>Maths Task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600" dirty="0">
                          <a:latin typeface="Comic Sans MS" panose="030F0702030302020204" pitchFamily="66" charset="0"/>
                        </a:rPr>
                        <a:t>Time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0922847"/>
                  </a:ext>
                </a:extLst>
              </a:tr>
              <a:tr h="633592">
                <a:tc>
                  <a:txBody>
                    <a:bodyPr/>
                    <a:lstStyle/>
                    <a:p>
                      <a:r>
                        <a:rPr lang="en-GB" sz="4000" dirty="0">
                          <a:latin typeface="Comic Sans MS" panose="030F0702030302020204" pitchFamily="66" charset="0"/>
                        </a:rPr>
                        <a:t>Maths Frame – Telling the time</a:t>
                      </a:r>
                    </a:p>
                    <a:p>
                      <a:r>
                        <a:rPr lang="en-GB" sz="3200" dirty="0">
                          <a:latin typeface="Comic Sans MS" panose="030F0702030302020204" pitchFamily="66" charset="0"/>
                        </a:rPr>
                        <a:t>Username: Farnborough / Password: Farnborough</a:t>
                      </a:r>
                    </a:p>
                    <a:p>
                      <a:endParaRPr lang="en-US" sz="1000" dirty="0">
                        <a:latin typeface="Comic Sans MS" panose="030F0702030302020204" pitchFamily="66" charset="0"/>
                      </a:endParaRPr>
                    </a:p>
                    <a:p>
                      <a:r>
                        <a:rPr lang="en-GB" sz="2200" dirty="0">
                          <a:hlinkClick r:id="rId2"/>
                        </a:rPr>
                        <a:t>https://mathsframe.co.uk/en/resources/resource/246/Telling-the-Time-Dominoes</a:t>
                      </a:r>
                      <a:endParaRPr lang="en-GB" sz="2200" dirty="0"/>
                    </a:p>
                    <a:p>
                      <a:endParaRPr lang="en-US" sz="10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600" dirty="0">
                          <a:latin typeface="Comic Sans MS" panose="030F0702030302020204" pitchFamily="66" charset="0"/>
                        </a:rPr>
                        <a:t>15 minutes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6726690"/>
                  </a:ext>
                </a:extLst>
              </a:tr>
              <a:tr h="633592">
                <a:tc>
                  <a:txBody>
                    <a:bodyPr/>
                    <a:lstStyle/>
                    <a:p>
                      <a:r>
                        <a:rPr lang="en-GB" sz="3600" dirty="0">
                          <a:latin typeface="Comic Sans MS" panose="030F0702030302020204" pitchFamily="66" charset="0"/>
                        </a:rPr>
                        <a:t>Complete Power Maths or My Maths task on the next page.</a:t>
                      </a:r>
                    </a:p>
                    <a:p>
                      <a:endParaRPr lang="en-GB" sz="18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600" dirty="0">
                          <a:latin typeface="Comic Sans MS" panose="030F0702030302020204" pitchFamily="66" charset="0"/>
                        </a:rPr>
                        <a:t>40 minutes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25778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503313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A5394E2-9D55-4AB0-9F16-2C5369AAC0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7619048" cy="16000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47499E41-F8A1-4F29-A8C9-A853A9CD19FC}"/>
              </a:ext>
            </a:extLst>
          </p:cNvPr>
          <p:cNvSpPr txBox="1"/>
          <p:nvPr/>
        </p:nvSpPr>
        <p:spPr>
          <a:xfrm>
            <a:off x="107852" y="1702191"/>
            <a:ext cx="12084148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rgbClr val="002060"/>
                </a:solidFill>
                <a:latin typeface="Comic Sans MS" panose="030F0702030302020204" pitchFamily="66" charset="0"/>
              </a:rPr>
              <a:t>I would like you to continue with Power Maths </a:t>
            </a:r>
            <a:r>
              <a:rPr lang="en-GB" sz="3200" u="sng" dirty="0">
                <a:solidFill>
                  <a:srgbClr val="002060"/>
                </a:solidFill>
                <a:latin typeface="Comic Sans MS" panose="030F0702030302020204" pitchFamily="66" charset="0"/>
              </a:rPr>
              <a:t>or</a:t>
            </a:r>
            <a:r>
              <a:rPr lang="en-GB" sz="3200" dirty="0">
                <a:solidFill>
                  <a:srgbClr val="002060"/>
                </a:solidFill>
                <a:latin typeface="Comic Sans MS" panose="030F0702030302020204" pitchFamily="66" charset="0"/>
              </a:rPr>
              <a:t> carry out the tasks on My Maths.</a:t>
            </a:r>
          </a:p>
          <a:p>
            <a:endParaRPr lang="en-GB" sz="3200" dirty="0">
              <a:solidFill>
                <a:srgbClr val="002060"/>
              </a:solidFill>
              <a:latin typeface="Comic Sans MS" panose="030F0702030302020204" pitchFamily="66" charset="0"/>
            </a:endParaRPr>
          </a:p>
          <a:p>
            <a:r>
              <a:rPr lang="en-GB" sz="3200" dirty="0">
                <a:solidFill>
                  <a:srgbClr val="002060"/>
                </a:solidFill>
                <a:latin typeface="Comic Sans MS" panose="030F0702030302020204" pitchFamily="66" charset="0"/>
              </a:rPr>
              <a:t>Power Maths (instructions on next slide)</a:t>
            </a:r>
          </a:p>
          <a:p>
            <a:r>
              <a:rPr lang="en-GB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Read and complete from page 44 to page 47. (Answers start from page 164)</a:t>
            </a:r>
          </a:p>
          <a:p>
            <a:endParaRPr lang="en-GB" sz="2400" dirty="0">
              <a:solidFill>
                <a:srgbClr val="002060"/>
              </a:solidFill>
              <a:latin typeface="Comic Sans MS" panose="030F0702030302020204" pitchFamily="66" charset="0"/>
            </a:endParaRPr>
          </a:p>
          <a:p>
            <a:r>
              <a:rPr lang="en-GB" sz="3200" dirty="0">
                <a:solidFill>
                  <a:srgbClr val="002060"/>
                </a:solidFill>
                <a:latin typeface="Comic Sans MS" panose="030F0702030302020204" pitchFamily="66" charset="0"/>
              </a:rPr>
              <a:t>My Maths (log in details should have been emailed to you)</a:t>
            </a:r>
          </a:p>
          <a:p>
            <a:r>
              <a:rPr lang="en-GB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Complete ‘Multiply Decimals by Whole Numbers’</a:t>
            </a:r>
            <a:endParaRPr lang="en-GB" sz="3200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7620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A5394E2-9D55-4AB0-9F16-2C5369AAC0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7619048" cy="16000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47499E41-F8A1-4F29-A8C9-A853A9CD19FC}"/>
              </a:ext>
            </a:extLst>
          </p:cNvPr>
          <p:cNvSpPr txBox="1"/>
          <p:nvPr/>
        </p:nvSpPr>
        <p:spPr>
          <a:xfrm>
            <a:off x="107852" y="2208628"/>
            <a:ext cx="12084148" cy="43242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600" u="sng" dirty="0">
                <a:solidFill>
                  <a:srgbClr val="002060"/>
                </a:solidFill>
                <a:latin typeface="Comic Sans MS" panose="030F0702030302020204" pitchFamily="66" charset="0"/>
              </a:rPr>
              <a:t>Instructions for Power Maths</a:t>
            </a:r>
          </a:p>
          <a:p>
            <a:r>
              <a:rPr lang="en-GB" sz="2600" dirty="0">
                <a:solidFill>
                  <a:srgbClr val="002060"/>
                </a:solidFill>
                <a:latin typeface="Comic Sans MS" panose="030F0702030302020204" pitchFamily="66" charset="0"/>
              </a:rPr>
              <a:t>Click on-</a:t>
            </a:r>
          </a:p>
          <a:p>
            <a:r>
              <a:rPr lang="en-GB" sz="1500" dirty="0">
                <a:solidFill>
                  <a:srgbClr val="002060"/>
                </a:solidFill>
                <a:latin typeface="Comic Sans MS" panose="030F0702030302020204" pitchFamily="66" charset="0"/>
                <a:hlinkClick r:id="rId3"/>
              </a:rPr>
              <a:t>http://go.pardot.com/e/749453/PowerMathsYear6/51zwx/107010261?h=9zEkYm9Vv36T0kIK2mGoBlvXYizjLxGA8JPqztzRvMQ</a:t>
            </a:r>
            <a:endParaRPr lang="en-GB" sz="1500" dirty="0">
              <a:solidFill>
                <a:srgbClr val="002060"/>
              </a:solidFill>
              <a:latin typeface="Comic Sans MS" panose="030F0702030302020204" pitchFamily="66" charset="0"/>
            </a:endParaRPr>
          </a:p>
          <a:p>
            <a:r>
              <a:rPr lang="en-GB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(You might need to copy and paste this link into your web browser)</a:t>
            </a:r>
            <a:endParaRPr lang="en-GB" sz="2200" dirty="0">
              <a:solidFill>
                <a:srgbClr val="002060"/>
              </a:solidFill>
              <a:latin typeface="Comic Sans MS" panose="030F0702030302020204" pitchFamily="66" charset="0"/>
            </a:endParaRPr>
          </a:p>
          <a:p>
            <a:endParaRPr lang="en-GB" sz="2200" dirty="0">
              <a:solidFill>
                <a:srgbClr val="002060"/>
              </a:solidFill>
              <a:latin typeface="Comic Sans MS" panose="030F0702030302020204" pitchFamily="66" charset="0"/>
            </a:endParaRPr>
          </a:p>
          <a:p>
            <a:r>
              <a:rPr lang="en-GB" sz="2800" dirty="0">
                <a:solidFill>
                  <a:srgbClr val="002060"/>
                </a:solidFill>
                <a:latin typeface="Comic Sans MS" panose="030F0702030302020204" pitchFamily="66" charset="0"/>
              </a:rPr>
              <a:t>Agree to the terms and conditions and click ‘Continue’.</a:t>
            </a:r>
          </a:p>
          <a:p>
            <a:endParaRPr lang="en-GB" sz="2800" dirty="0">
              <a:solidFill>
                <a:srgbClr val="002060"/>
              </a:solidFill>
              <a:latin typeface="Comic Sans MS" panose="030F0702030302020204" pitchFamily="66" charset="0"/>
            </a:endParaRPr>
          </a:p>
          <a:p>
            <a:r>
              <a:rPr lang="en-GB" sz="2800" dirty="0">
                <a:solidFill>
                  <a:srgbClr val="002060"/>
                </a:solidFill>
                <a:latin typeface="Comic Sans MS" panose="030F0702030302020204" pitchFamily="66" charset="0"/>
              </a:rPr>
              <a:t>Click on ‘Power Maths Year 6’</a:t>
            </a:r>
          </a:p>
          <a:p>
            <a:endParaRPr lang="en-GB" sz="2800" dirty="0">
              <a:solidFill>
                <a:srgbClr val="002060"/>
              </a:solidFill>
              <a:latin typeface="Comic Sans MS" panose="030F0702030302020204" pitchFamily="66" charset="0"/>
            </a:endParaRPr>
          </a:p>
          <a:p>
            <a:r>
              <a:rPr lang="en-GB" sz="2800" dirty="0">
                <a:solidFill>
                  <a:srgbClr val="002060"/>
                </a:solidFill>
                <a:latin typeface="Comic Sans MS" panose="030F0702030302020204" pitchFamily="66" charset="0"/>
              </a:rPr>
              <a:t>Click on ‘Power Maths Year 6 Practice Book Summer Home Edition’</a:t>
            </a:r>
          </a:p>
          <a:p>
            <a:endParaRPr lang="en-GB" sz="2200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6729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Spellings Display Banner (SB4680) - SparkleBox">
            <a:extLst>
              <a:ext uri="{FF2B5EF4-FFF2-40B4-BE49-F238E27FC236}">
                <a16:creationId xmlns:a16="http://schemas.microsoft.com/office/drawing/2014/main" id="{EC837CA0-D595-41D1-AA2D-7EC4D904F6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305925" cy="1952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2FC870A9-9107-4505-B45E-3E366CAA1CA7}"/>
              </a:ext>
            </a:extLst>
          </p:cNvPr>
          <p:cNvSpPr txBox="1"/>
          <p:nvPr/>
        </p:nvSpPr>
        <p:spPr>
          <a:xfrm>
            <a:off x="0" y="2180492"/>
            <a:ext cx="121920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tx2"/>
                </a:solidFill>
                <a:latin typeface="Comic Sans MS" panose="030F0702030302020204" pitchFamily="66" charset="0"/>
              </a:rPr>
              <a:t>New Spellings for Friday  </a:t>
            </a:r>
          </a:p>
          <a:p>
            <a:pPr algn="ctr"/>
            <a:endParaRPr lang="en-GB" sz="3600" dirty="0">
              <a:solidFill>
                <a:schemeClr val="tx2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GB" sz="3600" dirty="0">
                <a:solidFill>
                  <a:schemeClr val="tx2"/>
                </a:solidFill>
                <a:latin typeface="Comic Sans MS" panose="030F0702030302020204" pitchFamily="66" charset="0"/>
              </a:rPr>
              <a:t>achieve</a:t>
            </a:r>
          </a:p>
          <a:p>
            <a:pPr algn="ctr"/>
            <a:r>
              <a:rPr lang="en-GB" sz="3600" dirty="0">
                <a:solidFill>
                  <a:schemeClr val="tx2"/>
                </a:solidFill>
                <a:latin typeface="Comic Sans MS" panose="030F0702030302020204" pitchFamily="66" charset="0"/>
              </a:rPr>
              <a:t>competition</a:t>
            </a:r>
          </a:p>
          <a:p>
            <a:pPr algn="ctr"/>
            <a:r>
              <a:rPr lang="en-GB" sz="3600" dirty="0">
                <a:solidFill>
                  <a:schemeClr val="tx2"/>
                </a:solidFill>
                <a:latin typeface="Comic Sans MS" panose="030F0702030302020204" pitchFamily="66" charset="0"/>
              </a:rPr>
              <a:t>determined</a:t>
            </a:r>
          </a:p>
          <a:p>
            <a:pPr algn="ctr"/>
            <a:r>
              <a:rPr lang="en-GB" sz="3600" dirty="0">
                <a:solidFill>
                  <a:schemeClr val="tx2"/>
                </a:solidFill>
                <a:latin typeface="Comic Sans MS" panose="030F0702030302020204" pitchFamily="66" charset="0"/>
              </a:rPr>
              <a:t>excellent</a:t>
            </a:r>
          </a:p>
          <a:p>
            <a:pPr algn="ctr"/>
            <a:r>
              <a:rPr lang="en-GB" sz="3600" dirty="0">
                <a:solidFill>
                  <a:schemeClr val="tx2"/>
                </a:solidFill>
                <a:latin typeface="Comic Sans MS" panose="030F0702030302020204" pitchFamily="66" charset="0"/>
              </a:rPr>
              <a:t>frequently</a:t>
            </a:r>
          </a:p>
          <a:p>
            <a:pPr algn="ctr"/>
            <a:r>
              <a:rPr lang="en-GB" sz="3600" dirty="0">
                <a:solidFill>
                  <a:schemeClr val="tx2"/>
                </a:solidFill>
                <a:latin typeface="Comic Sans MS" panose="030F0702030302020204" pitchFamily="66" charset="0"/>
              </a:rPr>
              <a:t>occupy</a:t>
            </a:r>
          </a:p>
        </p:txBody>
      </p:sp>
    </p:spTree>
    <p:extLst>
      <p:ext uri="{BB962C8B-B14F-4D97-AF65-F5344CB8AC3E}">
        <p14:creationId xmlns:p14="http://schemas.microsoft.com/office/powerpoint/2010/main" val="23587256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38CB3B81-30C9-4055-B8A7-DEB952278B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7619048" cy="16000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A137CEA5-33FB-49AB-A11A-09CA308A2F16}"/>
              </a:ext>
            </a:extLst>
          </p:cNvPr>
          <p:cNvSpPr txBox="1"/>
          <p:nvPr/>
        </p:nvSpPr>
        <p:spPr>
          <a:xfrm>
            <a:off x="265043" y="1600816"/>
            <a:ext cx="11688418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chemeClr val="accent5">
                    <a:lumMod val="50000"/>
                  </a:schemeClr>
                </a:solidFill>
                <a:latin typeface="Comic Sans MS" panose="030F0702030302020204" pitchFamily="66" charset="0"/>
              </a:rPr>
              <a:t>This week we will be looking at doors and thinking, ‘What could be on the other side?’</a:t>
            </a:r>
          </a:p>
          <a:p>
            <a:endParaRPr lang="en-GB" sz="3200" dirty="0">
              <a:solidFill>
                <a:schemeClr val="accent5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r>
              <a:rPr lang="en-GB" sz="3200" dirty="0">
                <a:solidFill>
                  <a:schemeClr val="accent5">
                    <a:lumMod val="50000"/>
                  </a:schemeClr>
                </a:solidFill>
                <a:latin typeface="Comic Sans MS" panose="030F0702030302020204" pitchFamily="66" charset="0"/>
              </a:rPr>
              <a:t>We will be following a booklet which is structured around some of the techniques we have been using in English this year to create ideas and then record them on paper. </a:t>
            </a:r>
          </a:p>
          <a:p>
            <a:endParaRPr lang="en-GB" sz="3200" dirty="0">
              <a:solidFill>
                <a:schemeClr val="accent5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r>
              <a:rPr lang="en-GB" sz="3200" dirty="0">
                <a:solidFill>
                  <a:schemeClr val="accent5">
                    <a:lumMod val="50000"/>
                  </a:schemeClr>
                </a:solidFill>
                <a:latin typeface="Comic Sans MS" panose="030F0702030302020204" pitchFamily="66" charset="0"/>
              </a:rPr>
              <a:t>By the end of the week, you will have a plan for your own portal story ( a story in which a character is transported to a magical land through a special doorway).</a:t>
            </a:r>
          </a:p>
        </p:txBody>
      </p:sp>
    </p:spTree>
    <p:extLst>
      <p:ext uri="{BB962C8B-B14F-4D97-AF65-F5344CB8AC3E}">
        <p14:creationId xmlns:p14="http://schemas.microsoft.com/office/powerpoint/2010/main" val="6399022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2DBF30F-C6B1-4E2F-9277-20A24F168CC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7619048" cy="16000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CE4CEAD2-3058-4E64-9561-489F2B2EAC5D}"/>
              </a:ext>
            </a:extLst>
          </p:cNvPr>
          <p:cNvSpPr txBox="1"/>
          <p:nvPr/>
        </p:nvSpPr>
        <p:spPr>
          <a:xfrm>
            <a:off x="251791" y="1666622"/>
            <a:ext cx="11688418" cy="486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chemeClr val="accent5">
                    <a:lumMod val="50000"/>
                  </a:schemeClr>
                </a:solidFill>
                <a:latin typeface="Comic Sans MS" panose="030F0702030302020204" pitchFamily="66" charset="0"/>
              </a:rPr>
              <a:t>You can access the booklet via this link:</a:t>
            </a:r>
          </a:p>
          <a:p>
            <a:r>
              <a:rPr lang="en-GB" sz="2200" dirty="0">
                <a:solidFill>
                  <a:schemeClr val="accent5">
                    <a:lumMod val="50000"/>
                  </a:schemeClr>
                </a:solidFill>
                <a:latin typeface="Comic Sans MS" panose="030F0702030302020204" pitchFamily="66" charset="0"/>
                <a:hlinkClick r:id="rId3"/>
              </a:rPr>
              <a:t>http://farnboroughprimary.co.uk/wp-content/uploads/2020/05/T4W-Y6-Doors.pdf</a:t>
            </a:r>
            <a:endParaRPr lang="en-GB" sz="2200" dirty="0">
              <a:solidFill>
                <a:schemeClr val="accent5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endParaRPr lang="en-GB" sz="3200" dirty="0">
              <a:solidFill>
                <a:schemeClr val="accent5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r>
              <a:rPr lang="en-GB" sz="3200" u="sng" dirty="0">
                <a:solidFill>
                  <a:schemeClr val="accent5">
                    <a:lumMod val="50000"/>
                  </a:schemeClr>
                </a:solidFill>
                <a:latin typeface="Comic Sans MS" panose="030F0702030302020204" pitchFamily="66" charset="0"/>
              </a:rPr>
              <a:t>Tasks for today</a:t>
            </a:r>
          </a:p>
          <a:p>
            <a:pPr marL="457200" indent="-457200">
              <a:buFontTx/>
              <a:buChar char="-"/>
            </a:pPr>
            <a:r>
              <a:rPr lang="en-GB" sz="3200" dirty="0">
                <a:solidFill>
                  <a:schemeClr val="accent5">
                    <a:lumMod val="50000"/>
                  </a:schemeClr>
                </a:solidFill>
                <a:latin typeface="Comic Sans MS" panose="030F0702030302020204" pitchFamily="66" charset="0"/>
              </a:rPr>
              <a:t>Read introduction</a:t>
            </a:r>
          </a:p>
          <a:p>
            <a:pPr marL="457200" indent="-457200">
              <a:buFontTx/>
              <a:buChar char="-"/>
            </a:pPr>
            <a:r>
              <a:rPr lang="en-GB" sz="3200" dirty="0">
                <a:solidFill>
                  <a:schemeClr val="accent5">
                    <a:lumMod val="50000"/>
                  </a:schemeClr>
                </a:solidFill>
                <a:latin typeface="Comic Sans MS" panose="030F0702030302020204" pitchFamily="66" charset="0"/>
              </a:rPr>
              <a:t>Complete Activity 1</a:t>
            </a:r>
          </a:p>
          <a:p>
            <a:pPr marL="457200" indent="-457200">
              <a:buFontTx/>
              <a:buChar char="-"/>
            </a:pPr>
            <a:r>
              <a:rPr lang="en-GB" sz="3200" dirty="0">
                <a:solidFill>
                  <a:schemeClr val="accent5">
                    <a:lumMod val="50000"/>
                  </a:schemeClr>
                </a:solidFill>
                <a:latin typeface="Comic Sans MS" panose="030F0702030302020204" pitchFamily="66" charset="0"/>
              </a:rPr>
              <a:t>Complete Activity 2</a:t>
            </a:r>
          </a:p>
          <a:p>
            <a:r>
              <a:rPr lang="en-GB" sz="3200" dirty="0">
                <a:solidFill>
                  <a:schemeClr val="accent5">
                    <a:lumMod val="50000"/>
                  </a:schemeClr>
                </a:solidFill>
                <a:latin typeface="Comic Sans MS" panose="030F0702030302020204" pitchFamily="66" charset="0"/>
              </a:rPr>
              <a:t>(The poem mentioned in Activity 2 can be viewed here:</a:t>
            </a:r>
          </a:p>
          <a:p>
            <a:r>
              <a:rPr lang="en-GB" sz="3200" dirty="0">
                <a:hlinkClick r:id="rId4"/>
              </a:rPr>
              <a:t>https://www.bbc.co.uk/bitesize/clips/zkpmhyc</a:t>
            </a:r>
            <a:r>
              <a:rPr lang="en-GB" sz="3200" dirty="0"/>
              <a:t> </a:t>
            </a:r>
            <a:r>
              <a:rPr lang="en-GB" sz="3200" dirty="0">
                <a:solidFill>
                  <a:schemeClr val="accent5">
                    <a:lumMod val="50000"/>
                  </a:schemeClr>
                </a:solidFill>
                <a:latin typeface="Comic Sans MS" panose="030F0702030302020204" pitchFamily="66" charset="0"/>
              </a:rPr>
              <a:t>)</a:t>
            </a:r>
          </a:p>
          <a:p>
            <a:endParaRPr lang="en-GB" sz="3200" dirty="0">
              <a:solidFill>
                <a:schemeClr val="accent5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16036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D392EB44-7DF7-4694-8CD1-BA399DBAC1FB}"/>
              </a:ext>
            </a:extLst>
          </p:cNvPr>
          <p:cNvGraphicFramePr>
            <a:graphicFrameLocks noGrp="1"/>
          </p:cNvGraphicFramePr>
          <p:nvPr/>
        </p:nvGraphicFramePr>
        <p:xfrm>
          <a:off x="152400" y="262137"/>
          <a:ext cx="11887200" cy="6065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01112">
                  <a:extLst>
                    <a:ext uri="{9D8B030D-6E8A-4147-A177-3AD203B41FA5}">
                      <a16:colId xmlns:a16="http://schemas.microsoft.com/office/drawing/2014/main" val="2763341928"/>
                    </a:ext>
                  </a:extLst>
                </a:gridCol>
                <a:gridCol w="6486088">
                  <a:extLst>
                    <a:ext uri="{9D8B030D-6E8A-4147-A177-3AD203B41FA5}">
                      <a16:colId xmlns:a16="http://schemas.microsoft.com/office/drawing/2014/main" val="2768366347"/>
                    </a:ext>
                  </a:extLst>
                </a:gridCol>
              </a:tblGrid>
              <a:tr h="1052859">
                <a:tc>
                  <a:txBody>
                    <a:bodyPr/>
                    <a:lstStyle/>
                    <a:p>
                      <a:r>
                        <a:rPr lang="en-GB" sz="3600" dirty="0">
                          <a:latin typeface="Comic Sans MS" panose="030F0702030302020204" pitchFamily="66" charset="0"/>
                        </a:rPr>
                        <a:t>Physical activity – </a:t>
                      </a:r>
                      <a:r>
                        <a:rPr lang="en-GB" sz="2800" dirty="0">
                          <a:latin typeface="Comic Sans MS" panose="030F0702030302020204" pitchFamily="66" charset="0"/>
                        </a:rPr>
                        <a:t>minimum 30 minutes each day</a:t>
                      </a:r>
                      <a:endParaRPr lang="en-GB" sz="36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600" dirty="0">
                          <a:latin typeface="Comic Sans MS" panose="030F0702030302020204" pitchFamily="66" charset="0"/>
                        </a:rPr>
                        <a:t>Link to resource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2467597"/>
                  </a:ext>
                </a:extLst>
              </a:tr>
              <a:tr h="537476">
                <a:tc>
                  <a:txBody>
                    <a:bodyPr/>
                    <a:lstStyle/>
                    <a:p>
                      <a:r>
                        <a:rPr lang="en-GB" sz="3600" dirty="0">
                          <a:latin typeface="Comic Sans MS" panose="030F0702030302020204" pitchFamily="66" charset="0"/>
                        </a:rPr>
                        <a:t>5 a day</a:t>
                      </a:r>
                    </a:p>
                    <a:p>
                      <a:r>
                        <a:rPr lang="en-GB" sz="2000" kern="1200" dirty="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User Name: FPS53 / Password: JFz4XqG7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>
                          <a:latin typeface="Comic Sans MS" panose="030F0702030302020204" pitchFamily="66" charset="0"/>
                          <a:hlinkClick r:id="rId2"/>
                        </a:rPr>
                        <a:t>https://player.5-a-day.tv/</a:t>
                      </a:r>
                      <a:endParaRPr lang="en-GB" sz="24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5621427"/>
                  </a:ext>
                </a:extLst>
              </a:tr>
              <a:tr h="537476">
                <a:tc>
                  <a:txBody>
                    <a:bodyPr/>
                    <a:lstStyle/>
                    <a:p>
                      <a:r>
                        <a:rPr lang="en-GB" sz="3600" dirty="0">
                          <a:latin typeface="Comic Sans MS" panose="030F0702030302020204" pitchFamily="66" charset="0"/>
                        </a:rPr>
                        <a:t>Joe Wicks – PE sessions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500" dirty="0">
                          <a:solidFill>
                            <a:schemeClr val="accent2"/>
                          </a:solidFill>
                          <a:latin typeface="Comic Sans MS" panose="030F0702030302020204" pitchFamily="66" charset="0"/>
                          <a:hlinkClick r:id="rId3"/>
                        </a:rPr>
                        <a:t>https://www.youtube.com/channel/UCAxW1XT0iEJo0TYlRfn6rYQ</a:t>
                      </a:r>
                      <a:endParaRPr lang="en-GB" sz="1500" dirty="0">
                        <a:solidFill>
                          <a:schemeClr val="accent2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4107390"/>
                  </a:ext>
                </a:extLst>
              </a:tr>
              <a:tr h="537476">
                <a:tc>
                  <a:txBody>
                    <a:bodyPr/>
                    <a:lstStyle/>
                    <a:p>
                      <a:r>
                        <a:rPr lang="en-GB" sz="3600" dirty="0">
                          <a:latin typeface="Comic Sans MS" panose="030F0702030302020204" pitchFamily="66" charset="0"/>
                        </a:rPr>
                        <a:t>Cosmic Kids Yoga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500" dirty="0">
                          <a:latin typeface="Comic Sans MS" panose="030F0702030302020204" pitchFamily="66" charset="0"/>
                          <a:hlinkClick r:id="rId4"/>
                        </a:rPr>
                        <a:t>https://www.youtube.com/user/CosmicKidsYoga</a:t>
                      </a:r>
                      <a:endParaRPr lang="en-GB" sz="15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1532261"/>
                  </a:ext>
                </a:extLst>
              </a:tr>
              <a:tr h="537476">
                <a:tc>
                  <a:txBody>
                    <a:bodyPr/>
                    <a:lstStyle/>
                    <a:p>
                      <a:r>
                        <a:rPr lang="en-GB" sz="3600" dirty="0">
                          <a:latin typeface="Comic Sans MS" panose="030F0702030302020204" pitchFamily="66" charset="0"/>
                        </a:rPr>
                        <a:t>PE Hub Parents Portal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500" dirty="0">
                          <a:solidFill>
                            <a:schemeClr val="accent2"/>
                          </a:solidFill>
                          <a:latin typeface="Comic Sans MS" panose="030F0702030302020204" pitchFamily="66" charset="0"/>
                          <a:hlinkClick r:id="rId5"/>
                        </a:rPr>
                        <a:t>https://pehubportal.co.uk/</a:t>
                      </a:r>
                      <a:endParaRPr lang="en-GB" sz="1500" dirty="0">
                        <a:solidFill>
                          <a:schemeClr val="accent2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3994062"/>
                  </a:ext>
                </a:extLst>
              </a:tr>
              <a:tr h="537476">
                <a:tc>
                  <a:txBody>
                    <a:bodyPr/>
                    <a:lstStyle/>
                    <a:p>
                      <a:r>
                        <a:rPr lang="en-GB" sz="3600" dirty="0">
                          <a:latin typeface="Comic Sans MS" panose="030F0702030302020204" pitchFamily="66" charset="0"/>
                        </a:rPr>
                        <a:t>Go Noodle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Comic Sans MS" panose="030F0702030302020204" pitchFamily="66" charset="0"/>
                          <a:hlinkClick r:id="rId6"/>
                        </a:rPr>
                        <a:t>https://www.gonoodle.com/good-energy-at-home-kids-games-and-videos/</a:t>
                      </a:r>
                      <a:endParaRPr lang="en-GB" sz="14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852599"/>
                  </a:ext>
                </a:extLst>
              </a:tr>
              <a:tr h="537476">
                <a:tc gridSpan="2">
                  <a:txBody>
                    <a:bodyPr/>
                    <a:lstStyle/>
                    <a:p>
                      <a:r>
                        <a:rPr lang="en-GB" sz="3600" dirty="0">
                          <a:latin typeface="Comic Sans MS" panose="030F0702030302020204" pitchFamily="66" charset="0"/>
                        </a:rPr>
                        <a:t>Go for a walk/run. </a:t>
                      </a:r>
                    </a:p>
                    <a:p>
                      <a:r>
                        <a:rPr lang="en-GB" sz="2800" dirty="0">
                          <a:latin typeface="Comic Sans MS" panose="030F0702030302020204" pitchFamily="66" charset="0"/>
                        </a:rPr>
                        <a:t>You must go with an adult from your home and make sure you stay 2 metres away from other people.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36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06374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166609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Image result for art banner">
            <a:extLst>
              <a:ext uri="{FF2B5EF4-FFF2-40B4-BE49-F238E27FC236}">
                <a16:creationId xmlns:a16="http://schemas.microsoft.com/office/drawing/2014/main" id="{DCBD64A1-08A8-4CA2-A96F-81C9759089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330462" cy="15455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03AACC7D-CB33-428C-B9AC-BA00AF5334A8}"/>
              </a:ext>
            </a:extLst>
          </p:cNvPr>
          <p:cNvSpPr txBox="1"/>
          <p:nvPr/>
        </p:nvSpPr>
        <p:spPr>
          <a:xfrm>
            <a:off x="0" y="1545523"/>
            <a:ext cx="12192000" cy="54168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chemeClr val="accent5">
                    <a:lumMod val="50000"/>
                  </a:schemeClr>
                </a:solidFill>
                <a:latin typeface="Comic Sans MS" panose="030F0702030302020204" pitchFamily="66" charset="0"/>
              </a:rPr>
              <a:t>To complement our English work, I would like you to have a go at Activity 3 about the beautiful doors of Funchal, Madeira. </a:t>
            </a:r>
          </a:p>
          <a:p>
            <a:endParaRPr lang="en-GB" sz="2000" dirty="0">
              <a:solidFill>
                <a:schemeClr val="accent5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r>
              <a:rPr lang="en-GB" sz="3200" dirty="0">
                <a:solidFill>
                  <a:schemeClr val="accent5">
                    <a:lumMod val="50000"/>
                  </a:schemeClr>
                </a:solidFill>
                <a:latin typeface="Comic Sans MS" panose="030F0702030302020204" pitchFamily="66" charset="0"/>
              </a:rPr>
              <a:t>You can access the booklet via this link:</a:t>
            </a:r>
          </a:p>
          <a:p>
            <a:r>
              <a:rPr lang="en-GB" sz="2200" dirty="0">
                <a:solidFill>
                  <a:schemeClr val="accent5">
                    <a:lumMod val="50000"/>
                  </a:schemeClr>
                </a:solidFill>
                <a:latin typeface="Comic Sans MS" panose="030F0702030302020204" pitchFamily="66" charset="0"/>
                <a:hlinkClick r:id="rId3"/>
              </a:rPr>
              <a:t>http://farnboroughprimary.co.uk/wp-content/uploads/2020/05/T4W-Y6-Doors.pdf</a:t>
            </a:r>
            <a:endParaRPr lang="en-GB" sz="2200" dirty="0">
              <a:solidFill>
                <a:schemeClr val="accent5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endParaRPr lang="en-GB" sz="3200" dirty="0">
              <a:solidFill>
                <a:schemeClr val="accent5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r>
              <a:rPr lang="en-GB" sz="3200" dirty="0">
                <a:solidFill>
                  <a:schemeClr val="accent5">
                    <a:lumMod val="50000"/>
                  </a:schemeClr>
                </a:solidFill>
                <a:latin typeface="Comic Sans MS" panose="030F0702030302020204" pitchFamily="66" charset="0"/>
              </a:rPr>
              <a:t>Here is an article with more examples of the doors:</a:t>
            </a:r>
          </a:p>
          <a:p>
            <a:r>
              <a:rPr lang="en-GB" sz="3200" dirty="0">
                <a:hlinkClick r:id="rId4"/>
              </a:rPr>
              <a:t>https://www.timetravelturtle.com/painted-doors-funchal-madeira/</a:t>
            </a:r>
            <a:endParaRPr lang="en-GB" sz="3200" dirty="0"/>
          </a:p>
          <a:p>
            <a:endParaRPr lang="en-GB" sz="3200" dirty="0">
              <a:solidFill>
                <a:schemeClr val="accent5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r>
              <a:rPr lang="en-GB" sz="3200" dirty="0">
                <a:solidFill>
                  <a:schemeClr val="accent5">
                    <a:lumMod val="50000"/>
                  </a:schemeClr>
                </a:solidFill>
                <a:latin typeface="Comic Sans MS" panose="030F0702030302020204" pitchFamily="66" charset="0"/>
              </a:rPr>
              <a:t>Door template ideas: </a:t>
            </a:r>
          </a:p>
          <a:p>
            <a:r>
              <a:rPr lang="en-GB" sz="2400" dirty="0">
                <a:solidFill>
                  <a:schemeClr val="accent5">
                    <a:lumMod val="50000"/>
                  </a:schemeClr>
                </a:solidFill>
                <a:latin typeface="Comic Sans MS" panose="030F0702030302020204" pitchFamily="66" charset="0"/>
                <a:hlinkClick r:id="rId5"/>
              </a:rPr>
              <a:t>http://farnboroughprimary.co.uk/wp-content/uploads/2020/05/doors-ideas.jpg</a:t>
            </a:r>
            <a:endParaRPr lang="en-GB" sz="2400" dirty="0">
              <a:solidFill>
                <a:schemeClr val="accent5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endParaRPr lang="en-GB" sz="2400" dirty="0">
              <a:solidFill>
                <a:schemeClr val="accent5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98303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203</TotalTime>
  <Words>574</Words>
  <Application>Microsoft Office PowerPoint</Application>
  <PresentationFormat>Widescreen</PresentationFormat>
  <Paragraphs>84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Comic Sans MS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Emily Akkermans</dc:creator>
  <cp:lastModifiedBy>Emily Akkermans</cp:lastModifiedBy>
  <cp:revision>12</cp:revision>
  <dcterms:created xsi:type="dcterms:W3CDTF">2020-05-11T07:45:30Z</dcterms:created>
  <dcterms:modified xsi:type="dcterms:W3CDTF">2020-05-11T11:08:52Z</dcterms:modified>
</cp:coreProperties>
</file>