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72" r:id="rId3"/>
    <p:sldMasterId id="2147483784" r:id="rId4"/>
    <p:sldMasterId id="2147483796" r:id="rId5"/>
  </p:sldMasterIdLst>
  <p:notesMasterIdLst>
    <p:notesMasterId r:id="rId32"/>
  </p:notesMasterIdLst>
  <p:sldIdLst>
    <p:sldId id="258" r:id="rId6"/>
    <p:sldId id="294" r:id="rId7"/>
    <p:sldId id="317" r:id="rId8"/>
    <p:sldId id="296" r:id="rId9"/>
    <p:sldId id="298" r:id="rId10"/>
    <p:sldId id="299" r:id="rId11"/>
    <p:sldId id="300" r:id="rId12"/>
    <p:sldId id="301" r:id="rId13"/>
    <p:sldId id="302" r:id="rId14"/>
    <p:sldId id="264" r:id="rId15"/>
    <p:sldId id="282" r:id="rId16"/>
    <p:sldId id="285" r:id="rId17"/>
    <p:sldId id="265" r:id="rId18"/>
    <p:sldId id="266" r:id="rId19"/>
    <p:sldId id="278" r:id="rId20"/>
    <p:sldId id="310" r:id="rId21"/>
    <p:sldId id="283" r:id="rId22"/>
    <p:sldId id="312" r:id="rId23"/>
    <p:sldId id="311" r:id="rId24"/>
    <p:sldId id="313" r:id="rId25"/>
    <p:sldId id="316" r:id="rId26"/>
    <p:sldId id="272" r:id="rId27"/>
    <p:sldId id="270" r:id="rId28"/>
    <p:sldId id="292" r:id="rId29"/>
    <p:sldId id="318" r:id="rId30"/>
    <p:sldId id="32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FF9F"/>
    <a:srgbClr val="61D6FF"/>
    <a:srgbClr val="E37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42C62-5470-47F2-B555-9A5B32D1287C}" type="datetimeFigureOut">
              <a:rPr lang="en-GB" smtClean="0"/>
              <a:t>16/05/2020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A6488-AC5F-4173-A831-DC8ACDF0E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0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B8332-7C70-48EC-9CBE-E8AD3F648B80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1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6488-AC5F-4173-A831-DC8ACDF0E22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532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A6488-AC5F-4173-A831-DC8ACDF0E22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4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18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72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18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18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80323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022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89988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57627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17106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22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74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22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22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2978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92776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97834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4342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74093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7585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4388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29043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791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95447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42798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63679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10804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23139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02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35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9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08448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97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86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99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80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14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09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593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90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4" name="Google Shape;14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670431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93353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46407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290768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Char char="●"/>
              <a:def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850531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657808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194778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145542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087740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807917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5228332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kern="0"/>
          </a:p>
        </p:txBody>
      </p:sp>
      <p:sp>
        <p:nvSpPr>
          <p:cNvPr id="78" name="Google Shape;78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1139372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4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34D4A5-761B-4C0E-825F-6DFAA45691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grpSp>
        <p:nvGrpSpPr>
          <p:cNvPr id="5128" name="Group 8" descr="crayon"/>
          <p:cNvGrpSpPr>
            <a:grpSpLocks/>
          </p:cNvGrpSpPr>
          <p:nvPr/>
        </p:nvGrpSpPr>
        <p:grpSpPr bwMode="auto">
          <a:xfrm>
            <a:off x="195265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138" name="Group 18" descr="crayon"/>
          <p:cNvGrpSpPr>
            <a:grpSpLocks/>
          </p:cNvGrpSpPr>
          <p:nvPr/>
        </p:nvGrpSpPr>
        <p:grpSpPr bwMode="auto">
          <a:xfrm>
            <a:off x="7915275" y="4368804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2" y="5054604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615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4434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84B73-7D14-48BF-9BD0-90F111DEFE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78841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34CB-A74C-4CB6-A612-9066FA73151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44845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46F2-FE5C-4DA0-BB15-6715C0905DD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43641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4443-98A8-44CE-B812-25EAC1EDA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57687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59804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73367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71133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03381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3AF33-89CE-40CE-B59A-3768158F623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12320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83883-7D90-4926-965C-DC21EDB7C50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0318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26A0-D4CD-43D8-9E77-E23C4BCF86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3330"/>
      </p:ext>
    </p:extLst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7D1DE4-1348-4C27-9264-32833C9349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72283"/>
      </p:ext>
    </p:extLst>
  </p:cSld>
  <p:clrMapOvr>
    <a:masterClrMapping/>
  </p:clrMapOvr>
  <p:transition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CA9AAD-68C5-4DC8-9139-E9A60990FD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5102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9F80-D041-4EEB-A507-3E1A2C2257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914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E8A70-18B6-469A-B08B-17D4847D479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2904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BB15-7F2B-40DC-BCF6-1907D3D2500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2743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78" y="24616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7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18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9" y="2116156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40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80" y="24618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9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22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61" y="2116160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5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3"/>
          <p:cNvCxnSpPr/>
          <p:nvPr/>
        </p:nvCxnSpPr>
        <p:spPr>
          <a:xfrm>
            <a:off x="254726" y="6356350"/>
            <a:ext cx="8641125" cy="0"/>
          </a:xfrm>
          <a:prstGeom prst="straightConnector1">
            <a:avLst/>
          </a:prstGeom>
          <a:noFill/>
          <a:ln w="12700" cap="flat" cmpd="sng">
            <a:solidFill>
              <a:srgbClr val="D0CEC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Google Shape;7;p13"/>
          <p:cNvSpPr txBox="1"/>
          <p:nvPr/>
        </p:nvSpPr>
        <p:spPr>
          <a:xfrm>
            <a:off x="6910180" y="6438406"/>
            <a:ext cx="20574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buClr>
                <a:srgbClr val="3F3F3F"/>
              </a:buClr>
              <a:buSzPts val="1200"/>
              <a:buFont typeface="Trebuchet MS"/>
              <a:buNone/>
            </a:pPr>
            <a:r>
              <a:rPr lang="en-GB" sz="1200" b="1" ker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Copyright 2020</a:t>
            </a: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5433" y="6260325"/>
            <a:ext cx="675119" cy="6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3"/>
          <p:cNvSpPr/>
          <p:nvPr/>
        </p:nvSpPr>
        <p:spPr>
          <a:xfrm>
            <a:off x="4399357" y="6393708"/>
            <a:ext cx="345375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GB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>
                <a:buClr>
                  <a:srgbClr val="000000"/>
                </a:buClr>
                <a:buSzPts val="1800"/>
                <a:buFont typeface="Arial"/>
                <a:buNone/>
              </a:pPr>
              <a:t>‹#›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4492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6C9FE5-248A-49CD-8A09-F9A5970C70F8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71" y="24609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5" name="Freeform 9" descr="crayon"/>
          <p:cNvSpPr>
            <a:spLocks/>
          </p:cNvSpPr>
          <p:nvPr/>
        </p:nvSpPr>
        <p:spPr bwMode="auto">
          <a:xfrm rot="-3172564">
            <a:off x="7831140" y="192089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106" name="Group 10" descr="crayons"/>
          <p:cNvGrpSpPr>
            <a:grpSpLocks/>
          </p:cNvGrpSpPr>
          <p:nvPr/>
        </p:nvGrpSpPr>
        <p:grpSpPr bwMode="auto">
          <a:xfrm>
            <a:off x="7938" y="5867404"/>
            <a:ext cx="1287462" cy="919163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2" y="2116142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02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ransition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youtube.com/watch?v=HGeuA4iJ8v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vimeo.com/407558759" TargetMode="Externa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362200"/>
            <a:ext cx="6705600" cy="1447800"/>
          </a:xfrm>
        </p:spPr>
        <p:txBody>
          <a:bodyPr/>
          <a:lstStyle/>
          <a:p>
            <a:r>
              <a:rPr lang="en-GB" altLang="en-US" dirty="0" smtClean="0"/>
              <a:t>Good Morning Unicorns!</a:t>
            </a:r>
            <a:endParaRPr lang="en-GB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0402" y="4038600"/>
            <a:ext cx="7670800" cy="914400"/>
          </a:xfrm>
        </p:spPr>
        <p:txBody>
          <a:bodyPr/>
          <a:lstStyle/>
          <a:p>
            <a:r>
              <a:rPr lang="en-GB" altLang="en-US" sz="3600" dirty="0" smtClean="0"/>
              <a:t>Here’s your work for today: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Thursday 14</a:t>
            </a:r>
            <a:r>
              <a:rPr lang="en-GB" sz="36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3600" dirty="0" smtClean="0">
                <a:latin typeface="Comic Sans MS" panose="030F0702030302020204" pitchFamily="66" charset="0"/>
              </a:rPr>
              <a:t> May</a:t>
            </a:r>
            <a:endParaRPr lang="en-GB" sz="3600" dirty="0">
              <a:latin typeface="Comic Sans MS" panose="030F0702030302020204" pitchFamily="66" charset="0"/>
            </a:endParaRPr>
          </a:p>
          <a:p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648456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41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 smtClean="0">
                <a:solidFill>
                  <a:schemeClr val="tx1"/>
                </a:solidFill>
              </a:rPr>
              <a:t>Grammar</a:t>
            </a:r>
            <a:br>
              <a:rPr lang="en-US" u="sng" dirty="0" smtClean="0">
                <a:solidFill>
                  <a:schemeClr val="tx1"/>
                </a:solidFill>
              </a:rPr>
            </a:b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Today you will be focussing on: </a:t>
            </a:r>
            <a:r>
              <a:rPr lang="en-GB" sz="3600" b="1" dirty="0" smtClean="0"/>
              <a:t>Opposites</a:t>
            </a:r>
          </a:p>
          <a:p>
            <a:pPr marL="0" indent="0" algn="ctr">
              <a:buNone/>
            </a:pPr>
            <a:endParaRPr lang="en-GB" sz="3600" b="1" dirty="0" smtClean="0"/>
          </a:p>
          <a:p>
            <a:pPr marL="0" indent="0" algn="ctr">
              <a:buNone/>
            </a:pPr>
            <a:r>
              <a:rPr lang="en-GB" sz="2800" dirty="0"/>
              <a:t>Watch this link and enjoy the </a:t>
            </a:r>
            <a:r>
              <a:rPr lang="en-GB" sz="2800" dirty="0" smtClean="0"/>
              <a:t>video:</a:t>
            </a:r>
          </a:p>
          <a:p>
            <a:pPr marL="0" indent="0" algn="ctr">
              <a:buNone/>
            </a:pPr>
            <a:r>
              <a:rPr lang="en-GB" sz="2800" dirty="0" smtClean="0">
                <a:hlinkClick r:id="rId2"/>
              </a:rPr>
              <a:t>https://www.youtube.com/watch?v=HGeuA4iJ8vI</a:t>
            </a:r>
            <a:endParaRPr lang="en-GB" sz="2800" dirty="0" smtClean="0"/>
          </a:p>
        </p:txBody>
      </p:sp>
      <p:pic>
        <p:nvPicPr>
          <p:cNvPr id="4" name="Picture 3" descr="Image result for grammar clip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81" y="329478"/>
            <a:ext cx="1620520" cy="813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6773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7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41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 smtClean="0">
                <a:solidFill>
                  <a:schemeClr val="tx1"/>
                </a:solidFill>
              </a:rPr>
              <a:t>Grammar</a:t>
            </a:r>
            <a:br>
              <a:rPr lang="en-US" u="sng" dirty="0" smtClean="0">
                <a:solidFill>
                  <a:schemeClr val="tx1"/>
                </a:solidFill>
              </a:rPr>
            </a:b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Please complete pages 22 and 23 in your Nelson Grammar workbook.</a:t>
            </a:r>
            <a:endParaRPr lang="en-GB" sz="2800" dirty="0"/>
          </a:p>
        </p:txBody>
      </p:sp>
      <p:pic>
        <p:nvPicPr>
          <p:cNvPr id="4" name="Picture 3" descr="Image result for grammar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81" y="329478"/>
            <a:ext cx="1620520" cy="813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33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1" y="228600"/>
            <a:ext cx="7772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Maths answers from  yesterday: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/>
              <a:t>1.a</a:t>
            </a:r>
            <a:r>
              <a:rPr lang="en-GB" sz="1600" dirty="0"/>
              <a:t>) Children could have chosen </a:t>
            </a:r>
            <a:r>
              <a:rPr lang="en-GB" sz="1600" dirty="0" smtClean="0"/>
              <a:t>different </a:t>
            </a:r>
            <a:r>
              <a:rPr lang="en-GB" sz="1600" dirty="0"/>
              <a:t>ways of making 75p, e.g. 50p, 20p and 5p 50p 10p, 10p, 2p, 2p and 1p 50p, 20p, 2p, 1p, 1p and 1p </a:t>
            </a:r>
            <a:endParaRPr lang="en-GB" sz="1600" dirty="0" smtClean="0"/>
          </a:p>
          <a:p>
            <a:r>
              <a:rPr lang="en-GB" sz="1600" dirty="0" smtClean="0"/>
              <a:t>b</a:t>
            </a:r>
            <a:r>
              <a:rPr lang="en-GB" sz="1600" dirty="0"/>
              <a:t>) Children could have chosen </a:t>
            </a:r>
            <a:r>
              <a:rPr lang="en-GB" sz="1600" dirty="0" smtClean="0"/>
              <a:t>different </a:t>
            </a:r>
            <a:r>
              <a:rPr lang="en-GB" sz="1600" dirty="0"/>
              <a:t>ways of making £25, e.g. £10, £10 and £5 £10, £5, £5, £2, £2 and £1 £10, £10, £2, £1, £1 and £</a:t>
            </a:r>
            <a:r>
              <a:rPr lang="en-GB" sz="1600" dirty="0" smtClean="0"/>
              <a:t>1</a:t>
            </a:r>
          </a:p>
          <a:p>
            <a:endParaRPr lang="en-GB" sz="1600" dirty="0"/>
          </a:p>
          <a:p>
            <a:r>
              <a:rPr lang="en-GB" sz="1600" dirty="0" smtClean="0"/>
              <a:t>2</a:t>
            </a:r>
            <a:r>
              <a:rPr lang="en-GB" sz="1600" dirty="0"/>
              <a:t>. Children could have completed the part-whole diagram in </a:t>
            </a:r>
            <a:r>
              <a:rPr lang="en-GB" sz="1600" dirty="0" smtClean="0"/>
              <a:t>different </a:t>
            </a:r>
            <a:r>
              <a:rPr lang="en-GB" sz="1600" dirty="0"/>
              <a:t>ways, e.g. 10p (one part) and 10p (other part) 20p (one part) and 0 (other part) 10p (one part) and 5p, 2p, 2p and 1p (other part) 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3</a:t>
            </a:r>
            <a:r>
              <a:rPr lang="en-GB" sz="1600" dirty="0"/>
              <a:t>. a) Children could have circled </a:t>
            </a:r>
            <a:r>
              <a:rPr lang="en-GB" sz="1600" dirty="0" smtClean="0"/>
              <a:t>different </a:t>
            </a:r>
            <a:r>
              <a:rPr lang="en-GB" sz="1600" dirty="0"/>
              <a:t>coins, e.g. 10p + 1p + 1p + 1p or 5p, + 5p + 2p + 1p b) 1p + 2p + 5p + 5p c) There are two possible answers: £2 + £2 + £2 + £2 + £10 + £20 £1 + £1 + £2 + £2 + £2 + £10 + £20 d) There are three possible answers: £1 + £1 + £1 + £5 + £10 + £20 £1 + £1 + £1 + £5 + £5 + £5 + £20 £1 + £1 + £1 + £5 + £5 + £5 + £5 + £5 + £10 </a:t>
            </a:r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4</a:t>
            </a:r>
            <a:r>
              <a:rPr lang="en-GB" sz="1600" dirty="0"/>
              <a:t>. Marie uses a 20p coin and a 5p </a:t>
            </a:r>
            <a:r>
              <a:rPr lang="en-GB" sz="1600" dirty="0" smtClean="0"/>
              <a:t>coin. </a:t>
            </a:r>
            <a:r>
              <a:rPr lang="en-GB" sz="1600" dirty="0"/>
              <a:t>Max uses a 20p coin, a 5p coin and a 2p coin</a:t>
            </a:r>
            <a:r>
              <a:rPr lang="en-GB" sz="1600" dirty="0" smtClean="0"/>
              <a:t>.</a:t>
            </a:r>
          </a:p>
          <a:p>
            <a:r>
              <a:rPr lang="en-GB" sz="1600" u="sng" dirty="0" smtClean="0">
                <a:latin typeface="Comic Sans MS" panose="030F0702030302020204" pitchFamily="66" charset="0"/>
              </a:rPr>
              <a:t>Challenge</a:t>
            </a:r>
          </a:p>
          <a:p>
            <a:r>
              <a:rPr lang="en-GB" sz="1600" dirty="0"/>
              <a:t>Children could choose £10 + £1 + 20p + 2p to make £11 and 22p or they could cross out 1p, 5p, 10p, 50p, £2, £5, £20 to leave the exact amount of £11 and 22p.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pPr marL="514350" indent="-514350">
              <a:buAutoNum type="arabicPeriod"/>
            </a:pP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u="sng" dirty="0">
              <a:latin typeface="Comic Sans MS" panose="030F0702030302020204" pitchFamily="66" charset="0"/>
            </a:endParaRPr>
          </a:p>
          <a:p>
            <a:endParaRPr lang="en-GB" sz="1600" u="sng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494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43002"/>
            <a:ext cx="1905000" cy="12185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7696" y="2782669"/>
            <a:ext cx="22140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u="sng" dirty="0" smtClean="0">
                <a:latin typeface="Comic Sans MS" panose="030F0702030302020204" pitchFamily="66" charset="0"/>
              </a:rPr>
              <a:t>Maths</a:t>
            </a:r>
            <a:endParaRPr lang="en-GB" sz="5400" dirty="0"/>
          </a:p>
        </p:txBody>
      </p:sp>
      <p:sp>
        <p:nvSpPr>
          <p:cNvPr id="4" name="Rectangle 3"/>
          <p:cNvSpPr/>
          <p:nvPr/>
        </p:nvSpPr>
        <p:spPr>
          <a:xfrm>
            <a:off x="914400" y="4142237"/>
            <a:ext cx="723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Today we are going to continue to look at money.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826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9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3836" y="5934679"/>
            <a:ext cx="7196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Let’s look at the answers and how you could have worked them out on the next page…</a:t>
            </a:r>
          </a:p>
          <a:p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47" y="266006"/>
            <a:ext cx="5372253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05600" y="2368072"/>
            <a:ext cx="160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• </a:t>
            </a:r>
            <a:r>
              <a:rPr lang="en-GB" b="1" dirty="0"/>
              <a:t>How many solutions can you </a:t>
            </a:r>
            <a:r>
              <a:rPr lang="en-GB" b="1" dirty="0" smtClean="0"/>
              <a:t>find </a:t>
            </a:r>
            <a:r>
              <a:rPr lang="en-GB" b="1" dirty="0"/>
              <a:t>to make 65p</a:t>
            </a:r>
            <a:r>
              <a:rPr lang="en-GB" b="1" dirty="0" smtClean="0"/>
              <a:t>?</a:t>
            </a:r>
          </a:p>
          <a:p>
            <a:endParaRPr lang="en-GB" b="1" dirty="0"/>
          </a:p>
          <a:p>
            <a:r>
              <a:rPr lang="en-GB" b="1" dirty="0"/>
              <a:t>• Which solution uses the greatest number of coins?</a:t>
            </a:r>
          </a:p>
        </p:txBody>
      </p:sp>
    </p:spTree>
    <p:extLst>
      <p:ext uri="{BB962C8B-B14F-4D97-AF65-F5344CB8AC3E}">
        <p14:creationId xmlns:p14="http://schemas.microsoft.com/office/powerpoint/2010/main" val="6129704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9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9" y="5934670"/>
            <a:ext cx="8547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•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7" y="222166"/>
            <a:ext cx="4800600" cy="571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600" y="2616753"/>
            <a:ext cx="259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• </a:t>
            </a:r>
            <a:r>
              <a:rPr lang="en-GB" b="1" dirty="0"/>
              <a:t>How can you tell if you have found all of the solutions</a:t>
            </a:r>
            <a:r>
              <a:rPr lang="en-GB" b="1" dirty="0" smtClean="0"/>
              <a:t>?</a:t>
            </a:r>
          </a:p>
          <a:p>
            <a:endParaRPr lang="en-GB" b="1" dirty="0"/>
          </a:p>
          <a:p>
            <a:r>
              <a:rPr lang="en-GB" b="1" dirty="0"/>
              <a:t>• Which solution uses 11 coins?</a:t>
            </a:r>
          </a:p>
        </p:txBody>
      </p:sp>
    </p:spTree>
    <p:extLst>
      <p:ext uri="{BB962C8B-B14F-4D97-AF65-F5344CB8AC3E}">
        <p14:creationId xmlns:p14="http://schemas.microsoft.com/office/powerpoint/2010/main" val="3544046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9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710" y="838200"/>
            <a:ext cx="8001000" cy="17837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rgbClr val="000000"/>
                </a:solidFill>
              </a:rPr>
              <a:t>Now I would like you to have a go at completing the questions on the next slides.</a:t>
            </a:r>
            <a:br>
              <a:rPr lang="en-GB" sz="2800" dirty="0">
                <a:solidFill>
                  <a:srgbClr val="000000"/>
                </a:solidFill>
              </a:rPr>
            </a:br>
            <a:r>
              <a:rPr lang="en-GB" sz="2800" dirty="0">
                <a:solidFill>
                  <a:srgbClr val="000000"/>
                </a:solidFill>
              </a:rPr>
              <a:t>You can write your answers in your exercise books.</a:t>
            </a:r>
          </a:p>
        </p:txBody>
      </p:sp>
      <p:pic>
        <p:nvPicPr>
          <p:cNvPr id="6" name="Picture 5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78821"/>
            <a:ext cx="748318" cy="58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1178510" y="4295459"/>
            <a:ext cx="636617" cy="616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11" y="5329746"/>
            <a:ext cx="701813" cy="5659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009967" y="2981713"/>
            <a:ext cx="6858000" cy="165576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GB" sz="9600" kern="0" dirty="0" smtClean="0">
                <a:solidFill>
                  <a:srgbClr val="000000"/>
                </a:solidFill>
              </a:rPr>
              <a:t>If you would like to try Gruffalo work, complete questions 1 and 2.</a:t>
            </a:r>
          </a:p>
          <a:p>
            <a:endParaRPr lang="en-GB" sz="9600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GB" sz="9600" kern="0" dirty="0" smtClean="0">
                <a:solidFill>
                  <a:srgbClr val="000000"/>
                </a:solidFill>
              </a:rPr>
              <a:t>If you would like to try Horrid Henry work, complete questions 1, 2, 3 and 4</a:t>
            </a:r>
          </a:p>
          <a:p>
            <a:endParaRPr lang="en-GB" sz="9600" kern="0" dirty="0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GB" sz="9600" kern="0" dirty="0" smtClean="0">
                <a:solidFill>
                  <a:srgbClr val="000000"/>
                </a:solidFill>
              </a:rPr>
              <a:t>If you would like to try James and the Giant Peach work, complete questions 1, 2, 3 ,4 and the Challenge question on the following slide.</a:t>
            </a:r>
          </a:p>
          <a:p>
            <a:endParaRPr lang="en-GB" sz="96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177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9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1468"/>
            <a:ext cx="5867400" cy="627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3497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9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1504"/>
            <a:ext cx="5334000" cy="643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8169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9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236802" cy="41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5438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752600"/>
            <a:ext cx="670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u="sng" dirty="0" smtClean="0">
              <a:solidFill>
                <a:srgbClr val="000000"/>
              </a:solidFill>
            </a:endParaRPr>
          </a:p>
          <a:p>
            <a:pPr algn="ctr"/>
            <a:r>
              <a:rPr lang="en-GB" sz="4400" u="sng" dirty="0" smtClean="0">
                <a:solidFill>
                  <a:srgbClr val="000000"/>
                </a:solidFill>
              </a:rPr>
              <a:t>Reading Comprehension</a:t>
            </a:r>
            <a:r>
              <a:rPr lang="en-GB" sz="4400" dirty="0" smtClean="0">
                <a:solidFill>
                  <a:srgbClr val="000000"/>
                </a:solidFill>
              </a:rPr>
              <a:t/>
            </a:r>
            <a:br>
              <a:rPr lang="en-GB" sz="4400" dirty="0" smtClean="0">
                <a:solidFill>
                  <a:srgbClr val="000000"/>
                </a:solidFill>
              </a:rPr>
            </a:br>
            <a:endParaRPr lang="en-GB" sz="4400" dirty="0" smtClean="0">
              <a:solidFill>
                <a:srgbClr val="000000"/>
              </a:solidFill>
            </a:endParaRP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Today you are going to read a text and answer questions about it. You can write your answers in your exercise book.</a:t>
            </a:r>
            <a:endParaRPr lang="en-GB" sz="3600" dirty="0"/>
          </a:p>
          <a:p>
            <a:endParaRPr lang="en-GB" sz="4400" dirty="0">
              <a:solidFill>
                <a:srgbClr val="000000"/>
              </a:solidFill>
            </a:endParaRPr>
          </a:p>
        </p:txBody>
      </p:sp>
      <p:pic>
        <p:nvPicPr>
          <p:cNvPr id="3" name="Picture 2" descr="Image result for reading comprehension clip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01" y="914400"/>
            <a:ext cx="1658909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7854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F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9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15200" y="220980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38200" y="914400"/>
            <a:ext cx="7467600" cy="50292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9DD9"/>
            </a:solidFill>
            <a:prstDash val="solid"/>
            <a:miter lim="800000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2800" dirty="0" smtClean="0">
              <a:solidFill>
                <a:prstClr val="black"/>
              </a:solidFill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If you’d like an extra challenge, (or have some spare time) I have created a Maths Challenge PowerPoint which has an extra challenge for every day. You can have a go at that now.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578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A19AE-BED5-4690-BDED-C545F794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136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sz="3600" b="1" u="sng" dirty="0" smtClean="0">
                <a:latin typeface="Comic Sans MS" panose="030F0702030302020204" pitchFamily="66" charset="0"/>
              </a:rPr>
              <a:t>Independent </a:t>
            </a:r>
            <a:r>
              <a:rPr lang="en-GB" sz="3600" b="1" u="sng" dirty="0">
                <a:latin typeface="Comic Sans MS" panose="030F0702030302020204" pitchFamily="66" charset="0"/>
              </a:rPr>
              <a:t>Learning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7" y="80891"/>
            <a:ext cx="1890761" cy="159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find the words?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5181600" cy="397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6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/>
            </a:r>
            <a:br>
              <a:rPr lang="en-GB" u="sng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8"/>
            <a:ext cx="7829550" cy="4881563"/>
          </a:xfrm>
        </p:spPr>
        <p:txBody>
          <a:bodyPr/>
          <a:lstStyle/>
          <a:p>
            <a:endParaRPr lang="en-GB" sz="1800" dirty="0" smtClean="0">
              <a:latin typeface="Comic Sans MS" panose="030F0702030302020204" pitchFamily="66" charset="0"/>
            </a:endParaRPr>
          </a:p>
          <a:p>
            <a:endParaRPr lang="en-GB" sz="1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Today you are going to write the </a:t>
            </a:r>
            <a:r>
              <a:rPr lang="en-GB" sz="2800" dirty="0" smtClean="0">
                <a:latin typeface="Comic Sans MS" panose="030F0702030302020204" pitchFamily="66" charset="0"/>
              </a:rPr>
              <a:t>next paragraph where you will be  </a:t>
            </a:r>
            <a:r>
              <a:rPr lang="en-GB" sz="2800" dirty="0">
                <a:latin typeface="Comic Sans MS" panose="030F0702030302020204" pitchFamily="66" charset="0"/>
              </a:rPr>
              <a:t>describing the pancake meeting their </a:t>
            </a:r>
            <a:r>
              <a:rPr lang="en-GB" sz="2800" dirty="0" smtClean="0">
                <a:latin typeface="Comic Sans MS" panose="030F0702030302020204" pitchFamily="66" charset="0"/>
              </a:rPr>
              <a:t>second character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Here’s a reminder of what happened in the original story: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52400"/>
            <a:ext cx="172085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9333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9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47800" y="1371600"/>
            <a:ext cx="1981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1822" y="4142390"/>
            <a:ext cx="760614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My first person was: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A Dad scrambling eggs for a hungry boy’s birthday </a:t>
            </a:r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breakfast.</a:t>
            </a:r>
          </a:p>
          <a:p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So I will write my first paragraph about 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him…</a:t>
            </a:r>
            <a:r>
              <a:rPr lang="en-GB" sz="2800" dirty="0">
                <a:solidFill>
                  <a:srgbClr val="FF0000"/>
                </a:solidFill>
              </a:rPr>
              <a:t>		</a:t>
            </a:r>
            <a:endParaRPr lang="en-GB" sz="2800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56" y="0"/>
            <a:ext cx="5683100" cy="414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173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D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8967" y="414239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44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47800" y="1371600"/>
            <a:ext cx="1981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371599"/>
            <a:ext cx="71097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 pancake </a:t>
            </a:r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ran </a:t>
            </a:r>
            <a:r>
              <a:rPr lang="en-GB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and ran and ran until he came to Eddie’s house where his Dad was scrambling eggs for his birthday breakfast. He smiled and </a:t>
            </a:r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said </a:t>
            </a:r>
            <a:r>
              <a:rPr lang="en-GB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“ Come in, little pancake, I have some eggs left over and you will be very tasty </a:t>
            </a:r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with some  </a:t>
            </a:r>
            <a:r>
              <a:rPr lang="en-GB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on toast.”</a:t>
            </a:r>
          </a:p>
          <a:p>
            <a:endParaRPr lang="en-GB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“ Arrrgh! You won’t eat me!” cried the pancake and ran away as fast as his legs would carry him. The old </a:t>
            </a:r>
            <a:r>
              <a:rPr lang="en-GB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woman, Shayla </a:t>
            </a:r>
            <a:r>
              <a:rPr lang="en-GB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and Eddie’s Dad chased after him but they just couldn’t catch him</a:t>
            </a:r>
            <a:r>
              <a:rPr lang="en-GB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. 	</a:t>
            </a:r>
          </a:p>
          <a:p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5626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914400" y="1981200"/>
            <a:ext cx="7162800" cy="4572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>D.T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5396" y="2884438"/>
            <a:ext cx="72273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srgbClr val="000000"/>
                </a:solidFill>
              </a:rPr>
              <a:t>Today I would like you to </a:t>
            </a:r>
            <a:r>
              <a:rPr lang="en-GB" sz="2400" dirty="0" smtClean="0">
                <a:solidFill>
                  <a:srgbClr val="000000"/>
                </a:solidFill>
              </a:rPr>
              <a:t>take part in a sculpture challenge!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</a:rPr>
              <a:t>Watch this video: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  <a:hlinkClick r:id="rId2"/>
              </a:rPr>
              <a:t>https://vimeo.com/407558759</a:t>
            </a:r>
            <a:endParaRPr lang="en-GB" sz="240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000000"/>
                </a:solidFill>
              </a:rPr>
              <a:t>What will you create?</a:t>
            </a:r>
            <a:endParaRPr lang="en-GB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Design Technology - Hillborough Junio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93" y="533400"/>
            <a:ext cx="2495150" cy="10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186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 rot="10800000" flipV="1">
            <a:off x="1524000" y="3810000"/>
            <a:ext cx="7162800" cy="4572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sz="3200" u="sng" dirty="0">
                <a:latin typeface="Comic Sans MS" panose="030F0702030302020204" pitchFamily="66" charset="0"/>
              </a:rPr>
              <a:t/>
            </a:r>
            <a:br>
              <a:rPr lang="en-GB" sz="3200" u="sng" dirty="0">
                <a:latin typeface="Comic Sans MS" panose="030F0702030302020204" pitchFamily="66" charset="0"/>
              </a:rPr>
            </a:br>
            <a:r>
              <a:rPr lang="en-GB" sz="3200" u="sng" dirty="0" smtClean="0">
                <a:latin typeface="Comic Sans MS" panose="030F0702030302020204" pitchFamily="66" charset="0"/>
              </a:rPr>
              <a:t/>
            </a:r>
            <a:br>
              <a:rPr lang="en-GB" sz="3200" u="sng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Enjoy, Unicorns!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0246" y="457200"/>
            <a:ext cx="4786312" cy="1655762"/>
          </a:xfrm>
        </p:spPr>
        <p:txBody>
          <a:bodyPr>
            <a:normAutofit/>
          </a:bodyPr>
          <a:lstStyle/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 smtClean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  <a:p>
            <a:pPr algn="l"/>
            <a:endParaRPr lang="en-GB" sz="3600" u="sng" dirty="0"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 rot="10800000" flipV="1">
            <a:off x="2751366" y="9033544"/>
            <a:ext cx="1087726" cy="20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en-GB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12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48336F-6C84-7B4A-B265-F57598541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5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6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33550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FBA1989-C949-6F4F-8968-315BFB64F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7" y="762000"/>
            <a:ext cx="7875985" cy="51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535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6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33550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5" name="Google Shape;9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62200" y="200675"/>
            <a:ext cx="2809249" cy="52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165D11-21CC-FE4E-AE9A-F7975E028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5221"/>
            <a:ext cx="7315174" cy="494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64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6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33550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4E41D3-B913-1448-B998-2EF81A51B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7313055" cy="55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05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6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33550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5" name="Google Shape;9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43200" y="0"/>
            <a:ext cx="2809249" cy="52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9854C9-05B1-AA40-A2D9-70E47DA86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85800"/>
            <a:ext cx="7684544" cy="52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935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6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33550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52CDA0-74ED-EC4D-AD3F-012BFF57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409338" cy="53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264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6" y="68580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733550"/>
            <a:ext cx="7696200" cy="36576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    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pic>
        <p:nvPicPr>
          <p:cNvPr id="5" name="Google Shape;9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43200" y="211754"/>
            <a:ext cx="2809249" cy="52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E0C0A2-76C6-7D49-BF1D-5D80265B5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7550296" cy="500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430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Elementary_classroom_rules_presentation">
  <a:themeElements>
    <a:clrScheme name="Class Rules for Third Grade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lass Rules for Third Grad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lass Rules for Third Grade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Rules for Third Grade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Rules for Third Grade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5034</TotalTime>
  <Words>819</Words>
  <Application>Microsoft Office PowerPoint</Application>
  <PresentationFormat>On-screen Show (4:3)</PresentationFormat>
  <Paragraphs>103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Elementary_classroom_rules_presentation</vt:lpstr>
      <vt:lpstr>1_Elementary_classroom_rules_presentation</vt:lpstr>
      <vt:lpstr>2_Office Theme</vt:lpstr>
      <vt:lpstr>6_Office Theme</vt:lpstr>
      <vt:lpstr>2_Elementary_classroom_rules_presentation</vt:lpstr>
      <vt:lpstr>Good Morning Unicorns!</vt:lpstr>
      <vt:lpstr>PowerPoint Presentation</vt:lpstr>
      <vt:lpstr>PowerPoint Presentation</vt:lpstr>
      <vt:lpstr>    </vt:lpstr>
      <vt:lpstr>    </vt:lpstr>
      <vt:lpstr>    </vt:lpstr>
      <vt:lpstr>    </vt:lpstr>
      <vt:lpstr>    </vt:lpstr>
      <vt:lpstr>    </vt:lpstr>
      <vt:lpstr>        Grammar </vt:lpstr>
      <vt:lpstr>        Grammar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Independent Learning</vt:lpstr>
      <vt:lpstr>   English</vt:lpstr>
      <vt:lpstr>PowerPoint Presentation</vt:lpstr>
      <vt:lpstr>PowerPoint Presentation</vt:lpstr>
      <vt:lpstr>               D.T</vt:lpstr>
      <vt:lpstr>                  Enjoy, Unicorns!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</dc:title>
  <dc:creator>user</dc:creator>
  <cp:lastModifiedBy>user</cp:lastModifiedBy>
  <cp:revision>96</cp:revision>
  <dcterms:created xsi:type="dcterms:W3CDTF">2020-03-18T14:32:56Z</dcterms:created>
  <dcterms:modified xsi:type="dcterms:W3CDTF">2020-05-16T16:14:05Z</dcterms:modified>
</cp:coreProperties>
</file>