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0" r:id="rId3"/>
    <p:sldMasterId id="2147483712" r:id="rId4"/>
    <p:sldMasterId id="2147483724" r:id="rId5"/>
    <p:sldMasterId id="2147483736" r:id="rId6"/>
    <p:sldMasterId id="2147483748" r:id="rId7"/>
    <p:sldMasterId id="2147483760" r:id="rId8"/>
  </p:sldMasterIdLst>
  <p:notesMasterIdLst>
    <p:notesMasterId r:id="rId42"/>
  </p:notesMasterIdLst>
  <p:sldIdLst>
    <p:sldId id="258" r:id="rId9"/>
    <p:sldId id="314" r:id="rId10"/>
    <p:sldId id="315" r:id="rId11"/>
    <p:sldId id="294" r:id="rId12"/>
    <p:sldId id="297" r:id="rId13"/>
    <p:sldId id="296" r:id="rId14"/>
    <p:sldId id="298" r:id="rId15"/>
    <p:sldId id="299" r:id="rId16"/>
    <p:sldId id="300" r:id="rId17"/>
    <p:sldId id="301" r:id="rId18"/>
    <p:sldId id="302" r:id="rId19"/>
    <p:sldId id="264" r:id="rId20"/>
    <p:sldId id="282" r:id="rId21"/>
    <p:sldId id="285" r:id="rId22"/>
    <p:sldId id="265" r:id="rId23"/>
    <p:sldId id="309" r:id="rId24"/>
    <p:sldId id="266" r:id="rId25"/>
    <p:sldId id="278" r:id="rId26"/>
    <p:sldId id="310" r:id="rId27"/>
    <p:sldId id="283" r:id="rId28"/>
    <p:sldId id="312" r:id="rId29"/>
    <p:sldId id="311" r:id="rId30"/>
    <p:sldId id="313" r:id="rId31"/>
    <p:sldId id="272" r:id="rId32"/>
    <p:sldId id="270" r:id="rId33"/>
    <p:sldId id="292" r:id="rId34"/>
    <p:sldId id="293" r:id="rId35"/>
    <p:sldId id="303" r:id="rId36"/>
    <p:sldId id="304" r:id="rId37"/>
    <p:sldId id="305" r:id="rId38"/>
    <p:sldId id="306" r:id="rId39"/>
    <p:sldId id="307"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FF9F"/>
    <a:srgbClr val="61D6FF"/>
    <a:srgbClr val="E37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42C62-5470-47F2-B555-9A5B32D1287C}" type="datetimeFigureOut">
              <a:rPr lang="en-GB" smtClean="0"/>
              <a:t>10/05/2020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A6488-AC5F-4173-A831-DC8ACDF0E22C}" type="slidenum">
              <a:rPr lang="en-GB" smtClean="0"/>
              <a:t>‹#›</a:t>
            </a:fld>
            <a:endParaRPr lang="en-GB"/>
          </a:p>
        </p:txBody>
      </p:sp>
    </p:spTree>
    <p:extLst>
      <p:ext uri="{BB962C8B-B14F-4D97-AF65-F5344CB8AC3E}">
        <p14:creationId xmlns:p14="http://schemas.microsoft.com/office/powerpoint/2010/main" val="21150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A6488-AC5F-4173-A831-DC8ACDF0E22C}" type="slidenum">
              <a:rPr lang="en-GB" smtClean="0"/>
              <a:t>25</a:t>
            </a:fld>
            <a:endParaRPr lang="en-GB"/>
          </a:p>
        </p:txBody>
      </p:sp>
    </p:spTree>
    <p:extLst>
      <p:ext uri="{BB962C8B-B14F-4D97-AF65-F5344CB8AC3E}">
        <p14:creationId xmlns:p14="http://schemas.microsoft.com/office/powerpoint/2010/main" val="298253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4"/>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1"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65"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04"/>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2" y="5054604"/>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9778032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270022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0818998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04757627"/>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81017106"/>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8"/>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1"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67"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08"/>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2" y="5054608"/>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14192978"/>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35892776"/>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75597834"/>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64843422"/>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34374093"/>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5887585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01614388"/>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28629043"/>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501791"/>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66395447"/>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18442798"/>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13163679"/>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06810804"/>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87423139"/>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1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13" name="Google Shape;13;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14" name="Google Shape;14;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15" name="Google Shape;15;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1843182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 name="Google Shape;19;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20" name="Google Shape;20;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21" name="Google Shape;2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4275702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25" name="Google Shape;2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26" name="Google Shape;2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257865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67108448"/>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1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30" name="Google Shape;30;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31" name="Google Shape;31;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32" name="Google Shape;32;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3706012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1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6" name="Google Shape;36;p1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7" name="Google Shape;3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38" name="Google Shape;3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39" name="Google Shape;3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3622249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1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3" name="Google Shape;43;p1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 name="Google Shape;44;p1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5" name="Google Shape;45;p1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 name="Google Shape;46;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47" name="Google Shape;47;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48" name="Google Shape;4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3251668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51" name="Google Shape;51;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52" name="Google Shape;52;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2205380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2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56" name="Google Shape;56;p2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57" name="Google Shape;57;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58" name="Google Shape;58;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59" name="Google Shape;5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630153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2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2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64" name="Google Shape;64;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65" name="Google Shape;65;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66" name="Google Shape;6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3811575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7"/>
        <p:cNvGrpSpPr/>
        <p:nvPr/>
      </p:nvGrpSpPr>
      <p:grpSpPr>
        <a:xfrm>
          <a:off x="0" y="0"/>
          <a:ext cx="0" cy="0"/>
          <a:chOff x="0" y="0"/>
          <a:chExt cx="0" cy="0"/>
        </a:xfrm>
      </p:grpSpPr>
      <p:sp>
        <p:nvSpPr>
          <p:cNvPr id="68" name="Google Shape;68;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2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0" name="Google Shape;70;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71" name="Google Shape;71;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72" name="Google Shape;72;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172481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24"/>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77" name="Google Shape;77;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78" name="Google Shape;78;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kern="0"/>
              <a:pPr/>
              <a:t>‹#›</a:t>
            </a:fld>
            <a:endParaRPr kern="0"/>
          </a:p>
        </p:txBody>
      </p:sp>
    </p:spTree>
    <p:extLst>
      <p:ext uri="{BB962C8B-B14F-4D97-AF65-F5344CB8AC3E}">
        <p14:creationId xmlns:p14="http://schemas.microsoft.com/office/powerpoint/2010/main" val="3424271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0492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4523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0246407"/>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66347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61736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89844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43872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19960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2878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35813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60309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33336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471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1714434"/>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30803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36239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0986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95111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52683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0328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7451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30962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413211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2782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1773330"/>
      </p:ext>
    </p:extLst>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73917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13177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3539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95685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30869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909045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20215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34839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6577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8443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4399145"/>
      </p:ext>
    </p:extLst>
  </p:cSld>
  <p:clrMapOvr>
    <a:masterClrMapping/>
  </p:clrMapOvr>
  <p:transition>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5681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9"/>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E315B3-2617-4D1D-BCC8-F4CDE64666A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40299553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C80028-31EB-448B-BAF9-6AC3B909E793}"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8999525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4"/>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C81C83-B7B0-4694-8029-F55441BB43B1}"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9623701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137EA0-FF4A-4325-BDD5-4666F6E56CE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2517779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F3DDD7-84AE-493E-9ADD-0CC4BE2BFFE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4111111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68737D6-C9AA-48C3-8514-F5D28A544B73}"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702135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21DA213-A6BB-479B-AA7A-E0D19FF1FF27}"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0959928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2B2A8EE-8BBB-4681-8B3F-96ED0F69801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0762007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2649AFE-5498-4330-A7B9-3DAD83CAF921}"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5086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79129046"/>
      </p:ext>
    </p:extLst>
  </p:cSld>
  <p:clrMapOvr>
    <a:masterClrMapping/>
  </p:clrMapOvr>
  <p:transition>
    <p:dissolv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B0533B-0414-428E-AFB7-B21193551B58}"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640990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2"/>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2"/>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342C3-440E-4B56-9181-1D816CE9F22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8348215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0209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7456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04053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6705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5879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89283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929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35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90327434"/>
      </p:ext>
    </p:extLst>
  </p:cSld>
  <p:clrMapOvr>
    <a:masterClrMapping/>
  </p:clrMapOvr>
  <p:transition>
    <p:dissolv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1221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41703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493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71" y="24609"/>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40" y="192089"/>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04"/>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2" y="2116142"/>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73840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73" y="24611"/>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42" y="192089"/>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08"/>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4" y="2116146"/>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39379345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13"/>
          <p:cNvCxnSpPr/>
          <p:nvPr/>
        </p:nvCxnSpPr>
        <p:spPr>
          <a:xfrm>
            <a:off x="254726" y="6356350"/>
            <a:ext cx="8641125" cy="0"/>
          </a:xfrm>
          <a:prstGeom prst="straightConnector1">
            <a:avLst/>
          </a:prstGeom>
          <a:noFill/>
          <a:ln w="12700" cap="flat" cmpd="sng">
            <a:solidFill>
              <a:srgbClr val="D0CECE"/>
            </a:solidFill>
            <a:prstDash val="solid"/>
            <a:miter lim="800000"/>
            <a:headEnd type="none" w="sm" len="sm"/>
            <a:tailEnd type="none" w="sm" len="sm"/>
          </a:ln>
        </p:spPr>
      </p:cxnSp>
      <p:sp>
        <p:nvSpPr>
          <p:cNvPr id="7" name="Google Shape;7;p13"/>
          <p:cNvSpPr txBox="1"/>
          <p:nvPr/>
        </p:nvSpPr>
        <p:spPr>
          <a:xfrm>
            <a:off x="6910180" y="6438406"/>
            <a:ext cx="2057400" cy="279900"/>
          </a:xfrm>
          <a:prstGeom prst="rect">
            <a:avLst/>
          </a:prstGeom>
          <a:noFill/>
          <a:ln>
            <a:noFill/>
          </a:ln>
        </p:spPr>
        <p:txBody>
          <a:bodyPr spcFirstLastPara="1" wrap="square" lIns="91425" tIns="45700" rIns="91425" bIns="45700" anchor="t" anchorCtr="0">
            <a:noAutofit/>
          </a:bodyPr>
          <a:lstStyle/>
          <a:p>
            <a:pPr algn="r">
              <a:buClr>
                <a:srgbClr val="3F3F3F"/>
              </a:buClr>
              <a:buSzPts val="1200"/>
              <a:buFont typeface="Trebuchet MS"/>
              <a:buNone/>
            </a:pPr>
            <a:r>
              <a:rPr lang="en-GB" sz="1200" b="1" kern="0">
                <a:solidFill>
                  <a:srgbClr val="3F3F3F"/>
                </a:solidFill>
                <a:latin typeface="Trebuchet MS"/>
                <a:ea typeface="Trebuchet MS"/>
                <a:cs typeface="Trebuchet MS"/>
                <a:sym typeface="Trebuchet MS"/>
              </a:rPr>
              <a:t>Copyright 2020</a:t>
            </a:r>
            <a:endParaRPr kern="0">
              <a:solidFill>
                <a:srgbClr val="000000"/>
              </a:solidFill>
              <a:latin typeface="Calibri"/>
              <a:ea typeface="Calibri"/>
              <a:cs typeface="Calibri"/>
              <a:sym typeface="Calibri"/>
            </a:endParaRPr>
          </a:p>
        </p:txBody>
      </p:sp>
      <p:pic>
        <p:nvPicPr>
          <p:cNvPr id="8" name="Google Shape;8;p13"/>
          <p:cNvPicPr preferRelativeResize="0"/>
          <p:nvPr/>
        </p:nvPicPr>
        <p:blipFill rotWithShape="1">
          <a:blip r:embed="rId13">
            <a:alphaModFix/>
          </a:blip>
          <a:srcRect/>
          <a:stretch/>
        </p:blipFill>
        <p:spPr>
          <a:xfrm>
            <a:off x="105433" y="6260325"/>
            <a:ext cx="675119" cy="636100"/>
          </a:xfrm>
          <a:prstGeom prst="rect">
            <a:avLst/>
          </a:prstGeom>
          <a:noFill/>
          <a:ln>
            <a:noFill/>
          </a:ln>
        </p:spPr>
      </p:pic>
      <p:sp>
        <p:nvSpPr>
          <p:cNvPr id="9" name="Google Shape;9;p13"/>
          <p:cNvSpPr/>
          <p:nvPr/>
        </p:nvSpPr>
        <p:spPr>
          <a:xfrm>
            <a:off x="4399357" y="6393708"/>
            <a:ext cx="345375" cy="369300"/>
          </a:xfrm>
          <a:prstGeom prst="rect">
            <a:avLst/>
          </a:prstGeom>
          <a:noFill/>
          <a:ln>
            <a:noFill/>
          </a:ln>
        </p:spPr>
        <p:txBody>
          <a:bodyPr spcFirstLastPara="1" wrap="square" lIns="91425" tIns="45700" rIns="91425" bIns="45700" anchor="t" anchorCtr="0">
            <a:noAutofit/>
          </a:bodyPr>
          <a:lstStyle/>
          <a:p>
            <a:pPr>
              <a:buClr>
                <a:srgbClr val="000000"/>
              </a:buClr>
              <a:buSzPts val="1800"/>
              <a:buFont typeface="Arial"/>
              <a:buNone/>
            </a:pPr>
            <a:fld id="{00000000-1234-1234-1234-123412341234}" type="slidenum">
              <a:rPr lang="en-GB" b="1" kern="0">
                <a:solidFill>
                  <a:srgbClr val="000000"/>
                </a:solidFill>
                <a:latin typeface="Calibri"/>
                <a:ea typeface="Calibri"/>
                <a:cs typeface="Calibri"/>
                <a:sym typeface="Calibri"/>
              </a:rPr>
              <a:pPr>
                <a:buClr>
                  <a:srgbClr val="000000"/>
                </a:buClr>
                <a:buSzPts val="1800"/>
                <a:buFont typeface="Arial"/>
                <a:buNone/>
              </a:pPr>
              <a:t>‹#›</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7543566"/>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10/05/2020</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202153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532718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10/05/2020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8403616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9D356B8-E57A-412F-9D37-C7194DC00D71}" type="slidenum">
              <a:rPr lang="es-ES" altLang="en-US" smtClean="0">
                <a:solidFill>
                  <a:srgbClr val="000000"/>
                </a:solidFill>
              </a:rPr>
              <a:pPr fontAlgn="base">
                <a:spcBef>
                  <a:spcPct val="0"/>
                </a:spcBef>
                <a:spcAft>
                  <a:spcPct val="0"/>
                </a:spcAft>
              </a:pPr>
              <a:t>‹#›</a:t>
            </a:fld>
            <a:endParaRPr lang="es-ES" altLang="en-US" smtClean="0">
              <a:solidFill>
                <a:srgbClr val="000000"/>
              </a:solidFill>
            </a:endParaRPr>
          </a:p>
        </p:txBody>
      </p:sp>
    </p:spTree>
    <p:extLst>
      <p:ext uri="{BB962C8B-B14F-4D97-AF65-F5344CB8AC3E}">
        <p14:creationId xmlns:p14="http://schemas.microsoft.com/office/powerpoint/2010/main" val="2911341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370BE-BFF9-4D61-9F82-BECEDE75E947}" type="datetimeFigureOut">
              <a:rPr lang="en-GB" smtClean="0">
                <a:solidFill>
                  <a:prstClr val="black">
                    <a:tint val="75000"/>
                  </a:prstClr>
                </a:solidFill>
              </a:rPr>
              <a:pPr/>
              <a:t>10/05/2020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CF359-F71D-4DBA-81F3-BC11D80788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791075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www.youtube.com/watch?v=XfkHRgqCn0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HT_c0AQu1I8"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youtube.com/watch?v=Yx_Lcp9tkm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hyperlink" Target="mailto:yeartwolearning@farnborough.bromley.sch.uk" TargetMode="External"/><Relationship Id="rId2" Type="http://schemas.openxmlformats.org/officeDocument/2006/relationships/image" Target="../media/image3.jpeg"/><Relationship Id="rId1" Type="http://schemas.openxmlformats.org/officeDocument/2006/relationships/slideLayout" Target="../slideLayouts/slideLayout8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vimeo.com/24962214"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362200"/>
            <a:ext cx="6705600" cy="1447800"/>
          </a:xfrm>
        </p:spPr>
        <p:txBody>
          <a:bodyPr/>
          <a:lstStyle/>
          <a:p>
            <a:r>
              <a:rPr lang="en-GB" altLang="en-US" dirty="0" smtClean="0"/>
              <a:t>Good Morning Unicorns!</a:t>
            </a:r>
            <a:endParaRPr lang="en-GB" altLang="en-US" dirty="0"/>
          </a:p>
        </p:txBody>
      </p:sp>
      <p:sp>
        <p:nvSpPr>
          <p:cNvPr id="2051" name="Rectangle 3"/>
          <p:cNvSpPr>
            <a:spLocks noGrp="1" noChangeArrowheads="1"/>
          </p:cNvSpPr>
          <p:nvPr>
            <p:ph type="subTitle" idx="1"/>
          </p:nvPr>
        </p:nvSpPr>
        <p:spPr>
          <a:xfrm>
            <a:off x="660402" y="4038600"/>
            <a:ext cx="7670800" cy="914400"/>
          </a:xfrm>
        </p:spPr>
        <p:txBody>
          <a:bodyPr/>
          <a:lstStyle/>
          <a:p>
            <a:r>
              <a:rPr lang="en-GB" altLang="en-US" sz="3600" dirty="0" smtClean="0"/>
              <a:t>Here’s your work for today:</a:t>
            </a:r>
          </a:p>
          <a:p>
            <a:r>
              <a:rPr lang="en-GB" sz="3600" dirty="0" smtClean="0">
                <a:latin typeface="Comic Sans MS" panose="030F0702030302020204" pitchFamily="66" charset="0"/>
              </a:rPr>
              <a:t>Thursday 14</a:t>
            </a:r>
            <a:r>
              <a:rPr lang="en-GB" sz="3600" baseline="30000" dirty="0" smtClean="0">
                <a:latin typeface="Comic Sans MS" panose="030F0702030302020204" pitchFamily="66" charset="0"/>
              </a:rPr>
              <a:t>th</a:t>
            </a:r>
            <a:r>
              <a:rPr lang="en-GB" sz="3600" dirty="0" smtClean="0">
                <a:latin typeface="Comic Sans MS" panose="030F0702030302020204" pitchFamily="66" charset="0"/>
              </a:rPr>
              <a:t> May</a:t>
            </a:r>
            <a:endParaRPr lang="en-GB" sz="3600" dirty="0">
              <a:latin typeface="Comic Sans MS" panose="030F0702030302020204" pitchFamily="66" charset="0"/>
            </a:endParaRPr>
          </a:p>
          <a:p>
            <a:endParaRPr lang="en-GB" altLang="en-US" sz="3600" dirty="0"/>
          </a:p>
        </p:txBody>
      </p:sp>
    </p:spTree>
    <p:extLst>
      <p:ext uri="{BB962C8B-B14F-4D97-AF65-F5344CB8AC3E}">
        <p14:creationId xmlns:p14="http://schemas.microsoft.com/office/powerpoint/2010/main" val="3064845649"/>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6"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4" name="Picture 3">
            <a:extLst>
              <a:ext uri="{FF2B5EF4-FFF2-40B4-BE49-F238E27FC236}">
                <a16:creationId xmlns="" xmlns:a16="http://schemas.microsoft.com/office/drawing/2014/main" id="{31F11586-195F-E144-8460-B9D18B5BF578}"/>
              </a:ext>
            </a:extLst>
          </p:cNvPr>
          <p:cNvPicPr>
            <a:picLocks noChangeAspect="1"/>
          </p:cNvPicPr>
          <p:nvPr/>
        </p:nvPicPr>
        <p:blipFill>
          <a:blip r:embed="rId2"/>
          <a:stretch>
            <a:fillRect/>
          </a:stretch>
        </p:blipFill>
        <p:spPr>
          <a:xfrm>
            <a:off x="381000" y="838200"/>
            <a:ext cx="7472034" cy="4864100"/>
          </a:xfrm>
          <a:prstGeom prst="rect">
            <a:avLst/>
          </a:prstGeom>
        </p:spPr>
      </p:pic>
    </p:spTree>
    <p:extLst>
      <p:ext uri="{BB962C8B-B14F-4D97-AF65-F5344CB8AC3E}">
        <p14:creationId xmlns:p14="http://schemas.microsoft.com/office/powerpoint/2010/main" val="2136826489"/>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6"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6915"/>
            <a:ext cx="7613650" cy="488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043082"/>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1"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r>
              <a:rPr lang="en-GB" dirty="0" smtClean="0"/>
              <a:t>Today you will be focussing on:</a:t>
            </a:r>
          </a:p>
          <a:p>
            <a:pPr marL="0" indent="0" algn="ctr">
              <a:buNone/>
            </a:pPr>
            <a:r>
              <a:rPr lang="en-GB" sz="3600" b="1" dirty="0" smtClean="0"/>
              <a:t>Special naming words</a:t>
            </a:r>
            <a:endParaRPr lang="en-GB" sz="3600" b="1" dirty="0" smtClean="0"/>
          </a:p>
          <a:p>
            <a:pPr marL="0" indent="0" algn="ctr">
              <a:buNone/>
            </a:pPr>
            <a:endParaRPr lang="en-GB" sz="3600" b="1" dirty="0" smtClean="0"/>
          </a:p>
          <a:p>
            <a:pPr marL="0" indent="0" algn="ctr">
              <a:buNone/>
            </a:pPr>
            <a:r>
              <a:rPr lang="en-GB" sz="2800" dirty="0"/>
              <a:t>Watch this link and enjoy the </a:t>
            </a:r>
            <a:r>
              <a:rPr lang="en-GB" sz="2800" dirty="0" smtClean="0"/>
              <a:t>video:</a:t>
            </a:r>
          </a:p>
          <a:p>
            <a:pPr marL="0" indent="0" algn="ctr">
              <a:buNone/>
            </a:pPr>
            <a:r>
              <a:rPr lang="en-GB" sz="2800" dirty="0" smtClean="0">
                <a:hlinkClick r:id="rId2"/>
              </a:rPr>
              <a:t>https://www.youtube.com/watch?v=XfkHRgqCn0M</a:t>
            </a:r>
            <a:endParaRPr lang="en-GB" sz="2800" dirty="0" smtClean="0"/>
          </a:p>
        </p:txBody>
      </p:sp>
      <p:pic>
        <p:nvPicPr>
          <p:cNvPr id="4" name="Picture 3" descr="Image result for grammar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081" y="329478"/>
            <a:ext cx="1620520" cy="813522"/>
          </a:xfrm>
          <a:prstGeom prst="rect">
            <a:avLst/>
          </a:prstGeom>
          <a:noFill/>
          <a:ln>
            <a:noFill/>
          </a:ln>
        </p:spPr>
      </p:pic>
    </p:spTree>
    <p:extLst>
      <p:ext uri="{BB962C8B-B14F-4D97-AF65-F5344CB8AC3E}">
        <p14:creationId xmlns:p14="http://schemas.microsoft.com/office/powerpoint/2010/main" val="3546677312"/>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1"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endParaRPr lang="en-GB" dirty="0" smtClean="0"/>
          </a:p>
          <a:p>
            <a:r>
              <a:rPr lang="en-GB" dirty="0" smtClean="0"/>
              <a:t>Please complete pages </a:t>
            </a:r>
            <a:r>
              <a:rPr lang="en-GB" dirty="0" smtClean="0"/>
              <a:t>22</a:t>
            </a:r>
            <a:r>
              <a:rPr lang="en-GB" dirty="0" smtClean="0"/>
              <a:t> </a:t>
            </a:r>
            <a:r>
              <a:rPr lang="en-GB" dirty="0" smtClean="0"/>
              <a:t>and </a:t>
            </a:r>
            <a:r>
              <a:rPr lang="en-GB" dirty="0" smtClean="0"/>
              <a:t>23</a:t>
            </a:r>
            <a:r>
              <a:rPr lang="en-GB" dirty="0" smtClean="0"/>
              <a:t> </a:t>
            </a:r>
            <a:r>
              <a:rPr lang="en-GB" dirty="0" smtClean="0"/>
              <a:t>in your Nelson Grammar workbook.</a:t>
            </a:r>
            <a:endParaRPr lang="en-GB" sz="2800" dirty="0"/>
          </a:p>
        </p:txBody>
      </p:sp>
      <p:pic>
        <p:nvPicPr>
          <p:cNvPr id="4" name="Picture 3" descr="Image result for grammar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081" y="329478"/>
            <a:ext cx="1620520" cy="813522"/>
          </a:xfrm>
          <a:prstGeom prst="rect">
            <a:avLst/>
          </a:prstGeom>
          <a:noFill/>
          <a:ln>
            <a:noFill/>
          </a:ln>
        </p:spPr>
      </p:pic>
    </p:spTree>
    <p:extLst>
      <p:ext uri="{BB962C8B-B14F-4D97-AF65-F5344CB8AC3E}">
        <p14:creationId xmlns:p14="http://schemas.microsoft.com/office/powerpoint/2010/main" val="28513371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3" name="Rectangle 2"/>
          <p:cNvSpPr/>
          <p:nvPr/>
        </p:nvSpPr>
        <p:spPr>
          <a:xfrm>
            <a:off x="381001" y="685800"/>
            <a:ext cx="7772400" cy="4770537"/>
          </a:xfrm>
          <a:prstGeom prst="rect">
            <a:avLst/>
          </a:prstGeom>
        </p:spPr>
        <p:txBody>
          <a:bodyPr wrap="square">
            <a:spAutoFit/>
          </a:bodyPr>
          <a:lstStyle/>
          <a:p>
            <a:r>
              <a:rPr lang="en-GB" dirty="0" smtClean="0">
                <a:latin typeface="Comic Sans MS" panose="030F0702030302020204" pitchFamily="66" charset="0"/>
              </a:rPr>
              <a:t>Maths answers from  yesterday:</a:t>
            </a:r>
          </a:p>
          <a:p>
            <a:endParaRPr lang="en-GB" dirty="0">
              <a:latin typeface="Comic Sans MS" panose="030F0702030302020204" pitchFamily="66" charset="0"/>
            </a:endParaRPr>
          </a:p>
          <a:p>
            <a:pPr marL="457200" indent="-457200">
              <a:buAutoNum type="arabicPeriod"/>
            </a:pPr>
            <a:r>
              <a:rPr lang="en-GB" sz="2000" dirty="0" smtClean="0"/>
              <a:t>Children </a:t>
            </a:r>
            <a:r>
              <a:rPr lang="en-GB" sz="2000" dirty="0"/>
              <a:t>should have ticked the following: a) second set of cubes b) </a:t>
            </a:r>
            <a:r>
              <a:rPr lang="en-GB" sz="2000" dirty="0" smtClean="0"/>
              <a:t>first </a:t>
            </a:r>
            <a:r>
              <a:rPr lang="en-GB" sz="2000" dirty="0"/>
              <a:t>group of children c) 45 m </a:t>
            </a:r>
            <a:endParaRPr lang="en-GB" sz="2000" dirty="0" smtClean="0"/>
          </a:p>
          <a:p>
            <a:pPr marL="457200" indent="-457200">
              <a:buAutoNum type="arabicPeriod"/>
            </a:pPr>
            <a:r>
              <a:rPr lang="en-GB" sz="2000" dirty="0" smtClean="0"/>
              <a:t> </a:t>
            </a:r>
            <a:r>
              <a:rPr lang="en-GB" sz="2000" dirty="0"/>
              <a:t>52 &gt; 48. The bin is taller than the stool. </a:t>
            </a:r>
            <a:endParaRPr lang="en-GB" sz="2000" dirty="0" smtClean="0"/>
          </a:p>
          <a:p>
            <a:pPr marL="457200" indent="-457200">
              <a:buAutoNum type="arabicPeriod"/>
            </a:pPr>
            <a:r>
              <a:rPr lang="en-GB" sz="2000" dirty="0" smtClean="0"/>
              <a:t> </a:t>
            </a:r>
            <a:r>
              <a:rPr lang="en-GB" sz="2000" dirty="0"/>
              <a:t>a) &lt; b) &gt; c) &lt; d) &lt; e) &lt; f) &lt; </a:t>
            </a:r>
            <a:endParaRPr lang="en-GB" sz="2000" dirty="0" smtClean="0"/>
          </a:p>
          <a:p>
            <a:pPr marL="457200" indent="-457200">
              <a:buAutoNum type="arabicPeriod"/>
            </a:pPr>
            <a:r>
              <a:rPr lang="en-GB" sz="2000" dirty="0" smtClean="0"/>
              <a:t> </a:t>
            </a:r>
            <a:r>
              <a:rPr lang="en-GB" sz="2000" dirty="0"/>
              <a:t>Children should have put the following digits in the boxes: a) Any digit greater than 4 b) Any digit greater than 4 c) Any digit d) 3, 6 e) The digit in the </a:t>
            </a:r>
            <a:r>
              <a:rPr lang="en-GB" sz="2000" dirty="0" smtClean="0"/>
              <a:t>first </a:t>
            </a:r>
            <a:r>
              <a:rPr lang="en-GB" sz="2000" dirty="0"/>
              <a:t>box must be greater than the digit written into the second box</a:t>
            </a:r>
            <a:r>
              <a:rPr lang="en-GB" sz="2000" dirty="0" smtClean="0"/>
              <a:t>.</a:t>
            </a:r>
          </a:p>
          <a:p>
            <a:pPr marL="457200" indent="-457200">
              <a:buAutoNum type="arabicPeriod"/>
            </a:pP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pPr marL="514350" indent="-514350">
              <a:buAutoNum type="arabicPeriod"/>
            </a:pPr>
            <a:endParaRPr lang="en-GB" dirty="0">
              <a:latin typeface="Comic Sans MS" panose="030F0702030302020204" pitchFamily="66" charset="0"/>
            </a:endParaRPr>
          </a:p>
          <a:p>
            <a:endParaRPr lang="en-GB" u="sng" dirty="0">
              <a:latin typeface="Comic Sans MS" panose="030F0702030302020204" pitchFamily="66" charset="0"/>
            </a:endParaRPr>
          </a:p>
          <a:p>
            <a:endParaRPr lang="en-GB" u="sng" dirty="0" smtClean="0">
              <a:latin typeface="Comic Sans MS" panose="030F0702030302020204" pitchFamily="66" charset="0"/>
            </a:endParaRPr>
          </a:p>
        </p:txBody>
      </p:sp>
    </p:spTree>
    <p:extLst>
      <p:ext uri="{BB962C8B-B14F-4D97-AF65-F5344CB8AC3E}">
        <p14:creationId xmlns:p14="http://schemas.microsoft.com/office/powerpoint/2010/main" val="408214945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pic>
        <p:nvPicPr>
          <p:cNvPr id="2" name="Picture 1"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2"/>
            <a:ext cx="1905000" cy="1218565"/>
          </a:xfrm>
          <a:prstGeom prst="rect">
            <a:avLst/>
          </a:prstGeom>
          <a:noFill/>
          <a:ln>
            <a:noFill/>
          </a:ln>
        </p:spPr>
      </p:pic>
      <p:sp>
        <p:nvSpPr>
          <p:cNvPr id="3" name="Rectangle 2"/>
          <p:cNvSpPr/>
          <p:nvPr/>
        </p:nvSpPr>
        <p:spPr>
          <a:xfrm>
            <a:off x="3237696" y="2782669"/>
            <a:ext cx="2214068" cy="923330"/>
          </a:xfrm>
          <a:prstGeom prst="rect">
            <a:avLst/>
          </a:prstGeom>
        </p:spPr>
        <p:txBody>
          <a:bodyPr wrap="none">
            <a:spAutoFit/>
          </a:bodyPr>
          <a:lstStyle/>
          <a:p>
            <a:r>
              <a:rPr lang="en-GB" sz="5400" u="sng" dirty="0" smtClean="0">
                <a:latin typeface="Comic Sans MS" panose="030F0702030302020204" pitchFamily="66" charset="0"/>
              </a:rPr>
              <a:t>Maths</a:t>
            </a:r>
            <a:endParaRPr lang="en-GB" sz="5400" dirty="0"/>
          </a:p>
        </p:txBody>
      </p:sp>
      <p:sp>
        <p:nvSpPr>
          <p:cNvPr id="4" name="Rectangle 3"/>
          <p:cNvSpPr/>
          <p:nvPr/>
        </p:nvSpPr>
        <p:spPr>
          <a:xfrm>
            <a:off x="914400" y="4142237"/>
            <a:ext cx="7239000" cy="1446550"/>
          </a:xfrm>
          <a:prstGeom prst="rect">
            <a:avLst/>
          </a:prstGeom>
        </p:spPr>
        <p:txBody>
          <a:bodyPr wrap="square">
            <a:spAutoFit/>
          </a:bodyPr>
          <a:lstStyle/>
          <a:p>
            <a:r>
              <a:rPr lang="en-GB" sz="4400" dirty="0" smtClean="0">
                <a:latin typeface="Comic Sans MS" panose="030F0702030302020204" pitchFamily="66" charset="0"/>
              </a:rPr>
              <a:t>Today we are going to look at </a:t>
            </a:r>
            <a:r>
              <a:rPr lang="en-GB" sz="4400" dirty="0" smtClean="0">
                <a:latin typeface="Comic Sans MS" panose="030F0702030302020204" pitchFamily="66" charset="0"/>
              </a:rPr>
              <a:t>ordering lengths</a:t>
            </a:r>
            <a:endParaRPr lang="en-GB" sz="4400" dirty="0">
              <a:latin typeface="Comic Sans MS" panose="030F0702030302020204" pitchFamily="66" charset="0"/>
            </a:endParaRPr>
          </a:p>
        </p:txBody>
      </p:sp>
    </p:spTree>
    <p:extLst>
      <p:ext uri="{BB962C8B-B14F-4D97-AF65-F5344CB8AC3E}">
        <p14:creationId xmlns:p14="http://schemas.microsoft.com/office/powerpoint/2010/main" val="4227182611"/>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pic>
        <p:nvPicPr>
          <p:cNvPr id="2" name="Picture 1"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2"/>
            <a:ext cx="1905000" cy="1218565"/>
          </a:xfrm>
          <a:prstGeom prst="rect">
            <a:avLst/>
          </a:prstGeom>
          <a:noFill/>
          <a:ln>
            <a:noFill/>
          </a:ln>
        </p:spPr>
      </p:pic>
      <p:sp>
        <p:nvSpPr>
          <p:cNvPr id="3" name="Rectangle 2">
            <a:hlinkClick r:id="rId3"/>
          </p:cNvPr>
          <p:cNvSpPr/>
          <p:nvPr/>
        </p:nvSpPr>
        <p:spPr>
          <a:xfrm>
            <a:off x="1711653" y="2667000"/>
            <a:ext cx="6289347" cy="1754326"/>
          </a:xfrm>
          <a:prstGeom prst="rect">
            <a:avLst/>
          </a:prstGeom>
        </p:spPr>
        <p:txBody>
          <a:bodyPr wrap="square">
            <a:spAutoFit/>
          </a:bodyPr>
          <a:lstStyle/>
          <a:p>
            <a:r>
              <a:rPr lang="en-GB" sz="3600" dirty="0" smtClean="0">
                <a:solidFill>
                  <a:srgbClr val="000000"/>
                </a:solidFill>
              </a:rPr>
              <a:t>Click on this </a:t>
            </a:r>
            <a:r>
              <a:rPr lang="en-GB" sz="3600" dirty="0" smtClean="0">
                <a:solidFill>
                  <a:srgbClr val="000000"/>
                </a:solidFill>
              </a:rPr>
              <a:t>link:</a:t>
            </a:r>
          </a:p>
          <a:p>
            <a:r>
              <a:rPr lang="en-GB" sz="3600" dirty="0" smtClean="0">
                <a:solidFill>
                  <a:srgbClr val="000000"/>
                </a:solidFill>
                <a:hlinkClick r:id="rId4"/>
              </a:rPr>
              <a:t>https://www.youtube.com/watch?v=Yx_Lcp9tkmE</a:t>
            </a:r>
            <a:endParaRPr lang="en-GB" sz="3600" dirty="0" smtClean="0">
              <a:solidFill>
                <a:srgbClr val="000000"/>
              </a:solidFill>
            </a:endParaRPr>
          </a:p>
        </p:txBody>
      </p:sp>
    </p:spTree>
    <p:extLst>
      <p:ext uri="{BB962C8B-B14F-4D97-AF65-F5344CB8AC3E}">
        <p14:creationId xmlns:p14="http://schemas.microsoft.com/office/powerpoint/2010/main" val="573817258"/>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6" name="Rectangle 5"/>
          <p:cNvSpPr/>
          <p:nvPr/>
        </p:nvSpPr>
        <p:spPr>
          <a:xfrm>
            <a:off x="1253836" y="5934672"/>
            <a:ext cx="7196270" cy="923330"/>
          </a:xfrm>
          <a:prstGeom prst="rect">
            <a:avLst/>
          </a:prstGeom>
        </p:spPr>
        <p:txBody>
          <a:bodyPr wrap="square">
            <a:spAutoFit/>
          </a:bodyPr>
          <a:lstStyle/>
          <a:p>
            <a:r>
              <a:rPr lang="en-GB" dirty="0">
                <a:latin typeface="Comic Sans MS" panose="030F0702030302020204" pitchFamily="66" charset="0"/>
              </a:rPr>
              <a:t>Let’s look at the answers and how you could have worked them out on the next page…</a:t>
            </a:r>
          </a:p>
          <a:p>
            <a:endParaRPr lang="en-GB" dirty="0"/>
          </a:p>
        </p:txBody>
      </p:sp>
      <p:sp>
        <p:nvSpPr>
          <p:cNvPr id="3" name="Rectangle 2"/>
          <p:cNvSpPr/>
          <p:nvPr/>
        </p:nvSpPr>
        <p:spPr>
          <a:xfrm>
            <a:off x="6400800" y="2381208"/>
            <a:ext cx="1905000" cy="1477328"/>
          </a:xfrm>
          <a:prstGeom prst="rect">
            <a:avLst/>
          </a:prstGeom>
        </p:spPr>
        <p:txBody>
          <a:bodyPr wrap="square">
            <a:spAutoFit/>
          </a:bodyPr>
          <a:lstStyle/>
          <a:p>
            <a:pPr algn="ctr"/>
            <a:r>
              <a:rPr lang="en-GB" b="1" dirty="0"/>
              <a:t>What does ‘order the three distances’ mean? </a:t>
            </a:r>
            <a:endParaRPr lang="en-GB"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2756"/>
            <a:ext cx="5181600" cy="585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70405"/>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5" name="Rectangle 4"/>
          <p:cNvSpPr/>
          <p:nvPr/>
        </p:nvSpPr>
        <p:spPr>
          <a:xfrm>
            <a:off x="1295402" y="5934670"/>
            <a:ext cx="8547197" cy="369332"/>
          </a:xfrm>
          <a:prstGeom prst="rect">
            <a:avLst/>
          </a:prstGeom>
        </p:spPr>
        <p:txBody>
          <a:bodyPr wrap="square">
            <a:spAutoFit/>
          </a:bodyPr>
          <a:lstStyle/>
          <a:p>
            <a:r>
              <a:rPr lang="en-GB" dirty="0" smtClean="0"/>
              <a: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17" y="685800"/>
            <a:ext cx="4948695" cy="578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69000" y="1730275"/>
            <a:ext cx="3133533" cy="4524315"/>
          </a:xfrm>
          <a:prstGeom prst="rect">
            <a:avLst/>
          </a:prstGeom>
        </p:spPr>
        <p:txBody>
          <a:bodyPr wrap="square">
            <a:spAutoFit/>
          </a:bodyPr>
          <a:lstStyle/>
          <a:p>
            <a:r>
              <a:rPr lang="en-GB" b="1" dirty="0" smtClean="0"/>
              <a:t>Why </a:t>
            </a:r>
            <a:r>
              <a:rPr lang="en-GB" b="1" dirty="0"/>
              <a:t>did Flo make a model for each of </a:t>
            </a:r>
            <a:r>
              <a:rPr lang="en-GB" b="1" dirty="0" smtClean="0"/>
              <a:t>the numbers</a:t>
            </a:r>
            <a:r>
              <a:rPr lang="en-GB" b="1" dirty="0"/>
              <a:t>? How do the models help her to put the numbers in</a:t>
            </a:r>
          </a:p>
          <a:p>
            <a:r>
              <a:rPr lang="en-GB" b="1" dirty="0"/>
              <a:t>order</a:t>
            </a:r>
            <a:r>
              <a:rPr lang="en-GB" b="1" dirty="0" smtClean="0"/>
              <a:t>?</a:t>
            </a:r>
          </a:p>
          <a:p>
            <a:endParaRPr lang="en-GB" b="1" dirty="0"/>
          </a:p>
          <a:p>
            <a:r>
              <a:rPr lang="en-GB" b="1" dirty="0" smtClean="0"/>
              <a:t>Astrid </a:t>
            </a:r>
            <a:r>
              <a:rPr lang="en-GB" b="1" dirty="0"/>
              <a:t>did it </a:t>
            </a:r>
            <a:r>
              <a:rPr lang="en-GB" b="1" dirty="0" smtClean="0"/>
              <a:t>differently </a:t>
            </a:r>
            <a:r>
              <a:rPr lang="en-GB" b="1" dirty="0"/>
              <a:t>– she used </a:t>
            </a:r>
            <a:r>
              <a:rPr lang="en-GB" b="1" dirty="0" smtClean="0"/>
              <a:t>place value </a:t>
            </a:r>
            <a:r>
              <a:rPr lang="en-GB" b="1" dirty="0"/>
              <a:t>grids. Can you tell which number each grid represents</a:t>
            </a:r>
            <a:r>
              <a:rPr lang="en-GB" b="1" dirty="0" smtClean="0"/>
              <a:t>?</a:t>
            </a:r>
          </a:p>
          <a:p>
            <a:endParaRPr lang="en-GB" b="1" dirty="0"/>
          </a:p>
          <a:p>
            <a:r>
              <a:rPr lang="en-GB" b="1" dirty="0"/>
              <a:t>How did the grids help Astrid to put the numbers in order?</a:t>
            </a:r>
          </a:p>
        </p:txBody>
      </p:sp>
    </p:spTree>
    <p:extLst>
      <p:ext uri="{BB962C8B-B14F-4D97-AF65-F5344CB8AC3E}">
        <p14:creationId xmlns:p14="http://schemas.microsoft.com/office/powerpoint/2010/main" val="354404699"/>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solidFill>
                <a:srgbClr val="000000"/>
              </a:solidFill>
            </a:endParaRPr>
          </a:p>
        </p:txBody>
      </p:sp>
      <p:sp>
        <p:nvSpPr>
          <p:cNvPr id="5" name="Rounded Rectangle 4"/>
          <p:cNvSpPr/>
          <p:nvPr/>
        </p:nvSpPr>
        <p:spPr>
          <a:xfrm>
            <a:off x="27710" y="838200"/>
            <a:ext cx="8001000" cy="1783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0000"/>
                </a:solidFill>
              </a:rPr>
              <a:t>Now I would like you to have a go at completing the questions on the next slides.</a:t>
            </a:r>
            <a:br>
              <a:rPr lang="en-GB" sz="2800" dirty="0">
                <a:solidFill>
                  <a:srgbClr val="000000"/>
                </a:solidFill>
              </a:rPr>
            </a:br>
            <a:r>
              <a:rPr lang="en-GB" sz="2800" dirty="0">
                <a:solidFill>
                  <a:srgbClr val="000000"/>
                </a:solidFill>
              </a:rPr>
              <a:t>You can write your answers in your exercise books.</a:t>
            </a:r>
          </a:p>
        </p:txBody>
      </p:sp>
      <p:pic>
        <p:nvPicPr>
          <p:cNvPr id="6" name="Picture 5"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178821"/>
            <a:ext cx="748318" cy="588818"/>
          </a:xfrm>
          <a:prstGeom prst="rect">
            <a:avLst/>
          </a:prstGeom>
          <a:noFill/>
          <a:ln>
            <a:noFill/>
          </a:ln>
        </p:spPr>
      </p:pic>
      <p:pic>
        <p:nvPicPr>
          <p:cNvPr id="7" name="Picture 6"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1178503" y="4295459"/>
            <a:ext cx="636617" cy="616354"/>
          </a:xfrm>
          <a:prstGeom prst="rect">
            <a:avLst/>
          </a:prstGeom>
          <a:noFill/>
          <a:ln>
            <a:noFill/>
          </a:ln>
          <a:extLst>
            <a:ext uri="{53640926-AAD7-44D8-BBD7-CCE9431645EC}">
              <a14:shadowObscured xmlns:a14="http://schemas.microsoft.com/office/drawing/2010/main"/>
            </a:ext>
          </a:extLst>
        </p:spPr>
      </p:pic>
      <p:pic>
        <p:nvPicPr>
          <p:cNvPr id="8" name="Picture 7"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5904" y="5329732"/>
            <a:ext cx="701813" cy="565997"/>
          </a:xfrm>
          <a:prstGeom prst="rect">
            <a:avLst/>
          </a:prstGeom>
          <a:noFill/>
          <a:ln>
            <a:noFill/>
          </a:ln>
        </p:spPr>
      </p:pic>
      <p:sp>
        <p:nvSpPr>
          <p:cNvPr id="11" name="Subtitle 2"/>
          <p:cNvSpPr txBox="1">
            <a:spLocks/>
          </p:cNvSpPr>
          <p:nvPr/>
        </p:nvSpPr>
        <p:spPr>
          <a:xfrm>
            <a:off x="2009967" y="2981713"/>
            <a:ext cx="6858000" cy="1655762"/>
          </a:xfrm>
          <a:prstGeom prst="rect">
            <a:avLst/>
          </a:prstGeom>
        </p:spPr>
        <p:txBody>
          <a:bodyPr>
            <a:normAutofit fontScale="25000" lnSpcReduction="20000"/>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GB" kern="0" dirty="0" smtClean="0">
              <a:solidFill>
                <a:srgbClr val="000000"/>
              </a:solidFill>
            </a:endParaRPr>
          </a:p>
          <a:p>
            <a:pPr marL="0" indent="0">
              <a:buFontTx/>
              <a:buNone/>
            </a:pPr>
            <a:r>
              <a:rPr lang="en-GB" sz="9600" kern="0" dirty="0" smtClean="0">
                <a:solidFill>
                  <a:srgbClr val="000000"/>
                </a:solidFill>
              </a:rPr>
              <a:t>If you would like to try Gruffalo work, complete questions 1 and 2.</a:t>
            </a:r>
          </a:p>
          <a:p>
            <a:endParaRPr lang="en-GB" sz="9600" kern="0" dirty="0" smtClean="0">
              <a:solidFill>
                <a:srgbClr val="000000"/>
              </a:solidFill>
            </a:endParaRPr>
          </a:p>
          <a:p>
            <a:pPr marL="0" indent="0">
              <a:buFontTx/>
              <a:buNone/>
            </a:pPr>
            <a:r>
              <a:rPr lang="en-GB" sz="9600" kern="0" dirty="0" smtClean="0">
                <a:solidFill>
                  <a:srgbClr val="000000"/>
                </a:solidFill>
              </a:rPr>
              <a:t>If you would like to try Horrid Henry work, complete questions 1, 2, 3 and 4</a:t>
            </a:r>
          </a:p>
          <a:p>
            <a:endParaRPr lang="en-GB" sz="9600" kern="0" dirty="0" smtClean="0">
              <a:solidFill>
                <a:srgbClr val="000000"/>
              </a:solidFill>
            </a:endParaRPr>
          </a:p>
          <a:p>
            <a:pPr marL="0" indent="0">
              <a:buFontTx/>
              <a:buNone/>
            </a:pPr>
            <a:r>
              <a:rPr lang="en-GB" sz="9600" kern="0" dirty="0" smtClean="0">
                <a:solidFill>
                  <a:srgbClr val="000000"/>
                </a:solidFill>
              </a:rPr>
              <a:t>If you would like to try James and the Giant Peach work, complete questions 1, 2, 3 ,4 and the Challenge question on the following slide.</a:t>
            </a:r>
          </a:p>
          <a:p>
            <a:endParaRPr lang="en-GB" sz="9600" kern="0" dirty="0" smtClean="0">
              <a:solidFill>
                <a:srgbClr val="000000"/>
              </a:solidFill>
            </a:endParaRPr>
          </a:p>
        </p:txBody>
      </p:sp>
    </p:spTree>
    <p:extLst>
      <p:ext uri="{BB962C8B-B14F-4D97-AF65-F5344CB8AC3E}">
        <p14:creationId xmlns:p14="http://schemas.microsoft.com/office/powerpoint/2010/main" val="73101776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97504"/>
            <a:ext cx="8991600" cy="1143000"/>
          </a:xfrm>
        </p:spPr>
        <p:txBody>
          <a:bodyPr>
            <a:noAutofit/>
          </a:bodyPr>
          <a:lstStyle/>
          <a:p>
            <a:r>
              <a:rPr lang="en-GB" sz="2400" b="1" dirty="0" smtClean="0">
                <a:solidFill>
                  <a:srgbClr val="00B050"/>
                </a:solidFill>
                <a:latin typeface="Comic Sans MS" panose="030F0702030302020204" pitchFamily="66" charset="0"/>
              </a:rPr>
              <a:t>Our active challenge starts Thursday 14</a:t>
            </a:r>
            <a:r>
              <a:rPr lang="en-GB" sz="2400" b="1" baseline="30000" dirty="0" smtClean="0">
                <a:solidFill>
                  <a:srgbClr val="00B050"/>
                </a:solidFill>
                <a:latin typeface="Comic Sans MS" panose="030F0702030302020204" pitchFamily="66" charset="0"/>
              </a:rPr>
              <a:t>th</a:t>
            </a:r>
            <a:r>
              <a:rPr lang="en-GB" sz="2400" b="1" dirty="0" smtClean="0">
                <a:solidFill>
                  <a:srgbClr val="00B050"/>
                </a:solidFill>
                <a:latin typeface="Comic Sans MS" panose="030F0702030302020204" pitchFamily="66" charset="0"/>
              </a:rPr>
              <a:t> May and ends Wednesday 20</a:t>
            </a:r>
            <a:r>
              <a:rPr lang="en-GB" sz="2400" b="1" baseline="30000" dirty="0" smtClean="0">
                <a:solidFill>
                  <a:srgbClr val="00B050"/>
                </a:solidFill>
                <a:latin typeface="Comic Sans MS" panose="030F0702030302020204" pitchFamily="66" charset="0"/>
              </a:rPr>
              <a:t>th</a:t>
            </a:r>
            <a:r>
              <a:rPr lang="en-GB" sz="2400" b="1" dirty="0" smtClean="0">
                <a:solidFill>
                  <a:srgbClr val="00B050"/>
                </a:solidFill>
                <a:latin typeface="Comic Sans MS" panose="030F0702030302020204" pitchFamily="66" charset="0"/>
              </a:rPr>
              <a:t> May.</a:t>
            </a:r>
            <a:br>
              <a:rPr lang="en-GB" sz="2400" b="1" dirty="0" smtClean="0">
                <a:solidFill>
                  <a:srgbClr val="00B050"/>
                </a:solidFill>
                <a:latin typeface="Comic Sans MS" panose="030F0702030302020204" pitchFamily="66" charset="0"/>
              </a:rPr>
            </a:br>
            <a:endParaRPr lang="en-GB" sz="2400" b="1" dirty="0">
              <a:solidFill>
                <a:srgbClr val="00B050"/>
              </a:solidFill>
              <a:latin typeface="Comic Sans MS" panose="030F0702030302020204" pitchFamily="66" charset="0"/>
            </a:endParaRPr>
          </a:p>
        </p:txBody>
      </p:sp>
      <p:sp>
        <p:nvSpPr>
          <p:cNvPr id="4" name="TextBox 3"/>
          <p:cNvSpPr txBox="1"/>
          <p:nvPr/>
        </p:nvSpPr>
        <p:spPr>
          <a:xfrm>
            <a:off x="1066800" y="112729"/>
            <a:ext cx="7315200" cy="584775"/>
          </a:xfrm>
          <a:prstGeom prst="rect">
            <a:avLst/>
          </a:prstGeom>
          <a:noFill/>
        </p:spPr>
        <p:txBody>
          <a:bodyPr wrap="square" rtlCol="0">
            <a:spAutoFit/>
          </a:bodyPr>
          <a:lstStyle/>
          <a:p>
            <a:pPr algn="ctr"/>
            <a:r>
              <a:rPr lang="en-GB" sz="3200" b="1" u="sng" dirty="0" smtClean="0">
                <a:solidFill>
                  <a:srgbClr val="FF66FF"/>
                </a:solidFill>
                <a:latin typeface="Comic Sans MS" panose="030F0702030302020204" pitchFamily="66" charset="0"/>
              </a:rPr>
              <a:t>Farnborough gets Active</a:t>
            </a:r>
            <a:endParaRPr lang="en-GB" sz="3200" b="1" u="sng" dirty="0">
              <a:solidFill>
                <a:srgbClr val="FF66FF"/>
              </a:solidFill>
              <a:latin typeface="Comic Sans MS" panose="030F0702030302020204" pitchFamily="66" charset="0"/>
            </a:endParaRPr>
          </a:p>
        </p:txBody>
      </p:sp>
      <p:sp>
        <p:nvSpPr>
          <p:cNvPr id="5" name="TextBox 4"/>
          <p:cNvSpPr txBox="1"/>
          <p:nvPr/>
        </p:nvSpPr>
        <p:spPr>
          <a:xfrm>
            <a:off x="533400" y="1524000"/>
            <a:ext cx="8382000" cy="7478970"/>
          </a:xfrm>
          <a:prstGeom prst="rect">
            <a:avLst/>
          </a:prstGeom>
          <a:noFill/>
        </p:spPr>
        <p:txBody>
          <a:bodyPr wrap="square" rtlCol="0">
            <a:spAutoFit/>
          </a:bodyPr>
          <a:lstStyle/>
          <a:p>
            <a:pPr marL="342900" indent="-342900">
              <a:buFont typeface="Wingdings" panose="05000000000000000000" pitchFamily="2" charset="2"/>
              <a:buChar char="v"/>
            </a:pPr>
            <a:r>
              <a:rPr lang="en-GB" sz="2400" dirty="0" smtClean="0">
                <a:solidFill>
                  <a:prstClr val="black"/>
                </a:solidFill>
                <a:latin typeface="Comic Sans MS" panose="030F0702030302020204" pitchFamily="66" charset="0"/>
              </a:rPr>
              <a:t>When going out for your daily exercise, measure how many kilometres you cover across 7 days (dates above). </a:t>
            </a:r>
          </a:p>
          <a:p>
            <a:pPr marL="342900" indent="-342900">
              <a:buFont typeface="Wingdings" panose="05000000000000000000" pitchFamily="2" charset="2"/>
              <a:buChar char="v"/>
            </a:pPr>
            <a:r>
              <a:rPr lang="en-GB" sz="2400" dirty="0" smtClean="0">
                <a:solidFill>
                  <a:prstClr val="black"/>
                </a:solidFill>
                <a:latin typeface="Comic Sans MS" panose="030F0702030302020204" pitchFamily="66" charset="0"/>
              </a:rPr>
              <a:t>All activities count - walking a dog, walking through the woods, running, cycling, scooting are all perfect.</a:t>
            </a:r>
          </a:p>
          <a:p>
            <a:pPr marL="342900" indent="-342900">
              <a:buFont typeface="Wingdings" panose="05000000000000000000" pitchFamily="2" charset="2"/>
              <a:buChar char="v"/>
            </a:pPr>
            <a:r>
              <a:rPr lang="en-GB" sz="2400" dirty="0">
                <a:solidFill>
                  <a:prstClr val="black"/>
                </a:solidFill>
                <a:latin typeface="Comic Sans MS" panose="030F0702030302020204" pitchFamily="66" charset="0"/>
              </a:rPr>
              <a:t>O</a:t>
            </a:r>
            <a:r>
              <a:rPr lang="en-GB" sz="2400" dirty="0" smtClean="0">
                <a:solidFill>
                  <a:prstClr val="black"/>
                </a:solidFill>
                <a:latin typeface="Comic Sans MS" panose="030F0702030302020204" pitchFamily="66" charset="0"/>
              </a:rPr>
              <a:t>nce you have completed the week, email your class teacher on the class email with the total of kilometres: </a:t>
            </a:r>
            <a:r>
              <a:rPr lang="en-GB" sz="2400" dirty="0" smtClean="0">
                <a:solidFill>
                  <a:prstClr val="black"/>
                </a:solidFill>
                <a:latin typeface="Comic Sans MS" panose="030F0702030302020204" pitchFamily="66" charset="0"/>
                <a:hlinkClick r:id="rId3"/>
              </a:rPr>
              <a:t>yeartwolearning@farnborough.bromley.sch.uk</a:t>
            </a:r>
            <a:endParaRPr lang="en-GB" sz="2400" dirty="0" smtClean="0">
              <a:solidFill>
                <a:prstClr val="black"/>
              </a:solidFill>
              <a:latin typeface="Comic Sans MS" panose="030F0702030302020204" pitchFamily="66" charset="0"/>
            </a:endParaRPr>
          </a:p>
          <a:p>
            <a:pPr marL="342900" indent="-342900">
              <a:buFont typeface="Wingdings" panose="05000000000000000000" pitchFamily="2" charset="2"/>
              <a:buChar char="v"/>
            </a:pPr>
            <a:r>
              <a:rPr lang="en-GB" sz="2400" dirty="0" smtClean="0">
                <a:solidFill>
                  <a:prstClr val="black"/>
                </a:solidFill>
                <a:latin typeface="Comic Sans MS" panose="030F0702030302020204" pitchFamily="66" charset="0"/>
              </a:rPr>
              <a:t>The final day to supply teachers with your total is Friday 22</a:t>
            </a:r>
            <a:r>
              <a:rPr lang="en-GB" sz="2400" baseline="30000" dirty="0" smtClean="0">
                <a:solidFill>
                  <a:prstClr val="black"/>
                </a:solidFill>
                <a:latin typeface="Comic Sans MS" panose="030F0702030302020204" pitchFamily="66" charset="0"/>
              </a:rPr>
              <a:t>nd</a:t>
            </a:r>
            <a:r>
              <a:rPr lang="en-GB" sz="2400" dirty="0" smtClean="0">
                <a:solidFill>
                  <a:prstClr val="black"/>
                </a:solidFill>
                <a:latin typeface="Comic Sans MS" panose="030F0702030302020204" pitchFamily="66" charset="0"/>
              </a:rPr>
              <a:t> May.</a:t>
            </a:r>
          </a:p>
          <a:p>
            <a:pPr algn="ctr"/>
            <a:r>
              <a:rPr lang="en-GB" sz="3200" b="1" dirty="0" smtClean="0">
                <a:solidFill>
                  <a:srgbClr val="FF66FF"/>
                </a:solidFill>
                <a:latin typeface="Comic Sans MS" panose="030F0702030302020204" pitchFamily="66" charset="0"/>
              </a:rPr>
              <a:t>Which </a:t>
            </a:r>
            <a:r>
              <a:rPr lang="en-GB" sz="3200" b="1" dirty="0">
                <a:solidFill>
                  <a:srgbClr val="FF66FF"/>
                </a:solidFill>
                <a:latin typeface="Comic Sans MS" panose="030F0702030302020204" pitchFamily="66" charset="0"/>
              </a:rPr>
              <a:t>class will be crowned the most active</a:t>
            </a:r>
            <a:r>
              <a:rPr lang="en-GB" sz="3200" b="1" dirty="0" smtClean="0">
                <a:solidFill>
                  <a:srgbClr val="FF66FF"/>
                </a:solidFill>
                <a:latin typeface="Comic Sans MS" panose="030F0702030302020204" pitchFamily="66" charset="0"/>
              </a:rPr>
              <a:t>?</a:t>
            </a:r>
          </a:p>
          <a:p>
            <a:pPr algn="ctr"/>
            <a:endParaRPr lang="en-GB" sz="3200" b="1" dirty="0">
              <a:solidFill>
                <a:prstClr val="black"/>
              </a:solidFill>
              <a:latin typeface="Comic Sans MS" panose="030F0702030302020204" pitchFamily="66" charset="0"/>
            </a:endParaRPr>
          </a:p>
          <a:p>
            <a:endParaRPr lang="en-GB" sz="9600" dirty="0">
              <a:solidFill>
                <a:prstClr val="black"/>
              </a:solidFill>
              <a:latin typeface="Comic Sans MS" panose="030F0702030302020204" pitchFamily="66" charset="0"/>
            </a:endParaRPr>
          </a:p>
          <a:p>
            <a:endParaRPr lang="en-GB" sz="2400" dirty="0">
              <a:solidFill>
                <a:prstClr val="black"/>
              </a:solidFill>
              <a:latin typeface="Comic Sans MS" panose="030F0702030302020204" pitchFamily="66" charset="0"/>
            </a:endParaRPr>
          </a:p>
          <a:p>
            <a:endParaRPr lang="en-GB" sz="2400" dirty="0" smtClean="0">
              <a:solidFill>
                <a:prstClr val="black"/>
              </a:solidFill>
              <a:latin typeface="Comic Sans MS" panose="030F0702030302020204" pitchFamily="66" charset="0"/>
            </a:endParaRPr>
          </a:p>
          <a:p>
            <a:r>
              <a:rPr lang="en-GB" sz="2400" dirty="0" smtClean="0">
                <a:solidFill>
                  <a:prstClr val="black"/>
                </a:solidFill>
                <a:latin typeface="Comic Sans MS" panose="030F0702030302020204" pitchFamily="66" charset="0"/>
              </a:rPr>
              <a:t> </a:t>
            </a:r>
            <a:endParaRPr lang="en-GB" sz="2400" dirty="0">
              <a:solidFill>
                <a:prstClr val="black"/>
              </a:solidFill>
              <a:latin typeface="Comic Sans MS" panose="030F0702030302020204" pitchFamily="66"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435112"/>
            <a:ext cx="2212364"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517296"/>
            <a:ext cx="1929158" cy="11868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799" y="5808731"/>
            <a:ext cx="1774409" cy="97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38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latin typeface="Comic Sans MS" panose="030F0702030302020204" pitchFamily="66"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533833" cy="637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349744"/>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55" y="304800"/>
            <a:ext cx="5181600" cy="635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816963"/>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5176646"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543814"/>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solidFill>
                <a:srgbClr val="000000"/>
              </a:solidFill>
            </a:endParaRPr>
          </a:p>
        </p:txBody>
      </p:sp>
      <p:sp>
        <p:nvSpPr>
          <p:cNvPr id="2" name="Rectangle 1"/>
          <p:cNvSpPr/>
          <p:nvPr/>
        </p:nvSpPr>
        <p:spPr>
          <a:xfrm>
            <a:off x="7315200" y="2209800"/>
            <a:ext cx="1219200" cy="369332"/>
          </a:xfrm>
          <a:prstGeom prst="rect">
            <a:avLst/>
          </a:prstGeom>
        </p:spPr>
        <p:txBody>
          <a:bodyPr wrap="square">
            <a:spAutoFit/>
          </a:bodyPr>
          <a:lstStyle/>
          <a:p>
            <a:endParaRPr lang="en-GB" b="1" dirty="0">
              <a:solidFill>
                <a:srgbClr val="000000"/>
              </a:solidFill>
            </a:endParaRPr>
          </a:p>
        </p:txBody>
      </p:sp>
      <p:sp>
        <p:nvSpPr>
          <p:cNvPr id="5" name="Rounded Rectangle 4"/>
          <p:cNvSpPr/>
          <p:nvPr/>
        </p:nvSpPr>
        <p:spPr bwMode="auto">
          <a:xfrm>
            <a:off x="838200" y="914400"/>
            <a:ext cx="7467600" cy="5029200"/>
          </a:xfrm>
          <a:prstGeom prst="roundRect">
            <a:avLst/>
          </a:prstGeom>
          <a:solidFill>
            <a:sysClr val="window" lastClr="FFFFFF"/>
          </a:solidFill>
          <a:ln w="12700" cap="flat" cmpd="sng" algn="ctr">
            <a:solidFill>
              <a:srgbClr val="009DD9"/>
            </a:solidFill>
            <a:prstDash val="solid"/>
            <a:miter lim="800000"/>
          </a:ln>
          <a:effectLst/>
          <a:extLst/>
        </p:spPr>
        <p:txBody>
          <a:bodyPr vert="horz" wrap="square" lIns="91440" tIns="45720" rIns="91440" bIns="45720" numCol="1" rtlCol="0" anchor="t" anchorCtr="0" compatLnSpc="1">
            <a:prstTxWarp prst="textNoShape">
              <a:avLst/>
            </a:prstTxWarp>
          </a:bodyPr>
          <a:lstStyle/>
          <a:p>
            <a:endParaRPr lang="en-GB" sz="2800" dirty="0" smtClean="0">
              <a:solidFill>
                <a:prstClr val="black"/>
              </a:solidFill>
            </a:endParaRPr>
          </a:p>
          <a:p>
            <a:r>
              <a:rPr lang="en-GB" sz="2800" dirty="0">
                <a:latin typeface="Comic Sans MS" panose="030F0702030302020204" pitchFamily="66" charset="0"/>
              </a:rPr>
              <a:t>If you’d like an extra challenge, (or have some spare time) I have created a Maths Challenge PowerPoint which has an extra challenge for every day. You can have a go at that now.</a:t>
            </a:r>
            <a:endParaRPr lang="en-GB" sz="2800" dirty="0">
              <a:latin typeface="Comic Sans MS" panose="030F0702030302020204" pitchFamily="66"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862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357858"/>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a:latin typeface="Comic Sans MS" panose="030F0702030302020204" pitchFamily="66" charset="0"/>
              </a:rPr>
              <a:t/>
            </a:r>
            <a:br>
              <a:rPr lang="en-GB" u="sng" dirty="0">
                <a:latin typeface="Comic Sans MS" panose="030F0702030302020204" pitchFamily="66" charset="0"/>
              </a:rPr>
            </a:b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685800" y="1295404"/>
            <a:ext cx="7829550" cy="4881563"/>
          </a:xfrm>
        </p:spPr>
        <p:txBody>
          <a:bodyPr/>
          <a:lstStyle/>
          <a:p>
            <a:endParaRPr lang="en-GB" sz="1800" dirty="0" smtClean="0">
              <a:latin typeface="Comic Sans MS" panose="030F0702030302020204" pitchFamily="66" charset="0"/>
            </a:endParaRPr>
          </a:p>
          <a:p>
            <a:endParaRPr lang="en-GB" sz="1800" dirty="0">
              <a:latin typeface="Comic Sans MS" panose="030F0702030302020204" pitchFamily="66" charset="0"/>
            </a:endParaRPr>
          </a:p>
          <a:p>
            <a:pPr marL="0" indent="0">
              <a:buNone/>
            </a:pPr>
            <a:r>
              <a:rPr lang="en-GB" sz="1800" dirty="0" smtClean="0">
                <a:latin typeface="Comic Sans MS" panose="030F0702030302020204" pitchFamily="66" charset="0"/>
              </a:rPr>
              <a:t>Today </a:t>
            </a:r>
            <a:r>
              <a:rPr lang="en-GB" sz="1800" dirty="0" smtClean="0">
                <a:latin typeface="Comic Sans MS" panose="030F0702030302020204" pitchFamily="66" charset="0"/>
              </a:rPr>
              <a:t>you will </a:t>
            </a:r>
            <a:r>
              <a:rPr lang="en-GB" sz="1800" dirty="0" smtClean="0">
                <a:latin typeface="Comic Sans MS" panose="030F0702030302020204" pitchFamily="66" charset="0"/>
              </a:rPr>
              <a:t>be </a:t>
            </a:r>
            <a:r>
              <a:rPr lang="en-GB" sz="1800" dirty="0" smtClean="0">
                <a:latin typeface="Comic Sans MS" panose="030F0702030302020204" pitchFamily="66" charset="0"/>
              </a:rPr>
              <a:t>writing in </a:t>
            </a:r>
            <a:r>
              <a:rPr lang="en-GB" sz="1800" dirty="0" smtClean="0">
                <a:latin typeface="Comic Sans MS" panose="030F0702030302020204" pitchFamily="66" charset="0"/>
              </a:rPr>
              <a:t>role, becoming</a:t>
            </a:r>
            <a:r>
              <a:rPr lang="en-GB" sz="1800" dirty="0">
                <a:latin typeface="Comic Sans MS" panose="030F0702030302020204" pitchFamily="66" charset="0"/>
              </a:rPr>
              <a:t>	</a:t>
            </a:r>
            <a:r>
              <a:rPr lang="en-GB" sz="1800" dirty="0" smtClean="0">
                <a:latin typeface="Comic Sans MS" panose="030F0702030302020204" pitchFamily="66" charset="0"/>
              </a:rPr>
              <a:t>the character in the story  and writing about </a:t>
            </a:r>
            <a:r>
              <a:rPr lang="en-GB" sz="1800" dirty="0" smtClean="0">
                <a:latin typeface="Comic Sans MS" panose="030F0702030302020204" pitchFamily="66" charset="0"/>
              </a:rPr>
              <a:t>what</a:t>
            </a:r>
            <a:r>
              <a:rPr lang="en-GB" sz="1800" dirty="0">
                <a:latin typeface="Comic Sans MS" panose="030F0702030302020204" pitchFamily="66" charset="0"/>
              </a:rPr>
              <a:t> </a:t>
            </a:r>
            <a:r>
              <a:rPr lang="en-GB" sz="1800" dirty="0" smtClean="0">
                <a:latin typeface="Comic Sans MS" panose="030F0702030302020204" pitchFamily="66" charset="0"/>
              </a:rPr>
              <a:t>happened.</a:t>
            </a:r>
          </a:p>
          <a:p>
            <a:pPr marL="0" indent="0">
              <a:buNone/>
            </a:pPr>
            <a:endParaRPr lang="en-GB" sz="1800" dirty="0" smtClean="0">
              <a:latin typeface="Comic Sans MS" panose="030F0702030302020204" pitchFamily="66" charset="0"/>
            </a:endParaRPr>
          </a:p>
          <a:p>
            <a:r>
              <a:rPr lang="en-GB" sz="1800" dirty="0">
                <a:latin typeface="Comic Sans MS" panose="030F0702030302020204" pitchFamily="66" charset="0"/>
              </a:rPr>
              <a:t>Re-watch the film:</a:t>
            </a:r>
          </a:p>
          <a:p>
            <a:pPr marL="0" indent="0">
              <a:buNone/>
            </a:pPr>
            <a:r>
              <a:rPr lang="en-GB" sz="1800" dirty="0" smtClean="0">
                <a:latin typeface="Comic Sans MS" panose="030F0702030302020204" pitchFamily="66" charset="0"/>
                <a:hlinkClick r:id="rId2"/>
              </a:rPr>
              <a:t>https</a:t>
            </a:r>
            <a:r>
              <a:rPr lang="en-GB" sz="1800" dirty="0">
                <a:latin typeface="Comic Sans MS" panose="030F0702030302020204" pitchFamily="66" charset="0"/>
                <a:hlinkClick r:id="rId2"/>
              </a:rPr>
              <a:t>://</a:t>
            </a:r>
            <a:r>
              <a:rPr lang="en-GB" sz="1800" dirty="0" smtClean="0">
                <a:latin typeface="Comic Sans MS" panose="030F0702030302020204" pitchFamily="66" charset="0"/>
                <a:hlinkClick r:id="rId2"/>
              </a:rPr>
              <a:t>vimeo.com/24962214</a:t>
            </a:r>
            <a:endParaRPr lang="en-GB" sz="1800" dirty="0" smtClean="0">
              <a:latin typeface="Comic Sans MS" panose="030F0702030302020204" pitchFamily="66" charset="0"/>
            </a:endParaRPr>
          </a:p>
          <a:p>
            <a:endParaRPr lang="en-GB" sz="1800" dirty="0">
              <a:latin typeface="Comic Sans MS" panose="030F0702030302020204" pitchFamily="66" charset="0"/>
            </a:endParaRPr>
          </a:p>
          <a:p>
            <a:pPr marL="0" indent="0">
              <a:buNone/>
            </a:pPr>
            <a:r>
              <a:rPr lang="en-GB" sz="1800" dirty="0" smtClean="0">
                <a:latin typeface="Comic Sans MS" panose="030F0702030302020204" pitchFamily="66" charset="0"/>
              </a:rPr>
              <a:t>I’d like you to use your </a:t>
            </a:r>
            <a:r>
              <a:rPr lang="en-GB" sz="1800" dirty="0" smtClean="0">
                <a:latin typeface="Comic Sans MS" panose="030F0702030302020204" pitchFamily="66" charset="0"/>
              </a:rPr>
              <a:t>story </a:t>
            </a:r>
            <a:r>
              <a:rPr lang="en-GB" sz="1800" dirty="0" smtClean="0">
                <a:latin typeface="Comic Sans MS" panose="030F0702030302020204" pitchFamily="66" charset="0"/>
              </a:rPr>
              <a:t>maps </a:t>
            </a:r>
            <a:r>
              <a:rPr lang="en-GB" sz="1800" dirty="0" smtClean="0">
                <a:latin typeface="Comic Sans MS" panose="030F0702030302020204" pitchFamily="66" charset="0"/>
              </a:rPr>
              <a:t>that you made on Monday to help you to remember the film. </a:t>
            </a:r>
          </a:p>
          <a:p>
            <a:pPr marL="0" indent="0">
              <a:buNone/>
            </a:pPr>
            <a:r>
              <a:rPr lang="en-GB" sz="1800" dirty="0" smtClean="0">
                <a:latin typeface="Comic Sans MS" panose="030F0702030302020204" pitchFamily="66" charset="0"/>
              </a:rPr>
              <a:t>You will need to write in the first person ,(I) recall the events in order and describe your feelings.</a:t>
            </a:r>
          </a:p>
          <a:p>
            <a:pPr marL="0" indent="0">
              <a:buNone/>
            </a:pPr>
            <a:r>
              <a:rPr lang="en-GB" sz="1800" dirty="0" smtClean="0">
                <a:latin typeface="Comic Sans MS" panose="030F0702030302020204" pitchFamily="66" charset="0"/>
              </a:rPr>
              <a:t>There is an example on the next few slides.</a:t>
            </a:r>
            <a:endParaRPr lang="en-GB" sz="1800" dirty="0">
              <a:latin typeface="Comic Sans MS" panose="030F0702030302020204" pitchFamily="66" charset="0"/>
            </a:endParaRPr>
          </a:p>
        </p:txBody>
      </p:sp>
      <p:pic>
        <p:nvPicPr>
          <p:cNvPr id="4" name="Picture 3" descr="See the sourc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1" y="152400"/>
            <a:ext cx="1720850" cy="914400"/>
          </a:xfrm>
          <a:prstGeom prst="rect">
            <a:avLst/>
          </a:prstGeom>
          <a:noFill/>
          <a:ln>
            <a:noFill/>
          </a:ln>
        </p:spPr>
      </p:pic>
      <p:pic>
        <p:nvPicPr>
          <p:cNvPr id="7" name="Picture 2" descr="Film clipart film study, Film film study Transparent FREE fo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2920" y="5257799"/>
            <a:ext cx="1534976" cy="147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33358"/>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447800" y="1371600"/>
            <a:ext cx="1981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2" name="Rectangle 1"/>
          <p:cNvSpPr/>
          <p:nvPr/>
        </p:nvSpPr>
        <p:spPr>
          <a:xfrm>
            <a:off x="1427018" y="1374753"/>
            <a:ext cx="5943600" cy="4524315"/>
          </a:xfrm>
          <a:prstGeom prst="rect">
            <a:avLst/>
          </a:prstGeom>
        </p:spPr>
        <p:txBody>
          <a:bodyPr wrap="square">
            <a:spAutoFit/>
          </a:bodyPr>
          <a:lstStyle/>
          <a:p>
            <a:r>
              <a:rPr lang="en-GB" sz="2800" dirty="0" smtClean="0">
                <a:solidFill>
                  <a:srgbClr val="FF0000"/>
                </a:solidFill>
              </a:rPr>
              <a:t>Today I went to </a:t>
            </a:r>
            <a:r>
              <a:rPr lang="en-GB" sz="2800" dirty="0" smtClean="0">
                <a:solidFill>
                  <a:srgbClr val="FF0000"/>
                </a:solidFill>
              </a:rPr>
              <a:t>the launderette to do my washing because it was Thursday. Thursday </a:t>
            </a:r>
            <a:r>
              <a:rPr lang="en-GB" sz="2800" dirty="0" smtClean="0">
                <a:solidFill>
                  <a:srgbClr val="FF0000"/>
                </a:solidFill>
              </a:rPr>
              <a:t>was </a:t>
            </a:r>
            <a:r>
              <a:rPr lang="en-GB" sz="2800" dirty="0" smtClean="0">
                <a:solidFill>
                  <a:srgbClr val="FF0000"/>
                </a:solidFill>
              </a:rPr>
              <a:t>washing day. I was tired </a:t>
            </a:r>
            <a:r>
              <a:rPr lang="en-GB" sz="2800" dirty="0" smtClean="0">
                <a:solidFill>
                  <a:srgbClr val="FF0000"/>
                </a:solidFill>
              </a:rPr>
              <a:t>as</a:t>
            </a:r>
            <a:r>
              <a:rPr lang="en-GB" sz="2800" dirty="0">
                <a:solidFill>
                  <a:srgbClr val="FF0000"/>
                </a:solidFill>
              </a:rPr>
              <a:t> </a:t>
            </a:r>
            <a:r>
              <a:rPr lang="en-GB" sz="2800" dirty="0" smtClean="0">
                <a:solidFill>
                  <a:srgbClr val="FF0000"/>
                </a:solidFill>
              </a:rPr>
              <a:t>it </a:t>
            </a:r>
            <a:r>
              <a:rPr lang="en-GB" sz="2800" dirty="0" smtClean="0">
                <a:solidFill>
                  <a:srgbClr val="FF0000"/>
                </a:solidFill>
              </a:rPr>
              <a:t>was late. Suddenly, I </a:t>
            </a:r>
            <a:r>
              <a:rPr lang="en-GB" sz="2800" dirty="0" smtClean="0">
                <a:solidFill>
                  <a:srgbClr val="FF0000"/>
                </a:solidFill>
              </a:rPr>
              <a:t>noticed</a:t>
            </a:r>
            <a:r>
              <a:rPr lang="en-GB" sz="2800" dirty="0">
                <a:solidFill>
                  <a:srgbClr val="FF0000"/>
                </a:solidFill>
              </a:rPr>
              <a:t> </a:t>
            </a:r>
            <a:r>
              <a:rPr lang="en-GB" sz="2800" dirty="0" smtClean="0">
                <a:solidFill>
                  <a:srgbClr val="FF0000"/>
                </a:solidFill>
              </a:rPr>
              <a:t>something strange</a:t>
            </a:r>
            <a:r>
              <a:rPr lang="en-GB" sz="2800" dirty="0">
                <a:solidFill>
                  <a:srgbClr val="FF0000"/>
                </a:solidFill>
              </a:rPr>
              <a:t> </a:t>
            </a:r>
            <a:r>
              <a:rPr lang="en-GB" sz="2800" dirty="0" smtClean="0">
                <a:solidFill>
                  <a:srgbClr val="FF0000"/>
                </a:solidFill>
              </a:rPr>
              <a:t>inside </a:t>
            </a:r>
            <a:r>
              <a:rPr lang="en-GB" sz="2800" dirty="0" smtClean="0">
                <a:solidFill>
                  <a:srgbClr val="FF0000"/>
                </a:solidFill>
              </a:rPr>
              <a:t>the washing machine. It was a fish! Was I dreaming</a:t>
            </a:r>
            <a:r>
              <a:rPr lang="en-GB" sz="2800" dirty="0">
                <a:solidFill>
                  <a:srgbClr val="FF0000"/>
                </a:solidFill>
              </a:rPr>
              <a:t>?	</a:t>
            </a:r>
            <a:r>
              <a:rPr lang="en-GB" sz="2800" dirty="0" smtClean="0">
                <a:solidFill>
                  <a:srgbClr val="FF0000"/>
                </a:solidFill>
              </a:rPr>
              <a:t>It </a:t>
            </a:r>
            <a:r>
              <a:rPr lang="en-GB" sz="2800" dirty="0" smtClean="0">
                <a:solidFill>
                  <a:srgbClr val="FF0000"/>
                </a:solidFill>
              </a:rPr>
              <a:t>couldn’t</a:t>
            </a:r>
            <a:r>
              <a:rPr lang="en-GB" sz="2800" dirty="0" smtClean="0">
                <a:solidFill>
                  <a:srgbClr val="FF0000"/>
                </a:solidFill>
              </a:rPr>
              <a:t> </a:t>
            </a:r>
            <a:r>
              <a:rPr lang="en-GB" sz="2800" dirty="0" smtClean="0">
                <a:solidFill>
                  <a:srgbClr val="FF0000"/>
                </a:solidFill>
              </a:rPr>
              <a:t>be </a:t>
            </a:r>
            <a:r>
              <a:rPr lang="en-GB" sz="2800" dirty="0" smtClean="0">
                <a:solidFill>
                  <a:srgbClr val="FF0000"/>
                </a:solidFill>
              </a:rPr>
              <a:t>a fish, </a:t>
            </a:r>
            <a:r>
              <a:rPr lang="en-GB" sz="2800" dirty="0" smtClean="0">
                <a:solidFill>
                  <a:srgbClr val="FF0000"/>
                </a:solidFill>
              </a:rPr>
              <a:t>surely</a:t>
            </a:r>
            <a:r>
              <a:rPr lang="en-GB" sz="2800" dirty="0">
                <a:solidFill>
                  <a:srgbClr val="FF0000"/>
                </a:solidFill>
              </a:rPr>
              <a:t> </a:t>
            </a:r>
            <a:r>
              <a:rPr lang="en-GB" sz="2800" dirty="0" smtClean="0">
                <a:solidFill>
                  <a:srgbClr val="FF0000"/>
                </a:solidFill>
              </a:rPr>
              <a:t>it </a:t>
            </a:r>
            <a:r>
              <a:rPr lang="en-GB" sz="2800" dirty="0" smtClean="0">
                <a:solidFill>
                  <a:srgbClr val="FF0000"/>
                </a:solidFill>
              </a:rPr>
              <a:t>was just a sock</a:t>
            </a:r>
            <a:r>
              <a:rPr lang="en-GB" sz="2800" dirty="0">
                <a:solidFill>
                  <a:srgbClr val="FF0000"/>
                </a:solidFill>
              </a:rPr>
              <a:t>…		</a:t>
            </a:r>
            <a:endParaRPr lang="en-GB" sz="2800" dirty="0" smtClean="0">
              <a:solidFill>
                <a:srgbClr val="FF0000"/>
              </a:solidFill>
            </a:endParaRPr>
          </a:p>
          <a:p>
            <a:endParaRPr lang="en-GB" dirty="0"/>
          </a:p>
          <a:p>
            <a:endParaRPr lang="en-GB" dirty="0"/>
          </a:p>
        </p:txBody>
      </p:sp>
    </p:spTree>
    <p:extLst>
      <p:ext uri="{BB962C8B-B14F-4D97-AF65-F5344CB8AC3E}">
        <p14:creationId xmlns:p14="http://schemas.microsoft.com/office/powerpoint/2010/main" val="614017359"/>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447800" y="1371600"/>
            <a:ext cx="1981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2" name="Rectangle 1"/>
          <p:cNvSpPr/>
          <p:nvPr/>
        </p:nvSpPr>
        <p:spPr>
          <a:xfrm>
            <a:off x="1066800" y="1371599"/>
            <a:ext cx="7109788" cy="4154984"/>
          </a:xfrm>
          <a:prstGeom prst="rect">
            <a:avLst/>
          </a:prstGeom>
        </p:spPr>
        <p:txBody>
          <a:bodyPr wrap="square">
            <a:spAutoFit/>
          </a:bodyPr>
          <a:lstStyle/>
          <a:p>
            <a:r>
              <a:rPr lang="en-GB" sz="2400" dirty="0" smtClean="0">
                <a:solidFill>
                  <a:srgbClr val="FF0000"/>
                </a:solidFill>
                <a:latin typeface="+mj-lt"/>
              </a:rPr>
              <a:t>Slowly, I got out of my seat and</a:t>
            </a:r>
            <a:r>
              <a:rPr lang="en-GB" sz="2400" dirty="0">
                <a:solidFill>
                  <a:srgbClr val="FF0000"/>
                </a:solidFill>
                <a:latin typeface="+mj-lt"/>
              </a:rPr>
              <a:t>	</a:t>
            </a:r>
            <a:r>
              <a:rPr lang="en-GB" sz="2400" dirty="0" smtClean="0">
                <a:solidFill>
                  <a:srgbClr val="FF0000"/>
                </a:solidFill>
                <a:latin typeface="+mj-lt"/>
              </a:rPr>
              <a:t>went to </a:t>
            </a:r>
            <a:r>
              <a:rPr lang="en-GB" sz="2400" dirty="0" smtClean="0">
                <a:solidFill>
                  <a:srgbClr val="FF0000"/>
                </a:solidFill>
                <a:latin typeface="+mj-lt"/>
              </a:rPr>
              <a:t>have a closer</a:t>
            </a:r>
            <a:r>
              <a:rPr lang="en-GB" sz="2400" dirty="0">
                <a:solidFill>
                  <a:srgbClr val="FF0000"/>
                </a:solidFill>
                <a:latin typeface="+mj-lt"/>
              </a:rPr>
              <a:t>	</a:t>
            </a:r>
            <a:r>
              <a:rPr lang="en-GB" sz="2400" dirty="0" smtClean="0">
                <a:solidFill>
                  <a:srgbClr val="FF0000"/>
                </a:solidFill>
                <a:latin typeface="+mj-lt"/>
              </a:rPr>
              <a:t>look. Shocked, I saw it again. My sock</a:t>
            </a:r>
            <a:r>
              <a:rPr lang="en-GB" sz="2400" dirty="0">
                <a:solidFill>
                  <a:srgbClr val="FF0000"/>
                </a:solidFill>
                <a:latin typeface="+mj-lt"/>
              </a:rPr>
              <a:t>	</a:t>
            </a:r>
            <a:r>
              <a:rPr lang="en-GB" sz="2400" dirty="0" smtClean="0">
                <a:solidFill>
                  <a:srgbClr val="FF0000"/>
                </a:solidFill>
                <a:latin typeface="+mj-lt"/>
              </a:rPr>
              <a:t>had transformed</a:t>
            </a:r>
            <a:r>
              <a:rPr lang="en-GB" sz="2400" dirty="0">
                <a:solidFill>
                  <a:srgbClr val="FF0000"/>
                </a:solidFill>
                <a:latin typeface="+mj-lt"/>
              </a:rPr>
              <a:t>	</a:t>
            </a:r>
            <a:r>
              <a:rPr lang="en-GB" sz="2400" dirty="0" smtClean="0">
                <a:solidFill>
                  <a:srgbClr val="FF0000"/>
                </a:solidFill>
                <a:latin typeface="+mj-lt"/>
              </a:rPr>
              <a:t>into a</a:t>
            </a:r>
            <a:r>
              <a:rPr lang="en-GB" sz="2400" dirty="0">
                <a:solidFill>
                  <a:srgbClr val="FF0000"/>
                </a:solidFill>
                <a:latin typeface="+mj-lt"/>
              </a:rPr>
              <a:t>	</a:t>
            </a:r>
            <a:r>
              <a:rPr lang="en-GB" sz="2400" dirty="0" smtClean="0">
                <a:solidFill>
                  <a:srgbClr val="FF0000"/>
                </a:solidFill>
                <a:latin typeface="+mj-lt"/>
              </a:rPr>
              <a:t>fish and there were schools of them! Did</a:t>
            </a:r>
            <a:r>
              <a:rPr lang="en-GB" sz="2400" dirty="0">
                <a:solidFill>
                  <a:srgbClr val="FF0000"/>
                </a:solidFill>
                <a:latin typeface="+mj-lt"/>
              </a:rPr>
              <a:t>	</a:t>
            </a:r>
            <a:r>
              <a:rPr lang="en-GB" sz="2400" dirty="0" smtClean="0">
                <a:solidFill>
                  <a:srgbClr val="FF0000"/>
                </a:solidFill>
                <a:latin typeface="+mj-lt"/>
              </a:rPr>
              <a:t>I own</a:t>
            </a:r>
            <a:r>
              <a:rPr lang="en-GB" sz="2400" dirty="0">
                <a:solidFill>
                  <a:srgbClr val="FF0000"/>
                </a:solidFill>
                <a:latin typeface="+mj-lt"/>
              </a:rPr>
              <a:t>	</a:t>
            </a:r>
            <a:r>
              <a:rPr lang="en-GB" sz="2400" dirty="0" smtClean="0">
                <a:solidFill>
                  <a:srgbClr val="FF0000"/>
                </a:solidFill>
                <a:latin typeface="+mj-lt"/>
              </a:rPr>
              <a:t>that many socks?</a:t>
            </a:r>
          </a:p>
          <a:p>
            <a:r>
              <a:rPr lang="en-GB" sz="2400" dirty="0" smtClean="0">
                <a:solidFill>
                  <a:srgbClr val="FF0000"/>
                </a:solidFill>
                <a:latin typeface="+mj-lt"/>
              </a:rPr>
              <a:t>After</a:t>
            </a:r>
            <a:r>
              <a:rPr lang="en-GB" sz="2400" dirty="0">
                <a:solidFill>
                  <a:srgbClr val="FF0000"/>
                </a:solidFill>
                <a:latin typeface="+mj-lt"/>
              </a:rPr>
              <a:t>	</a:t>
            </a:r>
            <a:r>
              <a:rPr lang="en-GB" sz="2400" dirty="0" smtClean="0">
                <a:solidFill>
                  <a:srgbClr val="FF0000"/>
                </a:solidFill>
                <a:latin typeface="+mj-lt"/>
              </a:rPr>
              <a:t>that, I </a:t>
            </a:r>
            <a:r>
              <a:rPr lang="en-GB" sz="2400" dirty="0" smtClean="0">
                <a:solidFill>
                  <a:srgbClr val="FF0000"/>
                </a:solidFill>
                <a:latin typeface="+mj-lt"/>
              </a:rPr>
              <a:t>opened the </a:t>
            </a:r>
            <a:r>
              <a:rPr lang="en-GB" sz="2400" dirty="0" smtClean="0">
                <a:solidFill>
                  <a:srgbClr val="FF0000"/>
                </a:solidFill>
                <a:latin typeface="+mj-lt"/>
              </a:rPr>
              <a:t>door. Carefully</a:t>
            </a:r>
            <a:r>
              <a:rPr lang="en-GB" sz="2400" dirty="0" smtClean="0">
                <a:solidFill>
                  <a:srgbClr val="FF0000"/>
                </a:solidFill>
                <a:latin typeface="+mj-lt"/>
              </a:rPr>
              <a:t>, I reached out</a:t>
            </a:r>
            <a:r>
              <a:rPr lang="en-GB" sz="2400" dirty="0">
                <a:solidFill>
                  <a:srgbClr val="FF0000"/>
                </a:solidFill>
                <a:latin typeface="+mj-lt"/>
              </a:rPr>
              <a:t>	</a:t>
            </a:r>
            <a:r>
              <a:rPr lang="en-GB" sz="2400" dirty="0" smtClean="0">
                <a:solidFill>
                  <a:srgbClr val="FF0000"/>
                </a:solidFill>
                <a:latin typeface="+mj-lt"/>
              </a:rPr>
              <a:t>and touched</a:t>
            </a:r>
            <a:r>
              <a:rPr lang="en-GB" sz="2400" dirty="0">
                <a:solidFill>
                  <a:srgbClr val="FF0000"/>
                </a:solidFill>
                <a:latin typeface="+mj-lt"/>
              </a:rPr>
              <a:t>	</a:t>
            </a:r>
            <a:r>
              <a:rPr lang="en-GB" sz="2400" dirty="0" smtClean="0">
                <a:solidFill>
                  <a:srgbClr val="FF0000"/>
                </a:solidFill>
                <a:latin typeface="+mj-lt"/>
              </a:rPr>
              <a:t>the bubble of water leading to the underwater world. Then, I took a </a:t>
            </a:r>
            <a:r>
              <a:rPr lang="en-GB" sz="2400" dirty="0" smtClean="0">
                <a:solidFill>
                  <a:srgbClr val="FF0000"/>
                </a:solidFill>
                <a:latin typeface="+mj-lt"/>
              </a:rPr>
              <a:t>deep</a:t>
            </a:r>
            <a:r>
              <a:rPr lang="en-GB" sz="2400" dirty="0">
                <a:solidFill>
                  <a:srgbClr val="FF0000"/>
                </a:solidFill>
                <a:latin typeface="+mj-lt"/>
              </a:rPr>
              <a:t> </a:t>
            </a:r>
            <a:r>
              <a:rPr lang="en-GB" sz="2400" dirty="0" smtClean="0">
                <a:solidFill>
                  <a:srgbClr val="FF0000"/>
                </a:solidFill>
                <a:latin typeface="+mj-lt"/>
              </a:rPr>
              <a:t>breath </a:t>
            </a:r>
            <a:r>
              <a:rPr lang="en-GB" sz="2400" dirty="0" smtClean="0">
                <a:solidFill>
                  <a:srgbClr val="FF0000"/>
                </a:solidFill>
                <a:latin typeface="+mj-lt"/>
              </a:rPr>
              <a:t>and put </a:t>
            </a:r>
            <a:r>
              <a:rPr lang="en-GB" sz="2400" dirty="0" smtClean="0">
                <a:solidFill>
                  <a:srgbClr val="FF0000"/>
                </a:solidFill>
                <a:latin typeface="+mj-lt"/>
              </a:rPr>
              <a:t>my</a:t>
            </a:r>
            <a:r>
              <a:rPr lang="en-GB" sz="2400" dirty="0">
                <a:solidFill>
                  <a:srgbClr val="FF0000"/>
                </a:solidFill>
                <a:latin typeface="+mj-lt"/>
              </a:rPr>
              <a:t> </a:t>
            </a:r>
            <a:r>
              <a:rPr lang="en-GB" sz="2400" dirty="0" smtClean="0">
                <a:solidFill>
                  <a:srgbClr val="FF0000"/>
                </a:solidFill>
                <a:latin typeface="+mj-lt"/>
              </a:rPr>
              <a:t>head inside. I </a:t>
            </a:r>
            <a:r>
              <a:rPr lang="en-GB" sz="2400" dirty="0" smtClean="0">
                <a:solidFill>
                  <a:srgbClr val="FF0000"/>
                </a:solidFill>
                <a:latin typeface="+mj-lt"/>
              </a:rPr>
              <a:t>swam through a dark, narrow tunnel and that’s when I saw it</a:t>
            </a:r>
            <a:r>
              <a:rPr lang="en-GB" sz="2400" dirty="0">
                <a:solidFill>
                  <a:srgbClr val="FF0000"/>
                </a:solidFill>
                <a:latin typeface="+mj-lt"/>
              </a:rPr>
              <a:t>…</a:t>
            </a:r>
          </a:p>
          <a:p>
            <a:endParaRPr lang="en-GB" sz="2400" dirty="0">
              <a:latin typeface="+mj-lt"/>
            </a:endParaRPr>
          </a:p>
        </p:txBody>
      </p:sp>
    </p:spTree>
    <p:extLst>
      <p:ext uri="{BB962C8B-B14F-4D97-AF65-F5344CB8AC3E}">
        <p14:creationId xmlns:p14="http://schemas.microsoft.com/office/powerpoint/2010/main" val="2075562647"/>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4" name="Rectangle 3"/>
          <p:cNvSpPr/>
          <p:nvPr/>
        </p:nvSpPr>
        <p:spPr>
          <a:xfrm>
            <a:off x="1628967" y="4142376"/>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447800" y="1371600"/>
            <a:ext cx="1981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2" name="Rectangle 1"/>
          <p:cNvSpPr/>
          <p:nvPr/>
        </p:nvSpPr>
        <p:spPr>
          <a:xfrm>
            <a:off x="1628967" y="1447800"/>
            <a:ext cx="6400800" cy="4093428"/>
          </a:xfrm>
          <a:prstGeom prst="rect">
            <a:avLst/>
          </a:prstGeom>
        </p:spPr>
        <p:txBody>
          <a:bodyPr wrap="square">
            <a:spAutoFit/>
          </a:bodyPr>
          <a:lstStyle/>
          <a:p>
            <a:r>
              <a:rPr lang="en-GB" sz="2400" dirty="0" smtClean="0">
                <a:solidFill>
                  <a:srgbClr val="FF0000"/>
                </a:solidFill>
              </a:rPr>
              <a:t>Tall, strong seaweed towers grow </a:t>
            </a:r>
            <a:r>
              <a:rPr lang="en-GB" sz="2400" dirty="0" smtClean="0">
                <a:solidFill>
                  <a:srgbClr val="FF0000"/>
                </a:solidFill>
              </a:rPr>
              <a:t>towards</a:t>
            </a:r>
            <a:r>
              <a:rPr lang="en-GB" sz="2400" dirty="0">
                <a:solidFill>
                  <a:srgbClr val="FF0000"/>
                </a:solidFill>
              </a:rPr>
              <a:t> </a:t>
            </a:r>
            <a:r>
              <a:rPr lang="en-GB" sz="2400" dirty="0" smtClean="0">
                <a:solidFill>
                  <a:srgbClr val="FF0000"/>
                </a:solidFill>
              </a:rPr>
              <a:t>the </a:t>
            </a:r>
            <a:r>
              <a:rPr lang="en-GB" sz="2400" dirty="0" smtClean="0">
                <a:solidFill>
                  <a:srgbClr val="FF0000"/>
                </a:solidFill>
              </a:rPr>
              <a:t>light, </a:t>
            </a:r>
            <a:r>
              <a:rPr lang="en-GB" sz="2400" dirty="0" smtClean="0">
                <a:solidFill>
                  <a:srgbClr val="FF0000"/>
                </a:solidFill>
              </a:rPr>
              <a:t>standing</a:t>
            </a:r>
            <a:r>
              <a:rPr lang="en-GB" sz="2400" dirty="0">
                <a:solidFill>
                  <a:srgbClr val="FF0000"/>
                </a:solidFill>
              </a:rPr>
              <a:t> </a:t>
            </a:r>
            <a:r>
              <a:rPr lang="en-GB" sz="2400" dirty="0" smtClean="0">
                <a:solidFill>
                  <a:srgbClr val="FF0000"/>
                </a:solidFill>
              </a:rPr>
              <a:t>still </a:t>
            </a:r>
            <a:r>
              <a:rPr lang="en-GB" sz="2400" dirty="0" smtClean="0">
                <a:solidFill>
                  <a:srgbClr val="FF0000"/>
                </a:solidFill>
              </a:rPr>
              <a:t>and </a:t>
            </a:r>
            <a:r>
              <a:rPr lang="en-GB" sz="2400" dirty="0" smtClean="0">
                <a:solidFill>
                  <a:srgbClr val="FF0000"/>
                </a:solidFill>
              </a:rPr>
              <a:t>stoic</a:t>
            </a:r>
            <a:r>
              <a:rPr lang="en-GB" sz="2400" dirty="0">
                <a:solidFill>
                  <a:srgbClr val="FF0000"/>
                </a:solidFill>
              </a:rPr>
              <a:t> </a:t>
            </a:r>
            <a:r>
              <a:rPr lang="en-GB" sz="2400" dirty="0" smtClean="0">
                <a:solidFill>
                  <a:srgbClr val="FF0000"/>
                </a:solidFill>
              </a:rPr>
              <a:t>in </a:t>
            </a:r>
            <a:r>
              <a:rPr lang="en-GB" sz="2400" dirty="0" smtClean="0">
                <a:solidFill>
                  <a:srgbClr val="FF0000"/>
                </a:solidFill>
              </a:rPr>
              <a:t>the strong current. </a:t>
            </a:r>
            <a:r>
              <a:rPr lang="en-GB" sz="2400" dirty="0" smtClean="0">
                <a:solidFill>
                  <a:srgbClr val="FF0000"/>
                </a:solidFill>
              </a:rPr>
              <a:t>Shoals of </a:t>
            </a:r>
            <a:r>
              <a:rPr lang="en-GB" sz="2400" dirty="0" smtClean="0">
                <a:solidFill>
                  <a:srgbClr val="FF0000"/>
                </a:solidFill>
              </a:rPr>
              <a:t>stripy, colourful sock fish dart up and down. Bright </a:t>
            </a:r>
            <a:r>
              <a:rPr lang="en-GB" sz="2400" dirty="0" smtClean="0">
                <a:solidFill>
                  <a:srgbClr val="FF0000"/>
                </a:solidFill>
              </a:rPr>
              <a:t>rays</a:t>
            </a:r>
            <a:r>
              <a:rPr lang="en-GB" sz="2400" dirty="0">
                <a:solidFill>
                  <a:srgbClr val="FF0000"/>
                </a:solidFill>
              </a:rPr>
              <a:t> </a:t>
            </a:r>
            <a:r>
              <a:rPr lang="en-GB" sz="2400" dirty="0" smtClean="0">
                <a:solidFill>
                  <a:srgbClr val="FF0000"/>
                </a:solidFill>
              </a:rPr>
              <a:t>of </a:t>
            </a:r>
            <a:r>
              <a:rPr lang="en-GB" sz="2400" dirty="0" smtClean="0">
                <a:solidFill>
                  <a:srgbClr val="FF0000"/>
                </a:solidFill>
              </a:rPr>
              <a:t>sunshine dance and </a:t>
            </a:r>
            <a:r>
              <a:rPr lang="en-GB" sz="2400" dirty="0" smtClean="0">
                <a:solidFill>
                  <a:srgbClr val="FF0000"/>
                </a:solidFill>
              </a:rPr>
              <a:t>sparkle in </a:t>
            </a:r>
            <a:r>
              <a:rPr lang="en-GB" sz="2400" dirty="0" smtClean="0">
                <a:solidFill>
                  <a:srgbClr val="FF0000"/>
                </a:solidFill>
              </a:rPr>
              <a:t>the water. </a:t>
            </a:r>
            <a:r>
              <a:rPr lang="en-GB" sz="2400" dirty="0" smtClean="0">
                <a:solidFill>
                  <a:srgbClr val="FF0000"/>
                </a:solidFill>
              </a:rPr>
              <a:t>A</a:t>
            </a:r>
            <a:r>
              <a:rPr lang="en-GB" sz="2400" dirty="0">
                <a:solidFill>
                  <a:srgbClr val="FF0000"/>
                </a:solidFill>
              </a:rPr>
              <a:t> </a:t>
            </a:r>
            <a:r>
              <a:rPr lang="en-GB" sz="2400" dirty="0" smtClean="0">
                <a:solidFill>
                  <a:srgbClr val="FF0000"/>
                </a:solidFill>
              </a:rPr>
              <a:t>large </a:t>
            </a:r>
            <a:r>
              <a:rPr lang="en-GB" sz="2400" dirty="0" smtClean="0">
                <a:solidFill>
                  <a:srgbClr val="FF0000"/>
                </a:solidFill>
              </a:rPr>
              <a:t>t-shirt octopus with long </a:t>
            </a:r>
            <a:r>
              <a:rPr lang="en-GB" sz="2400" dirty="0" smtClean="0">
                <a:solidFill>
                  <a:srgbClr val="FF0000"/>
                </a:solidFill>
              </a:rPr>
              <a:t>tentacles</a:t>
            </a:r>
            <a:r>
              <a:rPr lang="en-GB" sz="2400" dirty="0">
                <a:solidFill>
                  <a:srgbClr val="FF0000"/>
                </a:solidFill>
              </a:rPr>
              <a:t> </a:t>
            </a:r>
            <a:r>
              <a:rPr lang="en-GB" sz="2400" dirty="0" smtClean="0">
                <a:solidFill>
                  <a:srgbClr val="FF0000"/>
                </a:solidFill>
              </a:rPr>
              <a:t>drifts</a:t>
            </a:r>
            <a:r>
              <a:rPr lang="en-GB" sz="2400" dirty="0">
                <a:solidFill>
                  <a:srgbClr val="FF0000"/>
                </a:solidFill>
              </a:rPr>
              <a:t>	</a:t>
            </a:r>
            <a:r>
              <a:rPr lang="en-GB" sz="2400" dirty="0" smtClean="0">
                <a:solidFill>
                  <a:srgbClr val="FF0000"/>
                </a:solidFill>
              </a:rPr>
              <a:t>by. </a:t>
            </a:r>
            <a:r>
              <a:rPr lang="en-GB" sz="2400" dirty="0" smtClean="0">
                <a:solidFill>
                  <a:srgbClr val="FF0000"/>
                </a:solidFill>
              </a:rPr>
              <a:t>The</a:t>
            </a:r>
            <a:r>
              <a:rPr lang="en-GB" sz="2400" dirty="0">
                <a:solidFill>
                  <a:srgbClr val="FF0000"/>
                </a:solidFill>
              </a:rPr>
              <a:t> </a:t>
            </a:r>
            <a:r>
              <a:rPr lang="en-GB" sz="2400" dirty="0" smtClean="0">
                <a:solidFill>
                  <a:srgbClr val="FF0000"/>
                </a:solidFill>
              </a:rPr>
              <a:t>glittering </a:t>
            </a:r>
            <a:r>
              <a:rPr lang="en-GB" sz="2400" dirty="0" smtClean="0">
                <a:solidFill>
                  <a:srgbClr val="FF0000"/>
                </a:solidFill>
              </a:rPr>
              <a:t>seabed stretches as far as</a:t>
            </a:r>
            <a:r>
              <a:rPr lang="en-GB" sz="2400" dirty="0">
                <a:solidFill>
                  <a:srgbClr val="FF0000"/>
                </a:solidFill>
              </a:rPr>
              <a:t> </a:t>
            </a:r>
            <a:r>
              <a:rPr lang="en-GB" sz="2400" dirty="0" smtClean="0">
                <a:solidFill>
                  <a:srgbClr val="FF0000"/>
                </a:solidFill>
              </a:rPr>
              <a:t>the</a:t>
            </a:r>
            <a:r>
              <a:rPr lang="en-GB" sz="2400" dirty="0">
                <a:solidFill>
                  <a:srgbClr val="FF0000"/>
                </a:solidFill>
              </a:rPr>
              <a:t> </a:t>
            </a:r>
            <a:r>
              <a:rPr lang="en-GB" sz="2400" dirty="0" smtClean="0">
                <a:solidFill>
                  <a:srgbClr val="FF0000"/>
                </a:solidFill>
              </a:rPr>
              <a:t>eye can see. Small, woolly hat turtles swim past slowly. Bubbles travel </a:t>
            </a:r>
            <a:r>
              <a:rPr lang="en-GB" sz="2400" dirty="0" smtClean="0">
                <a:solidFill>
                  <a:srgbClr val="FF0000"/>
                </a:solidFill>
              </a:rPr>
              <a:t>to</a:t>
            </a:r>
            <a:r>
              <a:rPr lang="en-GB" sz="2400" dirty="0">
                <a:solidFill>
                  <a:srgbClr val="FF0000"/>
                </a:solidFill>
              </a:rPr>
              <a:t> </a:t>
            </a:r>
            <a:r>
              <a:rPr lang="en-GB" sz="2400" dirty="0" smtClean="0">
                <a:solidFill>
                  <a:srgbClr val="FF0000"/>
                </a:solidFill>
              </a:rPr>
              <a:t>the surface</a:t>
            </a:r>
            <a:r>
              <a:rPr lang="en-GB" sz="2400" dirty="0">
                <a:solidFill>
                  <a:srgbClr val="FF0000"/>
                </a:solidFill>
              </a:rPr>
              <a:t> </a:t>
            </a:r>
            <a:r>
              <a:rPr lang="en-GB" sz="2400" dirty="0" smtClean="0">
                <a:solidFill>
                  <a:srgbClr val="FF0000"/>
                </a:solidFill>
              </a:rPr>
              <a:t>before</a:t>
            </a:r>
            <a:r>
              <a:rPr lang="en-GB" sz="2400" dirty="0">
                <a:solidFill>
                  <a:srgbClr val="FF0000"/>
                </a:solidFill>
              </a:rPr>
              <a:t> </a:t>
            </a:r>
            <a:r>
              <a:rPr lang="en-GB" sz="2400" dirty="0" smtClean="0">
                <a:solidFill>
                  <a:srgbClr val="FF0000"/>
                </a:solidFill>
              </a:rPr>
              <a:t>bursting…POP</a:t>
            </a:r>
            <a:r>
              <a:rPr lang="en-GB" sz="2400" dirty="0">
                <a:solidFill>
                  <a:srgbClr val="FF0000"/>
                </a:solidFill>
              </a:rPr>
              <a:t>!</a:t>
            </a:r>
          </a:p>
          <a:p>
            <a:endParaRPr lang="en-GB" sz="2000" dirty="0" smtClean="0">
              <a:solidFill>
                <a:srgbClr val="FF0000"/>
              </a:solidFill>
            </a:endParaRPr>
          </a:p>
        </p:txBody>
      </p:sp>
    </p:spTree>
    <p:extLst>
      <p:ext uri="{BB962C8B-B14F-4D97-AF65-F5344CB8AC3E}">
        <p14:creationId xmlns:p14="http://schemas.microsoft.com/office/powerpoint/2010/main" val="1352428900"/>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3600" u="sng" dirty="0" smtClean="0">
                <a:latin typeface="Comic Sans MS" panose="030F0702030302020204" pitchFamily="66" charset="0"/>
              </a:rPr>
              <a:t>Science</a:t>
            </a:r>
          </a:p>
          <a:p>
            <a:pPr marL="0" indent="0" algn="ctr">
              <a:buNone/>
            </a:pPr>
            <a:endParaRPr lang="en-GB" sz="3600" u="sng" dirty="0" smtClean="0">
              <a:latin typeface="Comic Sans MS" panose="030F0702030302020204" pitchFamily="66" charset="0"/>
            </a:endParaRPr>
          </a:p>
          <a:p>
            <a:pPr marL="0" indent="0" algn="ctr">
              <a:buNone/>
            </a:pPr>
            <a:r>
              <a:rPr lang="en-GB" dirty="0" smtClean="0">
                <a:latin typeface="Comic Sans MS" panose="030F0702030302020204" pitchFamily="66" charset="0"/>
              </a:rPr>
              <a:t>Today you’re going create your own mini ‘explosions’ in a glass!</a:t>
            </a:r>
          </a:p>
          <a:p>
            <a:pPr marL="0" indent="0" algn="ctr">
              <a:buNone/>
            </a:pPr>
            <a:endParaRPr lang="en-GB" dirty="0" smtClean="0">
              <a:latin typeface="Comic Sans MS" panose="030F0702030302020204" pitchFamily="66" charset="0"/>
            </a:endParaRPr>
          </a:p>
          <a:p>
            <a:pPr marL="0" indent="0" algn="ctr">
              <a:buNone/>
            </a:pPr>
            <a:endParaRPr lang="en-GB" sz="3600" dirty="0" smtClean="0">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3352800" y="457200"/>
            <a:ext cx="2314575" cy="134623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733800"/>
            <a:ext cx="1676400" cy="290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063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228600"/>
            <a:ext cx="8458200" cy="6019801"/>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smtClean="0">
              <a:solidFill>
                <a:prstClr val="black"/>
              </a:solidFill>
              <a:latin typeface="Comic Sans MS" panose="030F0702030302020204" pitchFamily="66" charset="0"/>
            </a:endParaRPr>
          </a:p>
          <a:p>
            <a:r>
              <a:rPr lang="en-GB" sz="2000" dirty="0">
                <a:solidFill>
                  <a:prstClr val="black"/>
                </a:solidFill>
                <a:latin typeface="Comic Sans MS" panose="030F0702030302020204" pitchFamily="66" charset="0"/>
              </a:rPr>
              <a:t> </a:t>
            </a:r>
          </a:p>
          <a:p>
            <a:endParaRPr lang="en-GB" dirty="0">
              <a:solidFill>
                <a:prstClr val="black"/>
              </a:solidFill>
              <a:latin typeface="Comic Sans MS" panose="030F0702030302020204" pitchFamily="66" charset="0"/>
            </a:endParaRPr>
          </a:p>
        </p:txBody>
      </p:sp>
      <p:sp>
        <p:nvSpPr>
          <p:cNvPr id="3" name="Content Placeholder 2"/>
          <p:cNvSpPr>
            <a:spLocks noGrp="1"/>
          </p:cNvSpPr>
          <p:nvPr>
            <p:ph idx="1"/>
          </p:nvPr>
        </p:nvSpPr>
        <p:spPr>
          <a:xfrm>
            <a:off x="495300" y="457200"/>
            <a:ext cx="7924800" cy="5562600"/>
          </a:xfrm>
        </p:spPr>
        <p:txBody>
          <a:bodyPr>
            <a:normAutofit lnSpcReduction="10000"/>
          </a:bodyPr>
          <a:lstStyle/>
          <a:p>
            <a:pPr marL="0" indent="0" algn="ctr">
              <a:buNone/>
            </a:pPr>
            <a:r>
              <a:rPr lang="en-GB" sz="3400" b="1" u="sng" dirty="0" smtClean="0">
                <a:latin typeface="Comic Sans MS" panose="030F0702030302020204" pitchFamily="66" charset="0"/>
              </a:rPr>
              <a:t>Fireworks in a glass</a:t>
            </a:r>
          </a:p>
          <a:p>
            <a:pPr marL="0" indent="0" algn="ctr">
              <a:buNone/>
            </a:pPr>
            <a:endParaRPr lang="en-GB" sz="3400" b="1" u="sng" dirty="0" smtClean="0">
              <a:latin typeface="Comic Sans MS" panose="030F0702030302020204" pitchFamily="66" charset="0"/>
            </a:endParaRPr>
          </a:p>
          <a:p>
            <a:endParaRPr lang="en-GB" sz="3300" dirty="0" smtClean="0">
              <a:latin typeface="Comic Sans MS" panose="030F0702030302020204" pitchFamily="66" charset="0"/>
            </a:endParaRPr>
          </a:p>
          <a:p>
            <a:pPr marL="0" indent="0" algn="ctr">
              <a:buNone/>
            </a:pPr>
            <a:endParaRPr lang="en-GB" sz="3600" dirty="0" smtClean="0">
              <a:latin typeface="Comic Sans MS" panose="030F0702030302020204" pitchFamily="66" charset="0"/>
            </a:endParaRPr>
          </a:p>
          <a:p>
            <a:pPr marL="0" indent="0" algn="ctr">
              <a:buNone/>
            </a:pPr>
            <a:endParaRPr lang="en-GB" sz="2200" dirty="0">
              <a:latin typeface="Comic Sans MS" panose="030F0702030302020204" pitchFamily="66" charset="0"/>
            </a:endParaRPr>
          </a:p>
          <a:p>
            <a:pPr marL="0" indent="0" algn="ctr">
              <a:buNone/>
            </a:pPr>
            <a:r>
              <a:rPr lang="en-GB" sz="2200" dirty="0" smtClean="0">
                <a:latin typeface="Comic Sans MS" panose="030F0702030302020204" pitchFamily="66" charset="0"/>
              </a:rPr>
              <a:t>You will need:</a:t>
            </a:r>
          </a:p>
          <a:p>
            <a:pPr algn="ctr"/>
            <a:r>
              <a:rPr lang="en-GB" sz="2200" dirty="0" smtClean="0">
                <a:latin typeface="Comic Sans MS" panose="030F0702030302020204" pitchFamily="66" charset="0"/>
              </a:rPr>
              <a:t>A </a:t>
            </a:r>
            <a:r>
              <a:rPr lang="en-GB" sz="2200" dirty="0" smtClean="0">
                <a:latin typeface="Comic Sans MS" panose="030F0702030302020204" pitchFamily="66" charset="0"/>
              </a:rPr>
              <a:t>glass</a:t>
            </a:r>
            <a:endParaRPr lang="en-GB" sz="2200" dirty="0" smtClean="0">
              <a:latin typeface="Comic Sans MS" panose="030F0702030302020204" pitchFamily="66" charset="0"/>
            </a:endParaRPr>
          </a:p>
          <a:p>
            <a:pPr algn="ctr"/>
            <a:r>
              <a:rPr lang="en-GB" sz="2200" dirty="0" smtClean="0">
                <a:latin typeface="Comic Sans MS" panose="030F0702030302020204" pitchFamily="66" charset="0"/>
              </a:rPr>
              <a:t>A small bowl</a:t>
            </a:r>
          </a:p>
          <a:p>
            <a:pPr algn="ctr"/>
            <a:r>
              <a:rPr lang="en-GB" sz="2200" dirty="0" smtClean="0">
                <a:latin typeface="Comic Sans MS" panose="030F0702030302020204" pitchFamily="66" charset="0"/>
              </a:rPr>
              <a:t>3-4 tablespoons of oil</a:t>
            </a:r>
          </a:p>
          <a:p>
            <a:pPr algn="ctr"/>
            <a:r>
              <a:rPr lang="en-GB" sz="2200" dirty="0" smtClean="0">
                <a:latin typeface="Comic Sans MS" panose="030F0702030302020204" pitchFamily="66" charset="0"/>
              </a:rPr>
              <a:t>Warm water</a:t>
            </a:r>
          </a:p>
          <a:p>
            <a:pPr algn="ctr"/>
            <a:r>
              <a:rPr lang="en-GB" sz="2200" dirty="0" smtClean="0">
                <a:latin typeface="Comic Sans MS" panose="030F0702030302020204" pitchFamily="66" charset="0"/>
              </a:rPr>
              <a:t>Food colouring</a:t>
            </a:r>
          </a:p>
          <a:p>
            <a:pPr algn="ctr"/>
            <a:r>
              <a:rPr lang="en-GB" sz="2200" dirty="0" smtClean="0">
                <a:latin typeface="Comic Sans MS" panose="030F0702030302020204" pitchFamily="66" charset="0"/>
              </a:rPr>
              <a:t>A fork</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236" y="990600"/>
            <a:ext cx="1040927" cy="180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71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97504"/>
            <a:ext cx="8991600" cy="1143000"/>
          </a:xfrm>
        </p:spPr>
        <p:txBody>
          <a:bodyPr>
            <a:noAutofit/>
          </a:bodyPr>
          <a:lstStyle/>
          <a:p>
            <a:r>
              <a:rPr lang="en-GB" sz="2000" b="1" dirty="0" smtClean="0">
                <a:solidFill>
                  <a:srgbClr val="00B050"/>
                </a:solidFill>
                <a:latin typeface="Comic Sans MS" panose="030F0702030302020204" pitchFamily="66" charset="0"/>
              </a:rPr>
              <a:t>Here is a table your child can use to record your distances</a:t>
            </a:r>
            <a:endParaRPr lang="en-GB" sz="2000" b="1" dirty="0">
              <a:solidFill>
                <a:srgbClr val="00B050"/>
              </a:solidFill>
              <a:latin typeface="Comic Sans MS" panose="030F0702030302020204" pitchFamily="66" charset="0"/>
            </a:endParaRPr>
          </a:p>
        </p:txBody>
      </p:sp>
      <p:sp>
        <p:nvSpPr>
          <p:cNvPr id="4" name="TextBox 3"/>
          <p:cNvSpPr txBox="1"/>
          <p:nvPr/>
        </p:nvSpPr>
        <p:spPr>
          <a:xfrm>
            <a:off x="1066800" y="112729"/>
            <a:ext cx="7315200" cy="584775"/>
          </a:xfrm>
          <a:prstGeom prst="rect">
            <a:avLst/>
          </a:prstGeom>
          <a:noFill/>
        </p:spPr>
        <p:txBody>
          <a:bodyPr wrap="square" rtlCol="0">
            <a:spAutoFit/>
          </a:bodyPr>
          <a:lstStyle/>
          <a:p>
            <a:pPr algn="ctr"/>
            <a:r>
              <a:rPr lang="en-GB" sz="3200" b="1" dirty="0" smtClean="0">
                <a:solidFill>
                  <a:srgbClr val="FF66FF"/>
                </a:solidFill>
                <a:latin typeface="Comic Sans MS" panose="030F0702030302020204" pitchFamily="66" charset="0"/>
              </a:rPr>
              <a:t>Farnborough gets Active</a:t>
            </a:r>
            <a:endParaRPr lang="en-GB" sz="3200" b="1" dirty="0">
              <a:solidFill>
                <a:srgbClr val="FF66FF"/>
              </a:solidFill>
              <a:latin typeface="Comic Sans MS" panose="030F0702030302020204" pitchFamily="66" charset="0"/>
            </a:endParaRPr>
          </a:p>
        </p:txBody>
      </p:sp>
      <p:sp>
        <p:nvSpPr>
          <p:cNvPr id="5" name="TextBox 4"/>
          <p:cNvSpPr txBox="1"/>
          <p:nvPr/>
        </p:nvSpPr>
        <p:spPr>
          <a:xfrm>
            <a:off x="533400" y="1524000"/>
            <a:ext cx="8382000" cy="2677656"/>
          </a:xfrm>
          <a:prstGeom prst="rect">
            <a:avLst/>
          </a:prstGeom>
          <a:noFill/>
        </p:spPr>
        <p:txBody>
          <a:bodyPr wrap="square" rtlCol="0">
            <a:spAutoFit/>
          </a:bodyPr>
          <a:lstStyle/>
          <a:p>
            <a:endParaRPr lang="en-GB" sz="9600" dirty="0">
              <a:solidFill>
                <a:prstClr val="black"/>
              </a:solidFill>
              <a:latin typeface="Comic Sans MS" panose="030F0702030302020204" pitchFamily="66" charset="0"/>
            </a:endParaRPr>
          </a:p>
          <a:p>
            <a:endParaRPr lang="en-GB" sz="2400" dirty="0">
              <a:solidFill>
                <a:prstClr val="black"/>
              </a:solidFill>
              <a:latin typeface="Comic Sans MS" panose="030F0702030302020204" pitchFamily="66" charset="0"/>
            </a:endParaRPr>
          </a:p>
          <a:p>
            <a:endParaRPr lang="en-GB" sz="2400" dirty="0" smtClean="0">
              <a:solidFill>
                <a:prstClr val="black"/>
              </a:solidFill>
              <a:latin typeface="Comic Sans MS" panose="030F0702030302020204" pitchFamily="66" charset="0"/>
            </a:endParaRPr>
          </a:p>
          <a:p>
            <a:r>
              <a:rPr lang="en-GB" sz="2400" dirty="0" smtClean="0">
                <a:solidFill>
                  <a:prstClr val="black"/>
                </a:solidFill>
                <a:latin typeface="Comic Sans MS" panose="030F0702030302020204" pitchFamily="66" charset="0"/>
              </a:rPr>
              <a:t> </a:t>
            </a:r>
            <a:endParaRPr lang="en-GB" sz="2400" dirty="0">
              <a:solidFill>
                <a:prstClr val="black"/>
              </a:solidFill>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18138"/>
            <a:ext cx="8078787"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623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76200"/>
            <a:ext cx="8686800" cy="6705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smtClean="0">
              <a:solidFill>
                <a:prstClr val="black"/>
              </a:solidFill>
              <a:latin typeface="Comic Sans MS" panose="030F0702030302020204" pitchFamily="66" charset="0"/>
            </a:endParaRPr>
          </a:p>
          <a:p>
            <a:r>
              <a:rPr lang="en-GB" sz="2000" dirty="0">
                <a:solidFill>
                  <a:prstClr val="black"/>
                </a:solidFill>
                <a:latin typeface="Comic Sans MS" panose="030F0702030302020204" pitchFamily="66" charset="0"/>
              </a:rPr>
              <a:t> </a:t>
            </a:r>
          </a:p>
          <a:p>
            <a:endParaRPr lang="en-GB" dirty="0">
              <a:solidFill>
                <a:prstClr val="black"/>
              </a:solidFill>
              <a:latin typeface="Comic Sans MS" panose="030F0702030302020204" pitchFamily="66" charset="0"/>
            </a:endParaRPr>
          </a:p>
        </p:txBody>
      </p:sp>
      <p:sp>
        <p:nvSpPr>
          <p:cNvPr id="3" name="Content Placeholder 2"/>
          <p:cNvSpPr>
            <a:spLocks noGrp="1"/>
          </p:cNvSpPr>
          <p:nvPr>
            <p:ph idx="1"/>
          </p:nvPr>
        </p:nvSpPr>
        <p:spPr>
          <a:xfrm>
            <a:off x="476250" y="609600"/>
            <a:ext cx="8191500" cy="6553200"/>
          </a:xfrm>
        </p:spPr>
        <p:txBody>
          <a:bodyPr>
            <a:noAutofit/>
          </a:bodyPr>
          <a:lstStyle/>
          <a:p>
            <a:pPr marL="457200" indent="-457200" algn="ctr">
              <a:buAutoNum type="arabicPeriod"/>
            </a:pPr>
            <a:r>
              <a:rPr lang="en-GB" sz="2000" dirty="0" smtClean="0">
                <a:latin typeface="Comic Sans MS" panose="030F0702030302020204" pitchFamily="66" charset="0"/>
              </a:rPr>
              <a:t>Fill the glass about ¾ full with warm water.</a:t>
            </a:r>
          </a:p>
          <a:p>
            <a:pPr marL="457200" indent="-457200" algn="ctr">
              <a:buAutoNum type="arabicPeriod"/>
            </a:pPr>
            <a:r>
              <a:rPr lang="en-GB" sz="2000" dirty="0" smtClean="0">
                <a:latin typeface="Comic Sans MS" panose="030F0702030302020204" pitchFamily="66" charset="0"/>
              </a:rPr>
              <a:t>In a separate bowl, add 3-4 tablespoons of oil and carefully add a few drops of different food colouring.</a:t>
            </a:r>
          </a:p>
          <a:p>
            <a:pPr marL="457200" indent="-457200" algn="ctr">
              <a:buAutoNum type="arabicPeriod"/>
            </a:pPr>
            <a:r>
              <a:rPr lang="en-GB" sz="2000" dirty="0" smtClean="0">
                <a:latin typeface="Comic Sans MS" panose="030F0702030302020204" pitchFamily="66" charset="0"/>
              </a:rPr>
              <a:t>Mix it all gently with a fork- just enough to disperse the food colouring a little bit. You’ll notice it doesn’t mix with the oil- it just breaks up into smaller dots.</a:t>
            </a:r>
          </a:p>
          <a:p>
            <a:pPr marL="457200" indent="-457200" algn="ctr">
              <a:buAutoNum type="arabicPeriod"/>
            </a:pPr>
            <a:r>
              <a:rPr lang="en-GB" sz="2000" dirty="0" smtClean="0">
                <a:latin typeface="Comic Sans MS" panose="030F0702030302020204" pitchFamily="66" charset="0"/>
              </a:rPr>
              <a:t>Pour the oils and colour mixture into the warm water.</a:t>
            </a:r>
          </a:p>
          <a:p>
            <a:pPr marL="457200" indent="-457200" algn="ctr">
              <a:buAutoNum type="arabicPeriod"/>
            </a:pPr>
            <a:r>
              <a:rPr lang="en-GB" sz="2000" dirty="0" smtClean="0">
                <a:latin typeface="Comic Sans MS" panose="030F0702030302020204" pitchFamily="66" charset="0"/>
              </a:rPr>
              <a:t>Watch as the coloured drops sink down into the water and mix together creating a firework effect.</a:t>
            </a:r>
          </a:p>
          <a:p>
            <a:pPr marL="457200" indent="-457200" algn="ctr">
              <a:buAutoNum type="arabicPeriod"/>
            </a:pPr>
            <a:endParaRPr lang="en-GB" sz="2000" dirty="0" smtClean="0">
              <a:latin typeface="Comic Sans MS" panose="030F0702030302020204" pitchFamily="66" charset="0"/>
            </a:endParaRPr>
          </a:p>
          <a:p>
            <a:pPr marL="342900" indent="-342900" algn="ctr">
              <a:buAutoNum type="arabicPeriod" startAt="4"/>
            </a:pPr>
            <a:endParaRPr lang="en-GB" sz="1800" dirty="0">
              <a:latin typeface="Comic Sans MS" panose="030F0702030302020204" pitchFamily="66" charset="0"/>
            </a:endParaRPr>
          </a:p>
          <a:p>
            <a:pPr marL="342900" indent="-342900" algn="ctr">
              <a:buAutoNum type="arabicPeriod" startAt="4"/>
            </a:pPr>
            <a:endParaRPr lang="en-GB" sz="1800" dirty="0" smtClean="0">
              <a:latin typeface="Comic Sans MS" panose="030F0702030302020204" pitchFamily="66" charset="0"/>
            </a:endParaRPr>
          </a:p>
          <a:p>
            <a:pPr marL="342900" indent="-342900" algn="ctr">
              <a:buAutoNum type="arabicPeriod" startAt="4"/>
            </a:pPr>
            <a:endParaRPr lang="en-GB" sz="1800" dirty="0" smtClean="0">
              <a:latin typeface="Comic Sans MS" panose="030F0702030302020204" pitchFamily="66" charset="0"/>
            </a:endParaRPr>
          </a:p>
          <a:p>
            <a:pPr marL="0" indent="0" algn="ctr">
              <a:buNone/>
            </a:pPr>
            <a:endParaRPr lang="en-GB" sz="1800" dirty="0" smtClean="0">
              <a:latin typeface="Comic Sans MS" panose="030F0702030302020204" pitchFamily="66"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292600"/>
            <a:ext cx="2962275"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049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le 3"/>
          <p:cNvSpPr/>
          <p:nvPr/>
        </p:nvSpPr>
        <p:spPr bwMode="auto">
          <a:xfrm>
            <a:off x="346364" y="838200"/>
            <a:ext cx="8458200" cy="4800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dirty="0">
              <a:solidFill>
                <a:prstClr val="black"/>
              </a:solidFill>
            </a:endParaRPr>
          </a:p>
        </p:txBody>
      </p:sp>
      <p:sp>
        <p:nvSpPr>
          <p:cNvPr id="5" name="AutoShape 2" descr="Image result for science clipart"/>
          <p:cNvSpPr>
            <a:spLocks noGrp="1" noChangeAspect="1" noChangeArrowheads="1"/>
          </p:cNvSpPr>
          <p:nvPr>
            <p:ph type="title"/>
          </p:nvPr>
        </p:nvSpPr>
        <p:spPr bwMode="auto">
          <a:xfrm>
            <a:off x="666750" y="609600"/>
            <a:ext cx="78867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en-GB" sz="3600" dirty="0" smtClean="0">
                <a:solidFill>
                  <a:srgbClr val="FF0000"/>
                </a:solidFill>
                <a:latin typeface="Comic Sans MS" panose="030F0702030302020204" pitchFamily="66" charset="0"/>
              </a:rPr>
              <a:t/>
            </a:r>
            <a:br>
              <a:rPr lang="en-GB" sz="3600" dirty="0" smtClean="0">
                <a:solidFill>
                  <a:srgbClr val="FF0000"/>
                </a:solidFill>
                <a:latin typeface="Comic Sans MS" panose="030F0702030302020204" pitchFamily="66" charset="0"/>
              </a:rPr>
            </a:br>
            <a:r>
              <a:rPr lang="en-GB" sz="3600" dirty="0" smtClean="0">
                <a:solidFill>
                  <a:srgbClr val="FF0000"/>
                </a:solidFill>
                <a:latin typeface="Comic Sans MS" panose="030F0702030302020204" pitchFamily="66" charset="0"/>
              </a:rPr>
              <a:t>What’s the Science behind it?</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100" dirty="0" smtClean="0">
                <a:latin typeface="Comic Sans MS" panose="030F0702030302020204" pitchFamily="66" charset="0"/>
              </a:rPr>
              <a:t>This is all to do with the density of each liquid ( how heavy it is for its size.) Food colouring dissolves in water but not in oil. As they sink to the bottom of the oil, they mix with the water and begin to dissolve, creating tiny ‘explosions’</a:t>
            </a:r>
            <a:r>
              <a:rPr lang="en-GB" sz="3200" dirty="0" smtClean="0">
                <a:latin typeface="Comic Sans MS" panose="030F0702030302020204" pitchFamily="66" charset="0"/>
              </a:rPr>
              <a:t>.</a:t>
            </a:r>
            <a:r>
              <a:rPr lang="en-GB" sz="3100" dirty="0" smtClean="0">
                <a:latin typeface="Comic Sans MS" panose="030F0702030302020204" pitchFamily="66" charset="0"/>
              </a:rPr>
              <a:t/>
            </a:r>
            <a:br>
              <a:rPr lang="en-GB" sz="3100" dirty="0" smtClean="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smtClean="0">
                <a:latin typeface="Comic Sans MS" panose="030F0702030302020204" pitchFamily="66" charset="0"/>
              </a:rPr>
              <a:t/>
            </a:r>
            <a:br>
              <a:rPr lang="en-GB" sz="2700" dirty="0" smtClean="0">
                <a:latin typeface="Comic Sans MS" panose="030F0702030302020204" pitchFamily="66" charset="0"/>
              </a:rPr>
            </a:br>
            <a:r>
              <a:rPr lang="en-GB" sz="2200" dirty="0">
                <a:latin typeface="Comic Sans MS" panose="030F0702030302020204" pitchFamily="66" charset="0"/>
              </a:rPr>
              <a:t/>
            </a:r>
            <a:br>
              <a:rPr lang="en-GB" sz="2200" dirty="0">
                <a:latin typeface="Comic Sans MS" panose="030F0702030302020204" pitchFamily="66" charset="0"/>
              </a:rPr>
            </a:br>
            <a:r>
              <a:rPr lang="en-GB" dirty="0"/>
              <a:t/>
            </a:r>
            <a:br>
              <a:rPr lang="en-GB" dirty="0"/>
            </a:br>
            <a:endParaRPr lang="en-GB" dirty="0"/>
          </a:p>
        </p:txBody>
      </p:sp>
    </p:spTree>
    <p:extLst>
      <p:ext uri="{BB962C8B-B14F-4D97-AF65-F5344CB8AC3E}">
        <p14:creationId xmlns:p14="http://schemas.microsoft.com/office/powerpoint/2010/main" val="2605110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algn="ctr"/>
            <a:endParaRPr lang="en-GB" sz="5400" dirty="0" smtClean="0">
              <a:latin typeface="Comic Sans MS" panose="030F0702030302020204" pitchFamily="66" charset="0"/>
            </a:endParaRPr>
          </a:p>
          <a:p>
            <a:pPr marL="0" indent="0" algn="ctr">
              <a:buNone/>
            </a:pPr>
            <a:r>
              <a:rPr lang="en-GB" sz="5400" dirty="0" smtClean="0">
                <a:latin typeface="Comic Sans MS" panose="030F0702030302020204" pitchFamily="66" charset="0"/>
              </a:rPr>
              <a:t>Enjoy, </a:t>
            </a:r>
            <a:r>
              <a:rPr lang="en-GB" sz="5400" dirty="0">
                <a:latin typeface="Comic Sans MS" panose="030F0702030302020204" pitchFamily="66" charset="0"/>
              </a:rPr>
              <a:t>Unicorns!</a:t>
            </a:r>
            <a:endParaRPr lang="en-GB" sz="5400" dirty="0"/>
          </a:p>
        </p:txBody>
      </p:sp>
    </p:spTree>
    <p:extLst>
      <p:ext uri="{BB962C8B-B14F-4D97-AF65-F5344CB8AC3E}">
        <p14:creationId xmlns:p14="http://schemas.microsoft.com/office/powerpoint/2010/main" val="3993410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541599" y="4935555"/>
            <a:ext cx="8402350" cy="1676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Rectangle 1"/>
          <p:cNvSpPr/>
          <p:nvPr/>
        </p:nvSpPr>
        <p:spPr>
          <a:xfrm>
            <a:off x="562380" y="4935557"/>
            <a:ext cx="8276820" cy="1323439"/>
          </a:xfrm>
          <a:prstGeom prst="rect">
            <a:avLst/>
          </a:prstGeom>
        </p:spPr>
        <p:txBody>
          <a:bodyPr wrap="square">
            <a:spAutoFit/>
          </a:bodyPr>
          <a:lstStyle/>
          <a:p>
            <a:pPr algn="ctr"/>
            <a:r>
              <a:rPr lang="en-GB" sz="1600" b="1" dirty="0" smtClean="0">
                <a:solidFill>
                  <a:srgbClr val="000000"/>
                </a:solidFill>
                <a:latin typeface="Comic Sans MS" panose="030F0702030302020204" pitchFamily="66" charset="0"/>
              </a:rPr>
              <a:t>Tomorrow we are going to have another themed day. You’re going to take part in…</a:t>
            </a:r>
          </a:p>
          <a:p>
            <a:pPr algn="ctr"/>
            <a:r>
              <a:rPr lang="en-GB" sz="3200" b="1" dirty="0" smtClean="0">
                <a:solidFill>
                  <a:srgbClr val="000000"/>
                </a:solidFill>
                <a:latin typeface="Comic Sans MS" panose="030F0702030302020204" pitchFamily="66" charset="0"/>
              </a:rPr>
              <a:t>Farnborough’s Film Festival!</a:t>
            </a:r>
          </a:p>
          <a:p>
            <a:pPr algn="ctr"/>
            <a:r>
              <a:rPr lang="en-GB" sz="1600" b="1" dirty="0" smtClean="0">
                <a:solidFill>
                  <a:srgbClr val="000000"/>
                </a:solidFill>
                <a:latin typeface="Comic Sans MS" panose="030F0702030302020204" pitchFamily="66" charset="0"/>
              </a:rPr>
              <a:t>You’ll have instructions on how to create your own </a:t>
            </a:r>
            <a:r>
              <a:rPr lang="en-GB" sz="1600" b="1" dirty="0" smtClean="0">
                <a:solidFill>
                  <a:srgbClr val="000000"/>
                </a:solidFill>
                <a:latin typeface="Comic Sans MS" panose="030F0702030302020204" pitchFamily="66" charset="0"/>
              </a:rPr>
              <a:t>animation!</a:t>
            </a:r>
            <a:endParaRPr lang="en-GB" sz="16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163257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1295400" y="1752600"/>
            <a:ext cx="6705600" cy="5016758"/>
          </a:xfrm>
          <a:prstGeom prst="rect">
            <a:avLst/>
          </a:prstGeom>
        </p:spPr>
        <p:txBody>
          <a:bodyPr wrap="square">
            <a:spAutoFit/>
          </a:bodyPr>
          <a:lstStyle/>
          <a:p>
            <a:endParaRPr lang="en-GB" sz="4400" u="sng" dirty="0" smtClean="0">
              <a:solidFill>
                <a:srgbClr val="000000"/>
              </a:solidFill>
            </a:endParaRPr>
          </a:p>
          <a:p>
            <a:pPr algn="ctr"/>
            <a:r>
              <a:rPr lang="en-GB" sz="4400" u="sng" dirty="0" smtClean="0">
                <a:solidFill>
                  <a:srgbClr val="000000"/>
                </a:solidFill>
              </a:rPr>
              <a:t>Reading Comprehension</a:t>
            </a:r>
            <a:r>
              <a:rPr lang="en-GB" sz="4400" dirty="0" smtClean="0">
                <a:solidFill>
                  <a:srgbClr val="000000"/>
                </a:solidFill>
              </a:rPr>
              <a:t/>
            </a:r>
            <a:br>
              <a:rPr lang="en-GB" sz="4400" dirty="0" smtClean="0">
                <a:solidFill>
                  <a:srgbClr val="000000"/>
                </a:solidFill>
              </a:rPr>
            </a:br>
            <a:endParaRPr lang="en-GB" sz="4400" dirty="0" smtClean="0">
              <a:solidFill>
                <a:srgbClr val="000000"/>
              </a:solidFill>
            </a:endParaRPr>
          </a:p>
          <a:p>
            <a:pPr algn="ctr"/>
            <a:r>
              <a:rPr lang="en-GB" sz="3600" dirty="0">
                <a:latin typeface="Comic Sans MS" panose="030F0702030302020204" pitchFamily="66" charset="0"/>
              </a:rPr>
              <a:t>Today you are going to read a text and answer questions about it. You can write your answers in your exercise book.</a:t>
            </a:r>
            <a:endParaRPr lang="en-GB" sz="3600" dirty="0"/>
          </a:p>
          <a:p>
            <a:endParaRPr lang="en-GB" sz="4400" dirty="0">
              <a:solidFill>
                <a:srgbClr val="000000"/>
              </a:solidFill>
            </a:endParaRPr>
          </a:p>
        </p:txBody>
      </p:sp>
      <p:pic>
        <p:nvPicPr>
          <p:cNvPr id="3" name="Picture 2" descr="Image result for reading comprehensio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94" y="914400"/>
            <a:ext cx="1658909" cy="1600200"/>
          </a:xfrm>
          <a:prstGeom prst="rect">
            <a:avLst/>
          </a:prstGeom>
          <a:noFill/>
          <a:ln>
            <a:noFill/>
          </a:ln>
        </p:spPr>
      </p:pic>
    </p:spTree>
    <p:extLst>
      <p:ext uri="{BB962C8B-B14F-4D97-AF65-F5344CB8AC3E}">
        <p14:creationId xmlns:p14="http://schemas.microsoft.com/office/powerpoint/2010/main" val="177978549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p:nvPr/>
        </p:nvPicPr>
        <p:blipFill rotWithShape="1">
          <a:blip r:embed="rId3">
            <a:alphaModFix/>
          </a:blip>
          <a:srcRect b="6322"/>
          <a:stretch/>
        </p:blipFill>
        <p:spPr>
          <a:xfrm>
            <a:off x="2" y="3"/>
            <a:ext cx="9143999" cy="6857999"/>
          </a:xfrm>
          <a:prstGeom prst="rect">
            <a:avLst/>
          </a:prstGeom>
          <a:noFill/>
          <a:ln>
            <a:noFill/>
          </a:ln>
        </p:spPr>
      </p:pic>
      <p:pic>
        <p:nvPicPr>
          <p:cNvPr id="84" name="Google Shape;84;p1"/>
          <p:cNvPicPr preferRelativeResize="0"/>
          <p:nvPr/>
        </p:nvPicPr>
        <p:blipFill rotWithShape="1">
          <a:blip r:embed="rId4">
            <a:alphaModFix/>
          </a:blip>
          <a:srcRect/>
          <a:stretch/>
        </p:blipFill>
        <p:spPr>
          <a:xfrm>
            <a:off x="2983239" y="1793778"/>
            <a:ext cx="4639838" cy="1223925"/>
          </a:xfrm>
          <a:prstGeom prst="rect">
            <a:avLst/>
          </a:prstGeom>
          <a:noFill/>
          <a:ln>
            <a:noFill/>
          </a:ln>
        </p:spPr>
      </p:pic>
    </p:spTree>
    <p:extLst>
      <p:ext uri="{BB962C8B-B14F-4D97-AF65-F5344CB8AC3E}">
        <p14:creationId xmlns:p14="http://schemas.microsoft.com/office/powerpoint/2010/main" val="318615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6"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0" y="457200"/>
            <a:ext cx="7319354" cy="505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553545"/>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6"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64" y="609600"/>
            <a:ext cx="7098600" cy="490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56481"/>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6"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4" name="Picture 3">
            <a:extLst>
              <a:ext uri="{FF2B5EF4-FFF2-40B4-BE49-F238E27FC236}">
                <a16:creationId xmlns="" xmlns:a16="http://schemas.microsoft.com/office/drawing/2014/main" id="{31B6EC35-6490-784F-AB1F-CE9B427B4AB8}"/>
              </a:ext>
            </a:extLst>
          </p:cNvPr>
          <p:cNvPicPr>
            <a:picLocks noChangeAspect="1"/>
          </p:cNvPicPr>
          <p:nvPr/>
        </p:nvPicPr>
        <p:blipFill>
          <a:blip r:embed="rId2"/>
          <a:stretch>
            <a:fillRect/>
          </a:stretch>
        </p:blipFill>
        <p:spPr>
          <a:xfrm>
            <a:off x="228600" y="685800"/>
            <a:ext cx="7434118" cy="5219700"/>
          </a:xfrm>
          <a:prstGeom prst="rect">
            <a:avLst/>
          </a:prstGeom>
        </p:spPr>
      </p:pic>
    </p:spTree>
    <p:extLst>
      <p:ext uri="{BB962C8B-B14F-4D97-AF65-F5344CB8AC3E}">
        <p14:creationId xmlns:p14="http://schemas.microsoft.com/office/powerpoint/2010/main" val="3631720565"/>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6"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799"/>
            <a:ext cx="7814124" cy="461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893582"/>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4117</TotalTime>
  <Words>802</Words>
  <Application>Microsoft Office PowerPoint</Application>
  <PresentationFormat>On-screen Show (4:3)</PresentationFormat>
  <Paragraphs>138</Paragraphs>
  <Slides>33</Slides>
  <Notes>2</Notes>
  <HiddenSlides>0</HiddenSlides>
  <MMClips>0</MMClips>
  <ScaleCrop>false</ScaleCrop>
  <HeadingPairs>
    <vt:vector size="4" baseType="variant">
      <vt:variant>
        <vt:lpstr>Theme</vt:lpstr>
      </vt:variant>
      <vt:variant>
        <vt:i4>8</vt:i4>
      </vt:variant>
      <vt:variant>
        <vt:lpstr>Slide Titles</vt:lpstr>
      </vt:variant>
      <vt:variant>
        <vt:i4>33</vt:i4>
      </vt:variant>
    </vt:vector>
  </HeadingPairs>
  <TitlesOfParts>
    <vt:vector size="41" baseType="lpstr">
      <vt:lpstr>Elementary_classroom_rules_presentation</vt:lpstr>
      <vt:lpstr>1_Elementary_classroom_rules_presentation</vt:lpstr>
      <vt:lpstr>1_Office Theme</vt:lpstr>
      <vt:lpstr>3_Office Theme</vt:lpstr>
      <vt:lpstr>5_Office Theme</vt:lpstr>
      <vt:lpstr>4_Office Theme</vt:lpstr>
      <vt:lpstr>1_Diseño predeterminado</vt:lpstr>
      <vt:lpstr>Office Theme</vt:lpstr>
      <vt:lpstr>Good Morning Unicorns!</vt:lpstr>
      <vt:lpstr>Our active challenge starts Thursday 14th May and ends Wednesday 20th May. </vt:lpstr>
      <vt:lpstr>Here is a table your child can use to record your distances</vt:lpstr>
      <vt:lpstr>PowerPoint Presentation</vt:lpstr>
      <vt:lpstr>PowerPoint Presentation</vt:lpstr>
      <vt:lpstr>    </vt:lpstr>
      <vt:lpstr>    </vt:lpstr>
      <vt:lpstr>    </vt:lpstr>
      <vt:lpstr>    </vt:lpstr>
      <vt:lpstr>    </vt:lpstr>
      <vt:lpstr>    </vt:lpstr>
      <vt:lpstr>        Grammar </vt:lpstr>
      <vt:lpstr>        Grammar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English</vt:lpstr>
      <vt:lpstr>PowerPoint Presentation</vt:lpstr>
      <vt:lpstr>PowerPoint Presentation</vt:lpstr>
      <vt:lpstr>PowerPoint Presentation</vt:lpstr>
      <vt:lpstr>PowerPoint Presentation</vt:lpstr>
      <vt:lpstr>PowerPoint Presentation</vt:lpstr>
      <vt:lpstr>PowerPoint Presentation</vt:lpstr>
      <vt:lpstr> What’s the Science behind it?  This is all to do with the density of each liquid ( how heavy it is for its size.) Food colouring dissolves in water but not in oil. As they sink to the bottom of the oil, they mix with the water and begin to dissolve, creating tiny ‘explosions’.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81</cp:revision>
  <dcterms:created xsi:type="dcterms:W3CDTF">2020-03-18T14:32:56Z</dcterms:created>
  <dcterms:modified xsi:type="dcterms:W3CDTF">2020-05-10T15:26:20Z</dcterms:modified>
</cp:coreProperties>
</file>