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61" r:id="rId5"/>
    <p:sldId id="278" r:id="rId6"/>
    <p:sldId id="279" r:id="rId7"/>
    <p:sldId id="262" r:id="rId8"/>
    <p:sldId id="263" r:id="rId9"/>
    <p:sldId id="264" r:id="rId10"/>
    <p:sldId id="265" r:id="rId11"/>
    <p:sldId id="275" r:id="rId12"/>
    <p:sldId id="280" r:id="rId13"/>
    <p:sldId id="281" r:id="rId14"/>
    <p:sldId id="282" r:id="rId15"/>
    <p:sldId id="283" r:id="rId16"/>
    <p:sldId id="276" r:id="rId17"/>
    <p:sldId id="284" r:id="rId18"/>
    <p:sldId id="287" r:id="rId19"/>
    <p:sldId id="285" r:id="rId20"/>
    <p:sldId id="288" r:id="rId21"/>
    <p:sldId id="289" r:id="rId22"/>
    <p:sldId id="258" r:id="rId23"/>
    <p:sldId id="290" r:id="rId24"/>
    <p:sldId id="291" r:id="rId25"/>
    <p:sldId id="29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94694"/>
  </p:normalViewPr>
  <p:slideViewPr>
    <p:cSldViewPr snapToGrid="0" snapToObjects="1">
      <p:cViewPr>
        <p:scale>
          <a:sx n="76" d="100"/>
          <a:sy n="76" d="100"/>
        </p:scale>
        <p:origin x="-330" y="1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68AB02-47F5-4845-A088-9904C761C1B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xmlns="" id="{A62FC3E1-AE19-5843-B3CD-4ACD9D1839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xmlns="" id="{E250FD49-9DE3-2748-9474-E1E456FAF217}"/>
              </a:ext>
            </a:extLst>
          </p:cNvPr>
          <p:cNvSpPr>
            <a:spLocks noGrp="1"/>
          </p:cNvSpPr>
          <p:nvPr>
            <p:ph type="dt" sz="half" idx="10"/>
          </p:nvPr>
        </p:nvSpPr>
        <p:spPr/>
        <p:txBody>
          <a:bodyPr/>
          <a:lstStyle/>
          <a:p>
            <a:fld id="{D25C5A71-01B9-AE4A-8746-D4BE292028CC}" type="datetimeFigureOut">
              <a:rPr lang="en-GB" smtClean="0"/>
              <a:t>05/05/2020</a:t>
            </a:fld>
            <a:endParaRPr lang="en-GB"/>
          </a:p>
        </p:txBody>
      </p:sp>
      <p:sp>
        <p:nvSpPr>
          <p:cNvPr id="5" name="Footer Placeholder 4">
            <a:extLst>
              <a:ext uri="{FF2B5EF4-FFF2-40B4-BE49-F238E27FC236}">
                <a16:creationId xmlns:a16="http://schemas.microsoft.com/office/drawing/2014/main" xmlns="" id="{97FF7FA5-2478-7E41-BF5D-F62A62F61A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FED09C9A-C1CD-EA4C-B208-D5F838A4738B}"/>
              </a:ext>
            </a:extLst>
          </p:cNvPr>
          <p:cNvSpPr>
            <a:spLocks noGrp="1"/>
          </p:cNvSpPr>
          <p:nvPr>
            <p:ph type="sldNum" sz="quarter" idx="12"/>
          </p:nvPr>
        </p:nvSpPr>
        <p:spPr/>
        <p:txBody>
          <a:bodyPr/>
          <a:lstStyle/>
          <a:p>
            <a:fld id="{E4C1F67B-9D34-754D-988F-547456EC76EF}" type="slidenum">
              <a:rPr lang="en-GB" smtClean="0"/>
              <a:t>‹#›</a:t>
            </a:fld>
            <a:endParaRPr lang="en-GB"/>
          </a:p>
        </p:txBody>
      </p:sp>
    </p:spTree>
    <p:extLst>
      <p:ext uri="{BB962C8B-B14F-4D97-AF65-F5344CB8AC3E}">
        <p14:creationId xmlns:p14="http://schemas.microsoft.com/office/powerpoint/2010/main" val="2543812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F4B92D-92C7-CC4D-A5C3-CEDCE598318B}"/>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xmlns="" id="{4D537ED9-A6FF-0D48-A168-552E152C364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xmlns="" id="{636F99F6-ED07-CF4B-BB74-C311EEB12B45}"/>
              </a:ext>
            </a:extLst>
          </p:cNvPr>
          <p:cNvSpPr>
            <a:spLocks noGrp="1"/>
          </p:cNvSpPr>
          <p:nvPr>
            <p:ph type="dt" sz="half" idx="10"/>
          </p:nvPr>
        </p:nvSpPr>
        <p:spPr/>
        <p:txBody>
          <a:bodyPr/>
          <a:lstStyle/>
          <a:p>
            <a:fld id="{D25C5A71-01B9-AE4A-8746-D4BE292028CC}" type="datetimeFigureOut">
              <a:rPr lang="en-GB" smtClean="0"/>
              <a:t>05/05/2020</a:t>
            </a:fld>
            <a:endParaRPr lang="en-GB"/>
          </a:p>
        </p:txBody>
      </p:sp>
      <p:sp>
        <p:nvSpPr>
          <p:cNvPr id="5" name="Footer Placeholder 4">
            <a:extLst>
              <a:ext uri="{FF2B5EF4-FFF2-40B4-BE49-F238E27FC236}">
                <a16:creationId xmlns:a16="http://schemas.microsoft.com/office/drawing/2014/main" xmlns="" id="{F3292F8D-0ED2-094E-9938-E7361DFA00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2F70AF41-9F14-0D4B-8AA2-B33D21B9A589}"/>
              </a:ext>
            </a:extLst>
          </p:cNvPr>
          <p:cNvSpPr>
            <a:spLocks noGrp="1"/>
          </p:cNvSpPr>
          <p:nvPr>
            <p:ph type="sldNum" sz="quarter" idx="12"/>
          </p:nvPr>
        </p:nvSpPr>
        <p:spPr/>
        <p:txBody>
          <a:bodyPr/>
          <a:lstStyle/>
          <a:p>
            <a:fld id="{E4C1F67B-9D34-754D-988F-547456EC76EF}" type="slidenum">
              <a:rPr lang="en-GB" smtClean="0"/>
              <a:t>‹#›</a:t>
            </a:fld>
            <a:endParaRPr lang="en-GB"/>
          </a:p>
        </p:txBody>
      </p:sp>
    </p:spTree>
    <p:extLst>
      <p:ext uri="{BB962C8B-B14F-4D97-AF65-F5344CB8AC3E}">
        <p14:creationId xmlns:p14="http://schemas.microsoft.com/office/powerpoint/2010/main" val="4121603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82A7CDF-7B82-8C47-AFB2-36D9C898E17C}"/>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xmlns="" id="{8FA8EC02-7E8B-BC45-A0DA-2859C534157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xmlns="" id="{2E75FA47-E7B1-F943-AAF2-01082F266199}"/>
              </a:ext>
            </a:extLst>
          </p:cNvPr>
          <p:cNvSpPr>
            <a:spLocks noGrp="1"/>
          </p:cNvSpPr>
          <p:nvPr>
            <p:ph type="dt" sz="half" idx="10"/>
          </p:nvPr>
        </p:nvSpPr>
        <p:spPr/>
        <p:txBody>
          <a:bodyPr/>
          <a:lstStyle/>
          <a:p>
            <a:fld id="{D25C5A71-01B9-AE4A-8746-D4BE292028CC}" type="datetimeFigureOut">
              <a:rPr lang="en-GB" smtClean="0"/>
              <a:t>05/05/2020</a:t>
            </a:fld>
            <a:endParaRPr lang="en-GB"/>
          </a:p>
        </p:txBody>
      </p:sp>
      <p:sp>
        <p:nvSpPr>
          <p:cNvPr id="5" name="Footer Placeholder 4">
            <a:extLst>
              <a:ext uri="{FF2B5EF4-FFF2-40B4-BE49-F238E27FC236}">
                <a16:creationId xmlns:a16="http://schemas.microsoft.com/office/drawing/2014/main" xmlns="" id="{CED2037D-AC2B-4942-9C86-96A4B3005C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E865AEF7-5586-B44C-A89F-3AE218C36593}"/>
              </a:ext>
            </a:extLst>
          </p:cNvPr>
          <p:cNvSpPr>
            <a:spLocks noGrp="1"/>
          </p:cNvSpPr>
          <p:nvPr>
            <p:ph type="sldNum" sz="quarter" idx="12"/>
          </p:nvPr>
        </p:nvSpPr>
        <p:spPr/>
        <p:txBody>
          <a:bodyPr/>
          <a:lstStyle/>
          <a:p>
            <a:fld id="{E4C1F67B-9D34-754D-988F-547456EC76EF}" type="slidenum">
              <a:rPr lang="en-GB" smtClean="0"/>
              <a:t>‹#›</a:t>
            </a:fld>
            <a:endParaRPr lang="en-GB"/>
          </a:p>
        </p:txBody>
      </p:sp>
    </p:spTree>
    <p:extLst>
      <p:ext uri="{BB962C8B-B14F-4D97-AF65-F5344CB8AC3E}">
        <p14:creationId xmlns:p14="http://schemas.microsoft.com/office/powerpoint/2010/main" val="142442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2123C1-78AE-B740-B240-5CD7F559F8A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xmlns="" id="{6AC995AF-67B3-CA4F-9A03-10618666D39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xmlns="" id="{D5D8BF49-791F-4646-BAB3-38F9C27405AE}"/>
              </a:ext>
            </a:extLst>
          </p:cNvPr>
          <p:cNvSpPr>
            <a:spLocks noGrp="1"/>
          </p:cNvSpPr>
          <p:nvPr>
            <p:ph type="dt" sz="half" idx="10"/>
          </p:nvPr>
        </p:nvSpPr>
        <p:spPr/>
        <p:txBody>
          <a:bodyPr/>
          <a:lstStyle/>
          <a:p>
            <a:fld id="{D25C5A71-01B9-AE4A-8746-D4BE292028CC}" type="datetimeFigureOut">
              <a:rPr lang="en-GB" smtClean="0"/>
              <a:t>05/05/2020</a:t>
            </a:fld>
            <a:endParaRPr lang="en-GB"/>
          </a:p>
        </p:txBody>
      </p:sp>
      <p:sp>
        <p:nvSpPr>
          <p:cNvPr id="5" name="Footer Placeholder 4">
            <a:extLst>
              <a:ext uri="{FF2B5EF4-FFF2-40B4-BE49-F238E27FC236}">
                <a16:creationId xmlns:a16="http://schemas.microsoft.com/office/drawing/2014/main" xmlns="" id="{6CA3D13F-257F-9147-8C83-E0EC05EBEB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680714E9-8E00-D944-A7B1-959C4402E225}"/>
              </a:ext>
            </a:extLst>
          </p:cNvPr>
          <p:cNvSpPr>
            <a:spLocks noGrp="1"/>
          </p:cNvSpPr>
          <p:nvPr>
            <p:ph type="sldNum" sz="quarter" idx="12"/>
          </p:nvPr>
        </p:nvSpPr>
        <p:spPr/>
        <p:txBody>
          <a:bodyPr/>
          <a:lstStyle/>
          <a:p>
            <a:fld id="{E4C1F67B-9D34-754D-988F-547456EC76EF}" type="slidenum">
              <a:rPr lang="en-GB" smtClean="0"/>
              <a:t>‹#›</a:t>
            </a:fld>
            <a:endParaRPr lang="en-GB"/>
          </a:p>
        </p:txBody>
      </p:sp>
    </p:spTree>
    <p:extLst>
      <p:ext uri="{BB962C8B-B14F-4D97-AF65-F5344CB8AC3E}">
        <p14:creationId xmlns:p14="http://schemas.microsoft.com/office/powerpoint/2010/main" val="1761390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49492E-F426-184F-98E0-454F1FC892F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xmlns="" id="{D0F43F15-9FCE-3A41-AC26-C9528EA57E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1A8FCFE2-1942-4345-B7AB-C67FACE3AB04}"/>
              </a:ext>
            </a:extLst>
          </p:cNvPr>
          <p:cNvSpPr>
            <a:spLocks noGrp="1"/>
          </p:cNvSpPr>
          <p:nvPr>
            <p:ph type="dt" sz="half" idx="10"/>
          </p:nvPr>
        </p:nvSpPr>
        <p:spPr/>
        <p:txBody>
          <a:bodyPr/>
          <a:lstStyle/>
          <a:p>
            <a:fld id="{D25C5A71-01B9-AE4A-8746-D4BE292028CC}" type="datetimeFigureOut">
              <a:rPr lang="en-GB" smtClean="0"/>
              <a:t>05/05/2020</a:t>
            </a:fld>
            <a:endParaRPr lang="en-GB"/>
          </a:p>
        </p:txBody>
      </p:sp>
      <p:sp>
        <p:nvSpPr>
          <p:cNvPr id="5" name="Footer Placeholder 4">
            <a:extLst>
              <a:ext uri="{FF2B5EF4-FFF2-40B4-BE49-F238E27FC236}">
                <a16:creationId xmlns:a16="http://schemas.microsoft.com/office/drawing/2014/main" xmlns="" id="{D371A561-E771-8045-B988-5C2E749C03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5FB2DC8D-AB9D-834F-8D04-CAD205B9E734}"/>
              </a:ext>
            </a:extLst>
          </p:cNvPr>
          <p:cNvSpPr>
            <a:spLocks noGrp="1"/>
          </p:cNvSpPr>
          <p:nvPr>
            <p:ph type="sldNum" sz="quarter" idx="12"/>
          </p:nvPr>
        </p:nvSpPr>
        <p:spPr/>
        <p:txBody>
          <a:bodyPr/>
          <a:lstStyle/>
          <a:p>
            <a:fld id="{E4C1F67B-9D34-754D-988F-547456EC76EF}" type="slidenum">
              <a:rPr lang="en-GB" smtClean="0"/>
              <a:t>‹#›</a:t>
            </a:fld>
            <a:endParaRPr lang="en-GB"/>
          </a:p>
        </p:txBody>
      </p:sp>
    </p:spTree>
    <p:extLst>
      <p:ext uri="{BB962C8B-B14F-4D97-AF65-F5344CB8AC3E}">
        <p14:creationId xmlns:p14="http://schemas.microsoft.com/office/powerpoint/2010/main" val="2441124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0C7A11-3D6B-0B49-A16A-2574CC69E15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xmlns="" id="{82192A63-967C-DE46-AAE4-3D265906C36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xmlns="" id="{7DDF9BE7-F5D3-D542-854E-595E57573C1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xmlns="" id="{87B7264A-0438-BE47-859D-39D4FBC20A41}"/>
              </a:ext>
            </a:extLst>
          </p:cNvPr>
          <p:cNvSpPr>
            <a:spLocks noGrp="1"/>
          </p:cNvSpPr>
          <p:nvPr>
            <p:ph type="dt" sz="half" idx="10"/>
          </p:nvPr>
        </p:nvSpPr>
        <p:spPr/>
        <p:txBody>
          <a:bodyPr/>
          <a:lstStyle/>
          <a:p>
            <a:fld id="{D25C5A71-01B9-AE4A-8746-D4BE292028CC}" type="datetimeFigureOut">
              <a:rPr lang="en-GB" smtClean="0"/>
              <a:t>05/05/2020</a:t>
            </a:fld>
            <a:endParaRPr lang="en-GB"/>
          </a:p>
        </p:txBody>
      </p:sp>
      <p:sp>
        <p:nvSpPr>
          <p:cNvPr id="6" name="Footer Placeholder 5">
            <a:extLst>
              <a:ext uri="{FF2B5EF4-FFF2-40B4-BE49-F238E27FC236}">
                <a16:creationId xmlns:a16="http://schemas.microsoft.com/office/drawing/2014/main" xmlns="" id="{6F657723-688B-2B46-8A27-BBA3AD08878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1B184832-499B-444A-9EC5-833F48B40A93}"/>
              </a:ext>
            </a:extLst>
          </p:cNvPr>
          <p:cNvSpPr>
            <a:spLocks noGrp="1"/>
          </p:cNvSpPr>
          <p:nvPr>
            <p:ph type="sldNum" sz="quarter" idx="12"/>
          </p:nvPr>
        </p:nvSpPr>
        <p:spPr/>
        <p:txBody>
          <a:bodyPr/>
          <a:lstStyle/>
          <a:p>
            <a:fld id="{E4C1F67B-9D34-754D-988F-547456EC76EF}" type="slidenum">
              <a:rPr lang="en-GB" smtClean="0"/>
              <a:t>‹#›</a:t>
            </a:fld>
            <a:endParaRPr lang="en-GB"/>
          </a:p>
        </p:txBody>
      </p:sp>
    </p:spTree>
    <p:extLst>
      <p:ext uri="{BB962C8B-B14F-4D97-AF65-F5344CB8AC3E}">
        <p14:creationId xmlns:p14="http://schemas.microsoft.com/office/powerpoint/2010/main" val="3855912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A29FAA-2192-6F41-AB4A-B8BD1A79D516}"/>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xmlns="" id="{5AF95413-C6AB-A940-B16B-A04ADED285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77028850-7601-724B-A131-91E103E230B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xmlns="" id="{F1003460-A938-C041-A06C-F30F200F78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AC320EC8-B242-5346-AB9F-A895F5EEBDD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xmlns="" id="{580207B8-6893-8E49-907A-657737AFC93A}"/>
              </a:ext>
            </a:extLst>
          </p:cNvPr>
          <p:cNvSpPr>
            <a:spLocks noGrp="1"/>
          </p:cNvSpPr>
          <p:nvPr>
            <p:ph type="dt" sz="half" idx="10"/>
          </p:nvPr>
        </p:nvSpPr>
        <p:spPr/>
        <p:txBody>
          <a:bodyPr/>
          <a:lstStyle/>
          <a:p>
            <a:fld id="{D25C5A71-01B9-AE4A-8746-D4BE292028CC}" type="datetimeFigureOut">
              <a:rPr lang="en-GB" smtClean="0"/>
              <a:t>05/05/2020</a:t>
            </a:fld>
            <a:endParaRPr lang="en-GB"/>
          </a:p>
        </p:txBody>
      </p:sp>
      <p:sp>
        <p:nvSpPr>
          <p:cNvPr id="8" name="Footer Placeholder 7">
            <a:extLst>
              <a:ext uri="{FF2B5EF4-FFF2-40B4-BE49-F238E27FC236}">
                <a16:creationId xmlns:a16="http://schemas.microsoft.com/office/drawing/2014/main" xmlns="" id="{DF4B895F-35A3-FE4F-B8D5-FF7828592CB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3785DB03-BB88-7846-87D4-C8D0F31C6BDA}"/>
              </a:ext>
            </a:extLst>
          </p:cNvPr>
          <p:cNvSpPr>
            <a:spLocks noGrp="1"/>
          </p:cNvSpPr>
          <p:nvPr>
            <p:ph type="sldNum" sz="quarter" idx="12"/>
          </p:nvPr>
        </p:nvSpPr>
        <p:spPr/>
        <p:txBody>
          <a:bodyPr/>
          <a:lstStyle/>
          <a:p>
            <a:fld id="{E4C1F67B-9D34-754D-988F-547456EC76EF}" type="slidenum">
              <a:rPr lang="en-GB" smtClean="0"/>
              <a:t>‹#›</a:t>
            </a:fld>
            <a:endParaRPr lang="en-GB"/>
          </a:p>
        </p:txBody>
      </p:sp>
    </p:spTree>
    <p:extLst>
      <p:ext uri="{BB962C8B-B14F-4D97-AF65-F5344CB8AC3E}">
        <p14:creationId xmlns:p14="http://schemas.microsoft.com/office/powerpoint/2010/main" val="2600252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F52878-7903-124C-9E54-A6846AD21D3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xmlns="" id="{3834E815-A805-8442-AE67-56CCBB671A87}"/>
              </a:ext>
            </a:extLst>
          </p:cNvPr>
          <p:cNvSpPr>
            <a:spLocks noGrp="1"/>
          </p:cNvSpPr>
          <p:nvPr>
            <p:ph type="dt" sz="half" idx="10"/>
          </p:nvPr>
        </p:nvSpPr>
        <p:spPr/>
        <p:txBody>
          <a:bodyPr/>
          <a:lstStyle/>
          <a:p>
            <a:fld id="{D25C5A71-01B9-AE4A-8746-D4BE292028CC}" type="datetimeFigureOut">
              <a:rPr lang="en-GB" smtClean="0"/>
              <a:t>05/05/2020</a:t>
            </a:fld>
            <a:endParaRPr lang="en-GB"/>
          </a:p>
        </p:txBody>
      </p:sp>
      <p:sp>
        <p:nvSpPr>
          <p:cNvPr id="4" name="Footer Placeholder 3">
            <a:extLst>
              <a:ext uri="{FF2B5EF4-FFF2-40B4-BE49-F238E27FC236}">
                <a16:creationId xmlns:a16="http://schemas.microsoft.com/office/drawing/2014/main" xmlns="" id="{DBF50D89-0918-BF4D-9DA3-F61778BF34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F18B3EC3-16B1-CB41-BBF7-F3ED735A0721}"/>
              </a:ext>
            </a:extLst>
          </p:cNvPr>
          <p:cNvSpPr>
            <a:spLocks noGrp="1"/>
          </p:cNvSpPr>
          <p:nvPr>
            <p:ph type="sldNum" sz="quarter" idx="12"/>
          </p:nvPr>
        </p:nvSpPr>
        <p:spPr/>
        <p:txBody>
          <a:bodyPr/>
          <a:lstStyle/>
          <a:p>
            <a:fld id="{E4C1F67B-9D34-754D-988F-547456EC76EF}" type="slidenum">
              <a:rPr lang="en-GB" smtClean="0"/>
              <a:t>‹#›</a:t>
            </a:fld>
            <a:endParaRPr lang="en-GB"/>
          </a:p>
        </p:txBody>
      </p:sp>
    </p:spTree>
    <p:extLst>
      <p:ext uri="{BB962C8B-B14F-4D97-AF65-F5344CB8AC3E}">
        <p14:creationId xmlns:p14="http://schemas.microsoft.com/office/powerpoint/2010/main" val="8229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B8A9CBD-5D04-A143-BCC0-D89502677496}"/>
              </a:ext>
            </a:extLst>
          </p:cNvPr>
          <p:cNvSpPr>
            <a:spLocks noGrp="1"/>
          </p:cNvSpPr>
          <p:nvPr>
            <p:ph type="dt" sz="half" idx="10"/>
          </p:nvPr>
        </p:nvSpPr>
        <p:spPr/>
        <p:txBody>
          <a:bodyPr/>
          <a:lstStyle/>
          <a:p>
            <a:fld id="{D25C5A71-01B9-AE4A-8746-D4BE292028CC}" type="datetimeFigureOut">
              <a:rPr lang="en-GB" smtClean="0"/>
              <a:t>05/05/2020</a:t>
            </a:fld>
            <a:endParaRPr lang="en-GB"/>
          </a:p>
        </p:txBody>
      </p:sp>
      <p:sp>
        <p:nvSpPr>
          <p:cNvPr id="3" name="Footer Placeholder 2">
            <a:extLst>
              <a:ext uri="{FF2B5EF4-FFF2-40B4-BE49-F238E27FC236}">
                <a16:creationId xmlns:a16="http://schemas.microsoft.com/office/drawing/2014/main" xmlns="" id="{CA366240-C6AD-1A48-8012-76CAF7A3940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C7FC019E-BAD9-C249-A385-5A492A9E372F}"/>
              </a:ext>
            </a:extLst>
          </p:cNvPr>
          <p:cNvSpPr>
            <a:spLocks noGrp="1"/>
          </p:cNvSpPr>
          <p:nvPr>
            <p:ph type="sldNum" sz="quarter" idx="12"/>
          </p:nvPr>
        </p:nvSpPr>
        <p:spPr/>
        <p:txBody>
          <a:bodyPr/>
          <a:lstStyle/>
          <a:p>
            <a:fld id="{E4C1F67B-9D34-754D-988F-547456EC76EF}" type="slidenum">
              <a:rPr lang="en-GB" smtClean="0"/>
              <a:t>‹#›</a:t>
            </a:fld>
            <a:endParaRPr lang="en-GB"/>
          </a:p>
        </p:txBody>
      </p:sp>
    </p:spTree>
    <p:extLst>
      <p:ext uri="{BB962C8B-B14F-4D97-AF65-F5344CB8AC3E}">
        <p14:creationId xmlns:p14="http://schemas.microsoft.com/office/powerpoint/2010/main" val="4175482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99EACA-612C-6E4F-9CB9-265DFB0B3BF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xmlns="" id="{4EE0B438-0A62-BA4F-B536-833E343962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xmlns="" id="{7697E52C-0146-734A-A53E-7FF5D6F427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C5240C20-A9CB-8C40-80C1-CAE110A72475}"/>
              </a:ext>
            </a:extLst>
          </p:cNvPr>
          <p:cNvSpPr>
            <a:spLocks noGrp="1"/>
          </p:cNvSpPr>
          <p:nvPr>
            <p:ph type="dt" sz="half" idx="10"/>
          </p:nvPr>
        </p:nvSpPr>
        <p:spPr/>
        <p:txBody>
          <a:bodyPr/>
          <a:lstStyle/>
          <a:p>
            <a:fld id="{D25C5A71-01B9-AE4A-8746-D4BE292028CC}" type="datetimeFigureOut">
              <a:rPr lang="en-GB" smtClean="0"/>
              <a:t>05/05/2020</a:t>
            </a:fld>
            <a:endParaRPr lang="en-GB"/>
          </a:p>
        </p:txBody>
      </p:sp>
      <p:sp>
        <p:nvSpPr>
          <p:cNvPr id="6" name="Footer Placeholder 5">
            <a:extLst>
              <a:ext uri="{FF2B5EF4-FFF2-40B4-BE49-F238E27FC236}">
                <a16:creationId xmlns:a16="http://schemas.microsoft.com/office/drawing/2014/main" xmlns="" id="{C4F13883-3C8E-F747-8194-EC19D1803E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ED992C9E-B244-3042-97DA-31FA6DBF7AEA}"/>
              </a:ext>
            </a:extLst>
          </p:cNvPr>
          <p:cNvSpPr>
            <a:spLocks noGrp="1"/>
          </p:cNvSpPr>
          <p:nvPr>
            <p:ph type="sldNum" sz="quarter" idx="12"/>
          </p:nvPr>
        </p:nvSpPr>
        <p:spPr/>
        <p:txBody>
          <a:bodyPr/>
          <a:lstStyle/>
          <a:p>
            <a:fld id="{E4C1F67B-9D34-754D-988F-547456EC76EF}" type="slidenum">
              <a:rPr lang="en-GB" smtClean="0"/>
              <a:t>‹#›</a:t>
            </a:fld>
            <a:endParaRPr lang="en-GB"/>
          </a:p>
        </p:txBody>
      </p:sp>
    </p:spTree>
    <p:extLst>
      <p:ext uri="{BB962C8B-B14F-4D97-AF65-F5344CB8AC3E}">
        <p14:creationId xmlns:p14="http://schemas.microsoft.com/office/powerpoint/2010/main" val="1703041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68B993-5E53-864C-8F29-69D02E06661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xmlns="" id="{5A4035F6-DE71-C841-A247-30C992A669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721EAB18-841B-C641-8F9F-7DDD976BA0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4241A1F5-B09B-3243-A30F-644394B8E5AF}"/>
              </a:ext>
            </a:extLst>
          </p:cNvPr>
          <p:cNvSpPr>
            <a:spLocks noGrp="1"/>
          </p:cNvSpPr>
          <p:nvPr>
            <p:ph type="dt" sz="half" idx="10"/>
          </p:nvPr>
        </p:nvSpPr>
        <p:spPr/>
        <p:txBody>
          <a:bodyPr/>
          <a:lstStyle/>
          <a:p>
            <a:fld id="{D25C5A71-01B9-AE4A-8746-D4BE292028CC}" type="datetimeFigureOut">
              <a:rPr lang="en-GB" smtClean="0"/>
              <a:t>05/05/2020</a:t>
            </a:fld>
            <a:endParaRPr lang="en-GB"/>
          </a:p>
        </p:txBody>
      </p:sp>
      <p:sp>
        <p:nvSpPr>
          <p:cNvPr id="6" name="Footer Placeholder 5">
            <a:extLst>
              <a:ext uri="{FF2B5EF4-FFF2-40B4-BE49-F238E27FC236}">
                <a16:creationId xmlns:a16="http://schemas.microsoft.com/office/drawing/2014/main" xmlns="" id="{2C5A066E-EA19-DF4A-9C10-5F9413154C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9DFD2B27-4BCB-7841-A887-CA4AAC126D39}"/>
              </a:ext>
            </a:extLst>
          </p:cNvPr>
          <p:cNvSpPr>
            <a:spLocks noGrp="1"/>
          </p:cNvSpPr>
          <p:nvPr>
            <p:ph type="sldNum" sz="quarter" idx="12"/>
          </p:nvPr>
        </p:nvSpPr>
        <p:spPr/>
        <p:txBody>
          <a:bodyPr/>
          <a:lstStyle/>
          <a:p>
            <a:fld id="{E4C1F67B-9D34-754D-988F-547456EC76EF}" type="slidenum">
              <a:rPr lang="en-GB" smtClean="0"/>
              <a:t>‹#›</a:t>
            </a:fld>
            <a:endParaRPr lang="en-GB"/>
          </a:p>
        </p:txBody>
      </p:sp>
    </p:spTree>
    <p:extLst>
      <p:ext uri="{BB962C8B-B14F-4D97-AF65-F5344CB8AC3E}">
        <p14:creationId xmlns:p14="http://schemas.microsoft.com/office/powerpoint/2010/main" val="1794763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C334DF4-BF1D-1D4C-9DB5-9898A245FD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xmlns="" id="{7701F890-38A1-2B4B-B907-3574B2A748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xmlns="" id="{9396DBC8-2B94-2A4E-9B8D-F6CCB05AC6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C5A71-01B9-AE4A-8746-D4BE292028CC}" type="datetimeFigureOut">
              <a:rPr lang="en-GB" smtClean="0"/>
              <a:t>05/05/2020</a:t>
            </a:fld>
            <a:endParaRPr lang="en-GB"/>
          </a:p>
        </p:txBody>
      </p:sp>
      <p:sp>
        <p:nvSpPr>
          <p:cNvPr id="5" name="Footer Placeholder 4">
            <a:extLst>
              <a:ext uri="{FF2B5EF4-FFF2-40B4-BE49-F238E27FC236}">
                <a16:creationId xmlns:a16="http://schemas.microsoft.com/office/drawing/2014/main" xmlns="" id="{441B4E30-45D1-6443-8FB1-DD220F86F6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6AFCF4CF-72B9-BF4C-B2F7-E95BA3F96D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C1F67B-9D34-754D-988F-547456EC76EF}" type="slidenum">
              <a:rPr lang="en-GB" smtClean="0"/>
              <a:t>‹#›</a:t>
            </a:fld>
            <a:endParaRPr lang="en-GB"/>
          </a:p>
        </p:txBody>
      </p:sp>
    </p:spTree>
    <p:extLst>
      <p:ext uri="{BB962C8B-B14F-4D97-AF65-F5344CB8AC3E}">
        <p14:creationId xmlns:p14="http://schemas.microsoft.com/office/powerpoint/2010/main" val="155752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hyperlink" Target="https://www.storybreathing.com/free-virtual-school-visit/"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1.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0.tif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hyperlink" Target="https://www.youtube.com/watch?v=rJOO5lk3eKI"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1.xml"/><Relationship Id="rId5" Type="http://schemas.openxmlformats.org/officeDocument/2006/relationships/image" Target="../media/image7.tiff"/><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tiff"/><Relationship Id="rId7" Type="http://schemas.openxmlformats.org/officeDocument/2006/relationships/image" Target="../media/image14.jpg"/><Relationship Id="rId2" Type="http://schemas.openxmlformats.org/officeDocument/2006/relationships/image" Target="../media/image9.tiff"/><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20.tiff"/><Relationship Id="rId2" Type="http://schemas.openxmlformats.org/officeDocument/2006/relationships/image" Target="../media/image8.tiff"/><Relationship Id="rId1" Type="http://schemas.openxmlformats.org/officeDocument/2006/relationships/slideLayout" Target="../slideLayouts/slideLayout1.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0.tiff"/></Relationships>
</file>

<file path=ppt/slides/_rels/slide9.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66E408-CFA1-9240-ABEC-7A9004CD011B}"/>
              </a:ext>
            </a:extLst>
          </p:cNvPr>
          <p:cNvSpPr>
            <a:spLocks noGrp="1"/>
          </p:cNvSpPr>
          <p:nvPr>
            <p:ph type="ctrTitle"/>
          </p:nvPr>
        </p:nvSpPr>
        <p:spPr/>
        <p:txBody>
          <a:bodyPr>
            <a:normAutofit fontScale="90000"/>
          </a:bodyPr>
          <a:lstStyle/>
          <a:p>
            <a:r>
              <a:rPr lang="en-GB">
                <a:solidFill>
                  <a:srgbClr val="00B050"/>
                </a:solidFill>
                <a:latin typeface="Comic Sans MS" panose="030F0902030302020204" pitchFamily="66" charset="0"/>
              </a:rPr>
              <a:t>Farnborough Primary School’s story writing day!</a:t>
            </a:r>
            <a:endParaRPr lang="en-GB" dirty="0">
              <a:solidFill>
                <a:srgbClr val="00B050"/>
              </a:solidFill>
              <a:latin typeface="Comic Sans MS" panose="030F0902030302020204" pitchFamily="66" charset="0"/>
            </a:endParaRPr>
          </a:p>
        </p:txBody>
      </p:sp>
      <p:pic>
        <p:nvPicPr>
          <p:cNvPr id="4" name="Picture 3">
            <a:extLst>
              <a:ext uri="{FF2B5EF4-FFF2-40B4-BE49-F238E27FC236}">
                <a16:creationId xmlns:a16="http://schemas.microsoft.com/office/drawing/2014/main" xmlns="" id="{063B2A4C-1EA1-B74F-808E-E5BC59570621}"/>
              </a:ext>
            </a:extLst>
          </p:cNvPr>
          <p:cNvPicPr>
            <a:picLocks noChangeAspect="1"/>
          </p:cNvPicPr>
          <p:nvPr/>
        </p:nvPicPr>
        <p:blipFill rotWithShape="1">
          <a:blip r:embed="rId2"/>
          <a:srcRect l="25204"/>
          <a:stretch/>
        </p:blipFill>
        <p:spPr>
          <a:xfrm>
            <a:off x="135925" y="0"/>
            <a:ext cx="1827088" cy="2714177"/>
          </a:xfrm>
          <a:prstGeom prst="rect">
            <a:avLst/>
          </a:prstGeom>
        </p:spPr>
      </p:pic>
      <p:pic>
        <p:nvPicPr>
          <p:cNvPr id="3" name="Picture 2">
            <a:extLst>
              <a:ext uri="{FF2B5EF4-FFF2-40B4-BE49-F238E27FC236}">
                <a16:creationId xmlns:a16="http://schemas.microsoft.com/office/drawing/2014/main" xmlns="" id="{983D525A-41C9-CC42-B261-0B4FDE0C56D6}"/>
              </a:ext>
            </a:extLst>
          </p:cNvPr>
          <p:cNvPicPr>
            <a:picLocks noChangeAspect="1"/>
          </p:cNvPicPr>
          <p:nvPr/>
        </p:nvPicPr>
        <p:blipFill>
          <a:blip r:embed="rId3"/>
          <a:stretch>
            <a:fillRect/>
          </a:stretch>
        </p:blipFill>
        <p:spPr>
          <a:xfrm>
            <a:off x="3669443" y="3870639"/>
            <a:ext cx="4853114" cy="2987361"/>
          </a:xfrm>
          <a:prstGeom prst="rect">
            <a:avLst/>
          </a:prstGeom>
        </p:spPr>
      </p:pic>
    </p:spTree>
    <p:extLst>
      <p:ext uri="{BB962C8B-B14F-4D97-AF65-F5344CB8AC3E}">
        <p14:creationId xmlns:p14="http://schemas.microsoft.com/office/powerpoint/2010/main" val="4096106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AECB0FB-B31D-274E-B0F7-19F4A98D2557}"/>
              </a:ext>
            </a:extLst>
          </p:cNvPr>
          <p:cNvSpPr txBox="1"/>
          <p:nvPr/>
        </p:nvSpPr>
        <p:spPr>
          <a:xfrm>
            <a:off x="600891" y="613954"/>
            <a:ext cx="9418320" cy="4401205"/>
          </a:xfrm>
          <a:prstGeom prst="rect">
            <a:avLst/>
          </a:prstGeom>
          <a:noFill/>
        </p:spPr>
        <p:txBody>
          <a:bodyPr wrap="square" rtlCol="0">
            <a:spAutoFit/>
          </a:bodyPr>
          <a:lstStyle/>
          <a:p>
            <a:r>
              <a:rPr lang="en-GB" sz="2800" dirty="0">
                <a:solidFill>
                  <a:srgbClr val="00B050"/>
                </a:solidFill>
                <a:latin typeface="Comic Sans MS" panose="030F0902030302020204" pitchFamily="66" charset="0"/>
              </a:rPr>
              <a:t>Some of you might feel you are ready to start writing your adventure using your story path to help you – that is great and you can get started!</a:t>
            </a:r>
          </a:p>
          <a:p>
            <a:endParaRPr lang="en-GB" sz="2800" dirty="0">
              <a:solidFill>
                <a:srgbClr val="00B050"/>
              </a:solidFill>
              <a:latin typeface="Comic Sans MS" panose="030F0902030302020204" pitchFamily="66" charset="0"/>
            </a:endParaRPr>
          </a:p>
          <a:p>
            <a:endParaRPr lang="en-GB" sz="2800" dirty="0">
              <a:solidFill>
                <a:srgbClr val="00B050"/>
              </a:solidFill>
              <a:latin typeface="Comic Sans MS" panose="030F0902030302020204" pitchFamily="66" charset="0"/>
            </a:endParaRPr>
          </a:p>
          <a:p>
            <a:endParaRPr lang="en-GB" sz="2800" dirty="0">
              <a:solidFill>
                <a:srgbClr val="00B050"/>
              </a:solidFill>
              <a:latin typeface="Comic Sans MS" panose="030F0902030302020204" pitchFamily="66" charset="0"/>
            </a:endParaRPr>
          </a:p>
          <a:p>
            <a:endParaRPr lang="en-GB" sz="2800" dirty="0">
              <a:solidFill>
                <a:srgbClr val="00B050"/>
              </a:solidFill>
              <a:latin typeface="Comic Sans MS" panose="030F0902030302020204" pitchFamily="66" charset="0"/>
            </a:endParaRPr>
          </a:p>
          <a:p>
            <a:r>
              <a:rPr lang="en-GB" sz="2800" dirty="0">
                <a:solidFill>
                  <a:srgbClr val="00B050"/>
                </a:solidFill>
                <a:latin typeface="Comic Sans MS" panose="030F0902030302020204" pitchFamily="66" charset="0"/>
              </a:rPr>
              <a:t>Just like Aaron Becker, you might prefer to draw your story first. Draw each of the little steps in your story, writing  a description underneath.  </a:t>
            </a:r>
          </a:p>
        </p:txBody>
      </p:sp>
      <p:pic>
        <p:nvPicPr>
          <p:cNvPr id="6" name="Picture 5">
            <a:extLst>
              <a:ext uri="{FF2B5EF4-FFF2-40B4-BE49-F238E27FC236}">
                <a16:creationId xmlns:a16="http://schemas.microsoft.com/office/drawing/2014/main" xmlns="" id="{1F353F39-53F3-5C45-AA76-22DDAF60FC71}"/>
              </a:ext>
            </a:extLst>
          </p:cNvPr>
          <p:cNvPicPr>
            <a:picLocks noChangeAspect="1"/>
          </p:cNvPicPr>
          <p:nvPr/>
        </p:nvPicPr>
        <p:blipFill>
          <a:blip r:embed="rId2"/>
          <a:stretch>
            <a:fillRect/>
          </a:stretch>
        </p:blipFill>
        <p:spPr>
          <a:xfrm>
            <a:off x="8203549" y="1683196"/>
            <a:ext cx="3631324" cy="1900393"/>
          </a:xfrm>
          <a:prstGeom prst="rect">
            <a:avLst/>
          </a:prstGeom>
        </p:spPr>
      </p:pic>
      <p:pic>
        <p:nvPicPr>
          <p:cNvPr id="7" name="Picture 6">
            <a:extLst>
              <a:ext uri="{FF2B5EF4-FFF2-40B4-BE49-F238E27FC236}">
                <a16:creationId xmlns:a16="http://schemas.microsoft.com/office/drawing/2014/main" xmlns="" id="{9F96A9C0-290C-BA41-95B7-1E69FFD195F5}"/>
              </a:ext>
            </a:extLst>
          </p:cNvPr>
          <p:cNvPicPr>
            <a:picLocks noChangeAspect="1"/>
          </p:cNvPicPr>
          <p:nvPr/>
        </p:nvPicPr>
        <p:blipFill>
          <a:blip r:embed="rId3"/>
          <a:stretch>
            <a:fillRect/>
          </a:stretch>
        </p:blipFill>
        <p:spPr>
          <a:xfrm>
            <a:off x="6653047" y="4536975"/>
            <a:ext cx="4938061" cy="2189207"/>
          </a:xfrm>
          <a:prstGeom prst="rect">
            <a:avLst/>
          </a:prstGeom>
        </p:spPr>
      </p:pic>
    </p:spTree>
    <p:extLst>
      <p:ext uri="{BB962C8B-B14F-4D97-AF65-F5344CB8AC3E}">
        <p14:creationId xmlns:p14="http://schemas.microsoft.com/office/powerpoint/2010/main" val="2060684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F11B52D-DE3C-364A-A191-3FFE4FC91CA7}"/>
              </a:ext>
            </a:extLst>
          </p:cNvPr>
          <p:cNvSpPr txBox="1"/>
          <p:nvPr/>
        </p:nvSpPr>
        <p:spPr>
          <a:xfrm>
            <a:off x="321276" y="185350"/>
            <a:ext cx="1112108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solidFill>
                  <a:srgbClr val="00B050"/>
                </a:solidFill>
                <a:latin typeface="Comic Sans MS" panose="030F0902030302020204" pitchFamily="66" charset="0"/>
              </a:rPr>
              <a:t>Here is some vocabulary to help you with your word choices.</a:t>
            </a:r>
            <a:endPar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p:txBody>
      </p:sp>
      <p:pic>
        <p:nvPicPr>
          <p:cNvPr id="4" name="Picture 3">
            <a:extLst>
              <a:ext uri="{FF2B5EF4-FFF2-40B4-BE49-F238E27FC236}">
                <a16:creationId xmlns:a16="http://schemas.microsoft.com/office/drawing/2014/main" xmlns="" id="{513E5265-D111-4748-A395-A299F33E665A}"/>
              </a:ext>
            </a:extLst>
          </p:cNvPr>
          <p:cNvPicPr>
            <a:picLocks noChangeAspect="1"/>
          </p:cNvPicPr>
          <p:nvPr/>
        </p:nvPicPr>
        <p:blipFill>
          <a:blip r:embed="rId2"/>
          <a:stretch>
            <a:fillRect/>
          </a:stretch>
        </p:blipFill>
        <p:spPr>
          <a:xfrm>
            <a:off x="2882791" y="1508789"/>
            <a:ext cx="8709587" cy="4923790"/>
          </a:xfrm>
          <a:prstGeom prst="rect">
            <a:avLst/>
          </a:prstGeom>
        </p:spPr>
      </p:pic>
    </p:spTree>
    <p:extLst>
      <p:ext uri="{BB962C8B-B14F-4D97-AF65-F5344CB8AC3E}">
        <p14:creationId xmlns:p14="http://schemas.microsoft.com/office/powerpoint/2010/main" val="3493631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F11B52D-DE3C-364A-A191-3FFE4FC91CA7}"/>
              </a:ext>
            </a:extLst>
          </p:cNvPr>
          <p:cNvSpPr txBox="1"/>
          <p:nvPr/>
        </p:nvSpPr>
        <p:spPr>
          <a:xfrm>
            <a:off x="321276" y="185350"/>
            <a:ext cx="1112108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Here is some vocabulary to help you with your word choices.</a:t>
            </a:r>
          </a:p>
        </p:txBody>
      </p:sp>
      <p:pic>
        <p:nvPicPr>
          <p:cNvPr id="3" name="Picture 2">
            <a:extLst>
              <a:ext uri="{FF2B5EF4-FFF2-40B4-BE49-F238E27FC236}">
                <a16:creationId xmlns:a16="http://schemas.microsoft.com/office/drawing/2014/main" xmlns="" id="{BDFEA083-D164-6941-B93E-EB97AD5CD0B4}"/>
              </a:ext>
            </a:extLst>
          </p:cNvPr>
          <p:cNvPicPr>
            <a:picLocks noChangeAspect="1"/>
          </p:cNvPicPr>
          <p:nvPr/>
        </p:nvPicPr>
        <p:blipFill>
          <a:blip r:embed="rId2"/>
          <a:stretch>
            <a:fillRect/>
          </a:stretch>
        </p:blipFill>
        <p:spPr>
          <a:xfrm>
            <a:off x="2902465" y="1508789"/>
            <a:ext cx="8859730" cy="5008670"/>
          </a:xfrm>
          <a:prstGeom prst="rect">
            <a:avLst/>
          </a:prstGeom>
        </p:spPr>
      </p:pic>
    </p:spTree>
    <p:extLst>
      <p:ext uri="{BB962C8B-B14F-4D97-AF65-F5344CB8AC3E}">
        <p14:creationId xmlns:p14="http://schemas.microsoft.com/office/powerpoint/2010/main" val="2774436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F11B52D-DE3C-364A-A191-3FFE4FC91CA7}"/>
              </a:ext>
            </a:extLst>
          </p:cNvPr>
          <p:cNvSpPr txBox="1"/>
          <p:nvPr/>
        </p:nvSpPr>
        <p:spPr>
          <a:xfrm>
            <a:off x="321276" y="185350"/>
            <a:ext cx="1112108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Here is some vocabulary to help you with your word choices.</a:t>
            </a:r>
          </a:p>
        </p:txBody>
      </p:sp>
      <p:pic>
        <p:nvPicPr>
          <p:cNvPr id="4" name="Picture 3">
            <a:extLst>
              <a:ext uri="{FF2B5EF4-FFF2-40B4-BE49-F238E27FC236}">
                <a16:creationId xmlns:a16="http://schemas.microsoft.com/office/drawing/2014/main" xmlns="" id="{0180F6DD-CA61-C949-A45D-AE38160FB1C8}"/>
              </a:ext>
            </a:extLst>
          </p:cNvPr>
          <p:cNvPicPr>
            <a:picLocks noChangeAspect="1"/>
          </p:cNvPicPr>
          <p:nvPr/>
        </p:nvPicPr>
        <p:blipFill>
          <a:blip r:embed="rId2"/>
          <a:stretch>
            <a:fillRect/>
          </a:stretch>
        </p:blipFill>
        <p:spPr>
          <a:xfrm>
            <a:off x="3092740" y="1508789"/>
            <a:ext cx="8630267" cy="4878948"/>
          </a:xfrm>
          <a:prstGeom prst="rect">
            <a:avLst/>
          </a:prstGeom>
        </p:spPr>
      </p:pic>
    </p:spTree>
    <p:extLst>
      <p:ext uri="{BB962C8B-B14F-4D97-AF65-F5344CB8AC3E}">
        <p14:creationId xmlns:p14="http://schemas.microsoft.com/office/powerpoint/2010/main" val="3060203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F11B52D-DE3C-364A-A191-3FFE4FC91CA7}"/>
              </a:ext>
            </a:extLst>
          </p:cNvPr>
          <p:cNvSpPr txBox="1"/>
          <p:nvPr/>
        </p:nvSpPr>
        <p:spPr>
          <a:xfrm>
            <a:off x="321276" y="185350"/>
            <a:ext cx="1112108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Here is an adventure story writing toolkit.</a:t>
            </a:r>
          </a:p>
        </p:txBody>
      </p:sp>
      <p:pic>
        <p:nvPicPr>
          <p:cNvPr id="3" name="Picture 2">
            <a:extLst>
              <a:ext uri="{FF2B5EF4-FFF2-40B4-BE49-F238E27FC236}">
                <a16:creationId xmlns:a16="http://schemas.microsoft.com/office/drawing/2014/main" xmlns="" id="{84DF53F3-2FAD-9A4E-B95A-6C8FD4562BA5}"/>
              </a:ext>
            </a:extLst>
          </p:cNvPr>
          <p:cNvPicPr>
            <a:picLocks noChangeAspect="1"/>
          </p:cNvPicPr>
          <p:nvPr/>
        </p:nvPicPr>
        <p:blipFill rotWithShape="1">
          <a:blip r:embed="rId2"/>
          <a:srcRect l="28880" t="17339" r="27509" b="16978"/>
          <a:stretch/>
        </p:blipFill>
        <p:spPr>
          <a:xfrm>
            <a:off x="5290457" y="2971922"/>
            <a:ext cx="1985554" cy="1704580"/>
          </a:xfrm>
          <a:prstGeom prst="rect">
            <a:avLst/>
          </a:prstGeom>
        </p:spPr>
      </p:pic>
      <p:sp>
        <p:nvSpPr>
          <p:cNvPr id="5" name="TextBox 4">
            <a:extLst>
              <a:ext uri="{FF2B5EF4-FFF2-40B4-BE49-F238E27FC236}">
                <a16:creationId xmlns:a16="http://schemas.microsoft.com/office/drawing/2014/main" xmlns="" id="{278FC04A-56E8-724A-9BED-5672114D9FBF}"/>
              </a:ext>
            </a:extLst>
          </p:cNvPr>
          <p:cNvSpPr txBox="1"/>
          <p:nvPr/>
        </p:nvSpPr>
        <p:spPr>
          <a:xfrm>
            <a:off x="8085909" y="1489166"/>
            <a:ext cx="3605348" cy="369332"/>
          </a:xfrm>
          <a:prstGeom prst="rect">
            <a:avLst/>
          </a:prstGeom>
          <a:noFill/>
        </p:spPr>
        <p:txBody>
          <a:bodyPr wrap="square" rtlCol="0">
            <a:spAutoFit/>
          </a:bodyPr>
          <a:lstStyle/>
          <a:p>
            <a:r>
              <a:rPr lang="en-GB" dirty="0">
                <a:solidFill>
                  <a:srgbClr val="00B050"/>
                </a:solidFill>
                <a:latin typeface="Comic Sans MS" panose="030F0902030302020204" pitchFamily="66" charset="0"/>
              </a:rPr>
              <a:t>Show not tell</a:t>
            </a:r>
          </a:p>
        </p:txBody>
      </p:sp>
      <p:sp>
        <p:nvSpPr>
          <p:cNvPr id="6" name="TextBox 5">
            <a:extLst>
              <a:ext uri="{FF2B5EF4-FFF2-40B4-BE49-F238E27FC236}">
                <a16:creationId xmlns:a16="http://schemas.microsoft.com/office/drawing/2014/main" xmlns="" id="{78929296-889E-FE4C-A5E2-47B0739C9145}"/>
              </a:ext>
            </a:extLst>
          </p:cNvPr>
          <p:cNvSpPr txBox="1"/>
          <p:nvPr/>
        </p:nvSpPr>
        <p:spPr>
          <a:xfrm>
            <a:off x="8227799" y="2787256"/>
            <a:ext cx="3605348" cy="369332"/>
          </a:xfrm>
          <a:prstGeom prst="rect">
            <a:avLst/>
          </a:prstGeom>
          <a:noFill/>
        </p:spPr>
        <p:txBody>
          <a:bodyPr wrap="square" rtlCol="0">
            <a:spAutoFit/>
          </a:bodyPr>
          <a:lstStyle/>
          <a:p>
            <a:r>
              <a:rPr lang="en-GB" dirty="0">
                <a:solidFill>
                  <a:srgbClr val="00B050"/>
                </a:solidFill>
                <a:latin typeface="Comic Sans MS" panose="030F0902030302020204" pitchFamily="66" charset="0"/>
              </a:rPr>
              <a:t>Short punchy sentence</a:t>
            </a:r>
          </a:p>
        </p:txBody>
      </p:sp>
      <p:sp>
        <p:nvSpPr>
          <p:cNvPr id="7" name="TextBox 6">
            <a:extLst>
              <a:ext uri="{FF2B5EF4-FFF2-40B4-BE49-F238E27FC236}">
                <a16:creationId xmlns:a16="http://schemas.microsoft.com/office/drawing/2014/main" xmlns="" id="{30718412-D143-7B4B-9CEE-692799AC5201}"/>
              </a:ext>
            </a:extLst>
          </p:cNvPr>
          <p:cNvSpPr txBox="1"/>
          <p:nvPr/>
        </p:nvSpPr>
        <p:spPr>
          <a:xfrm>
            <a:off x="8085909" y="4190387"/>
            <a:ext cx="3605348" cy="369332"/>
          </a:xfrm>
          <a:prstGeom prst="rect">
            <a:avLst/>
          </a:prstGeom>
          <a:noFill/>
        </p:spPr>
        <p:txBody>
          <a:bodyPr wrap="square" rtlCol="0">
            <a:spAutoFit/>
          </a:bodyPr>
          <a:lstStyle/>
          <a:p>
            <a:r>
              <a:rPr lang="en-GB" dirty="0">
                <a:solidFill>
                  <a:srgbClr val="00B050"/>
                </a:solidFill>
                <a:latin typeface="Comic Sans MS" panose="030F0902030302020204" pitchFamily="66" charset="0"/>
              </a:rPr>
              <a:t>Rhetorical questions</a:t>
            </a:r>
          </a:p>
        </p:txBody>
      </p:sp>
      <p:sp>
        <p:nvSpPr>
          <p:cNvPr id="8" name="TextBox 7">
            <a:extLst>
              <a:ext uri="{FF2B5EF4-FFF2-40B4-BE49-F238E27FC236}">
                <a16:creationId xmlns:a16="http://schemas.microsoft.com/office/drawing/2014/main" xmlns="" id="{3B17D024-EA1C-A143-9578-C4984A0A1E83}"/>
              </a:ext>
            </a:extLst>
          </p:cNvPr>
          <p:cNvSpPr txBox="1"/>
          <p:nvPr/>
        </p:nvSpPr>
        <p:spPr>
          <a:xfrm>
            <a:off x="6425125" y="5593518"/>
            <a:ext cx="3605348" cy="646331"/>
          </a:xfrm>
          <a:prstGeom prst="rect">
            <a:avLst/>
          </a:prstGeom>
          <a:noFill/>
        </p:spPr>
        <p:txBody>
          <a:bodyPr wrap="square" rtlCol="0">
            <a:spAutoFit/>
          </a:bodyPr>
          <a:lstStyle/>
          <a:p>
            <a:r>
              <a:rPr lang="en-GB" dirty="0">
                <a:solidFill>
                  <a:srgbClr val="00B050"/>
                </a:solidFill>
                <a:latin typeface="Comic Sans MS" panose="030F0902030302020204" pitchFamily="66" charset="0"/>
              </a:rPr>
              <a:t>Empty words – </a:t>
            </a:r>
            <a:r>
              <a:rPr lang="en-GB" i="1" dirty="0">
                <a:solidFill>
                  <a:srgbClr val="00B050"/>
                </a:solidFill>
                <a:latin typeface="Comic Sans MS" panose="030F0902030302020204" pitchFamily="66" charset="0"/>
              </a:rPr>
              <a:t>something, somebody</a:t>
            </a:r>
            <a:endParaRPr lang="en-GB" dirty="0">
              <a:solidFill>
                <a:srgbClr val="00B050"/>
              </a:solidFill>
              <a:latin typeface="Comic Sans MS" panose="030F0902030302020204" pitchFamily="66" charset="0"/>
            </a:endParaRPr>
          </a:p>
        </p:txBody>
      </p:sp>
      <p:sp>
        <p:nvSpPr>
          <p:cNvPr id="9" name="TextBox 8">
            <a:extLst>
              <a:ext uri="{FF2B5EF4-FFF2-40B4-BE49-F238E27FC236}">
                <a16:creationId xmlns:a16="http://schemas.microsoft.com/office/drawing/2014/main" xmlns="" id="{F232E218-C9F5-1644-A65B-CCCB8A25E183}"/>
              </a:ext>
            </a:extLst>
          </p:cNvPr>
          <p:cNvSpPr txBox="1"/>
          <p:nvPr/>
        </p:nvSpPr>
        <p:spPr>
          <a:xfrm>
            <a:off x="2394408" y="5760648"/>
            <a:ext cx="3605348" cy="646331"/>
          </a:xfrm>
          <a:prstGeom prst="rect">
            <a:avLst/>
          </a:prstGeom>
          <a:noFill/>
        </p:spPr>
        <p:txBody>
          <a:bodyPr wrap="square" rtlCol="0">
            <a:spAutoFit/>
          </a:bodyPr>
          <a:lstStyle/>
          <a:p>
            <a:r>
              <a:rPr lang="en-GB" dirty="0">
                <a:solidFill>
                  <a:srgbClr val="00B050"/>
                </a:solidFill>
                <a:latin typeface="Comic Sans MS" panose="030F0902030302020204" pitchFamily="66" charset="0"/>
              </a:rPr>
              <a:t>Powerful verbs – </a:t>
            </a:r>
            <a:r>
              <a:rPr lang="en-GB" i="1" dirty="0">
                <a:solidFill>
                  <a:srgbClr val="00B050"/>
                </a:solidFill>
                <a:latin typeface="Comic Sans MS" panose="030F0902030302020204" pitchFamily="66" charset="0"/>
              </a:rPr>
              <a:t>crept, grabbed, smothered</a:t>
            </a:r>
            <a:endParaRPr lang="en-GB" dirty="0">
              <a:solidFill>
                <a:srgbClr val="00B050"/>
              </a:solidFill>
              <a:latin typeface="Comic Sans MS" panose="030F0902030302020204" pitchFamily="66" charset="0"/>
            </a:endParaRPr>
          </a:p>
        </p:txBody>
      </p:sp>
      <p:sp>
        <p:nvSpPr>
          <p:cNvPr id="10" name="TextBox 9">
            <a:extLst>
              <a:ext uri="{FF2B5EF4-FFF2-40B4-BE49-F238E27FC236}">
                <a16:creationId xmlns:a16="http://schemas.microsoft.com/office/drawing/2014/main" xmlns="" id="{D8D1A600-B1C5-EC4C-8161-7559519321B8}"/>
              </a:ext>
            </a:extLst>
          </p:cNvPr>
          <p:cNvSpPr txBox="1"/>
          <p:nvPr/>
        </p:nvSpPr>
        <p:spPr>
          <a:xfrm>
            <a:off x="591734" y="4054732"/>
            <a:ext cx="3605348" cy="923330"/>
          </a:xfrm>
          <a:prstGeom prst="rect">
            <a:avLst/>
          </a:prstGeom>
          <a:noFill/>
        </p:spPr>
        <p:txBody>
          <a:bodyPr wrap="square" rtlCol="0">
            <a:spAutoFit/>
          </a:bodyPr>
          <a:lstStyle/>
          <a:p>
            <a:r>
              <a:rPr lang="en-GB" dirty="0">
                <a:solidFill>
                  <a:srgbClr val="00B050"/>
                </a:solidFill>
                <a:latin typeface="Comic Sans MS" panose="030F0902030302020204" pitchFamily="66" charset="0"/>
              </a:rPr>
              <a:t>Dramatic connectives –</a:t>
            </a:r>
            <a:r>
              <a:rPr lang="en-GB" i="1" dirty="0">
                <a:solidFill>
                  <a:srgbClr val="00B050"/>
                </a:solidFill>
                <a:latin typeface="Comic Sans MS" panose="030F0902030302020204" pitchFamily="66" charset="0"/>
              </a:rPr>
              <a:t> in an instant, without warning, out of the blue</a:t>
            </a:r>
            <a:endParaRPr lang="en-GB" dirty="0">
              <a:solidFill>
                <a:srgbClr val="00B050"/>
              </a:solidFill>
              <a:latin typeface="Comic Sans MS" panose="030F0902030302020204" pitchFamily="66" charset="0"/>
            </a:endParaRPr>
          </a:p>
        </p:txBody>
      </p:sp>
      <p:sp>
        <p:nvSpPr>
          <p:cNvPr id="11" name="TextBox 10">
            <a:extLst>
              <a:ext uri="{FF2B5EF4-FFF2-40B4-BE49-F238E27FC236}">
                <a16:creationId xmlns:a16="http://schemas.microsoft.com/office/drawing/2014/main" xmlns="" id="{912353D5-75FD-1D4C-BC43-DA2AD2F61E4B}"/>
              </a:ext>
            </a:extLst>
          </p:cNvPr>
          <p:cNvSpPr txBox="1"/>
          <p:nvPr/>
        </p:nvSpPr>
        <p:spPr>
          <a:xfrm>
            <a:off x="358853" y="2740109"/>
            <a:ext cx="3605348" cy="369332"/>
          </a:xfrm>
          <a:prstGeom prst="rect">
            <a:avLst/>
          </a:prstGeom>
          <a:noFill/>
        </p:spPr>
        <p:txBody>
          <a:bodyPr wrap="square" rtlCol="0">
            <a:spAutoFit/>
          </a:bodyPr>
          <a:lstStyle/>
          <a:p>
            <a:r>
              <a:rPr lang="en-GB" dirty="0">
                <a:solidFill>
                  <a:srgbClr val="00B050"/>
                </a:solidFill>
                <a:latin typeface="Comic Sans MS" panose="030F0902030302020204" pitchFamily="66" charset="0"/>
              </a:rPr>
              <a:t>Vocabulary choices</a:t>
            </a:r>
          </a:p>
        </p:txBody>
      </p:sp>
      <p:sp>
        <p:nvSpPr>
          <p:cNvPr id="12" name="TextBox 11">
            <a:extLst>
              <a:ext uri="{FF2B5EF4-FFF2-40B4-BE49-F238E27FC236}">
                <a16:creationId xmlns:a16="http://schemas.microsoft.com/office/drawing/2014/main" xmlns="" id="{D537AE55-D5A1-5A45-9081-AFDB1DC2E831}"/>
              </a:ext>
            </a:extLst>
          </p:cNvPr>
          <p:cNvSpPr txBox="1"/>
          <p:nvPr/>
        </p:nvSpPr>
        <p:spPr>
          <a:xfrm>
            <a:off x="500744" y="1396833"/>
            <a:ext cx="3605348" cy="369332"/>
          </a:xfrm>
          <a:prstGeom prst="rect">
            <a:avLst/>
          </a:prstGeom>
          <a:noFill/>
        </p:spPr>
        <p:txBody>
          <a:bodyPr wrap="square" rtlCol="0">
            <a:spAutoFit/>
          </a:bodyPr>
          <a:lstStyle/>
          <a:p>
            <a:r>
              <a:rPr lang="en-GB" dirty="0">
                <a:solidFill>
                  <a:srgbClr val="00B050"/>
                </a:solidFill>
                <a:latin typeface="Comic Sans MS" panose="030F0902030302020204" pitchFamily="66" charset="0"/>
              </a:rPr>
              <a:t>A dilemma or problem</a:t>
            </a:r>
          </a:p>
        </p:txBody>
      </p:sp>
      <p:sp>
        <p:nvSpPr>
          <p:cNvPr id="13" name="TextBox 12">
            <a:extLst>
              <a:ext uri="{FF2B5EF4-FFF2-40B4-BE49-F238E27FC236}">
                <a16:creationId xmlns:a16="http://schemas.microsoft.com/office/drawing/2014/main" xmlns="" id="{406FBA7C-5623-AC47-83F0-087B66A1BFC2}"/>
              </a:ext>
            </a:extLst>
          </p:cNvPr>
          <p:cNvSpPr txBox="1"/>
          <p:nvPr/>
        </p:nvSpPr>
        <p:spPr>
          <a:xfrm>
            <a:off x="3487783" y="1181215"/>
            <a:ext cx="3605348" cy="369332"/>
          </a:xfrm>
          <a:prstGeom prst="rect">
            <a:avLst/>
          </a:prstGeom>
          <a:noFill/>
        </p:spPr>
        <p:txBody>
          <a:bodyPr wrap="square" rtlCol="0">
            <a:spAutoFit/>
          </a:bodyPr>
          <a:lstStyle/>
          <a:p>
            <a:r>
              <a:rPr lang="en-GB" dirty="0">
                <a:solidFill>
                  <a:srgbClr val="00B050"/>
                </a:solidFill>
                <a:latin typeface="Comic Sans MS" panose="030F0902030302020204" pitchFamily="66" charset="0"/>
              </a:rPr>
              <a:t>A resolution</a:t>
            </a:r>
          </a:p>
        </p:txBody>
      </p:sp>
      <p:sp>
        <p:nvSpPr>
          <p:cNvPr id="14" name="TextBox 13">
            <a:extLst>
              <a:ext uri="{FF2B5EF4-FFF2-40B4-BE49-F238E27FC236}">
                <a16:creationId xmlns:a16="http://schemas.microsoft.com/office/drawing/2014/main" xmlns="" id="{A2F4C1A6-75FE-F946-801A-69E939852150}"/>
              </a:ext>
            </a:extLst>
          </p:cNvPr>
          <p:cNvSpPr txBox="1"/>
          <p:nvPr/>
        </p:nvSpPr>
        <p:spPr>
          <a:xfrm>
            <a:off x="5290457" y="960368"/>
            <a:ext cx="3605348" cy="369332"/>
          </a:xfrm>
          <a:prstGeom prst="rect">
            <a:avLst/>
          </a:prstGeom>
          <a:noFill/>
        </p:spPr>
        <p:txBody>
          <a:bodyPr wrap="square" rtlCol="0">
            <a:spAutoFit/>
          </a:bodyPr>
          <a:lstStyle/>
          <a:p>
            <a:r>
              <a:rPr lang="en-GB" dirty="0">
                <a:solidFill>
                  <a:srgbClr val="00B050"/>
                </a:solidFill>
                <a:latin typeface="Comic Sans MS" panose="030F0902030302020204" pitchFamily="66" charset="0"/>
              </a:rPr>
              <a:t>Create suspense in the build up</a:t>
            </a:r>
          </a:p>
        </p:txBody>
      </p:sp>
    </p:spTree>
    <p:extLst>
      <p:ext uri="{BB962C8B-B14F-4D97-AF65-F5344CB8AC3E}">
        <p14:creationId xmlns:p14="http://schemas.microsoft.com/office/powerpoint/2010/main" val="3979713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F11B52D-DE3C-364A-A191-3FFE4FC91CA7}"/>
              </a:ext>
            </a:extLst>
          </p:cNvPr>
          <p:cNvSpPr txBox="1"/>
          <p:nvPr/>
        </p:nvSpPr>
        <p:spPr>
          <a:xfrm>
            <a:off x="358853" y="193727"/>
            <a:ext cx="1112108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solidFill>
                  <a:srgbClr val="00B050"/>
                </a:solidFill>
                <a:latin typeface="Comic Sans MS" panose="030F0902030302020204" pitchFamily="66" charset="0"/>
              </a:rPr>
              <a:t>Can you include…</a:t>
            </a:r>
            <a:endPar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p:txBody>
      </p:sp>
      <p:pic>
        <p:nvPicPr>
          <p:cNvPr id="3" name="Picture 2">
            <a:extLst>
              <a:ext uri="{FF2B5EF4-FFF2-40B4-BE49-F238E27FC236}">
                <a16:creationId xmlns:a16="http://schemas.microsoft.com/office/drawing/2014/main" xmlns="" id="{84DF53F3-2FAD-9A4E-B95A-6C8FD4562BA5}"/>
              </a:ext>
            </a:extLst>
          </p:cNvPr>
          <p:cNvPicPr>
            <a:picLocks noChangeAspect="1"/>
          </p:cNvPicPr>
          <p:nvPr/>
        </p:nvPicPr>
        <p:blipFill rotWithShape="1">
          <a:blip r:embed="rId2"/>
          <a:srcRect l="28880" t="17339" r="27509" b="16978"/>
          <a:stretch/>
        </p:blipFill>
        <p:spPr>
          <a:xfrm>
            <a:off x="5006979" y="2257151"/>
            <a:ext cx="1985554" cy="1704580"/>
          </a:xfrm>
          <a:prstGeom prst="rect">
            <a:avLst/>
          </a:prstGeom>
        </p:spPr>
      </p:pic>
      <p:sp>
        <p:nvSpPr>
          <p:cNvPr id="5" name="TextBox 4">
            <a:extLst>
              <a:ext uri="{FF2B5EF4-FFF2-40B4-BE49-F238E27FC236}">
                <a16:creationId xmlns:a16="http://schemas.microsoft.com/office/drawing/2014/main" xmlns="" id="{278FC04A-56E8-724A-9BED-5672114D9FBF}"/>
              </a:ext>
            </a:extLst>
          </p:cNvPr>
          <p:cNvSpPr txBox="1"/>
          <p:nvPr/>
        </p:nvSpPr>
        <p:spPr>
          <a:xfrm>
            <a:off x="8085909" y="1489166"/>
            <a:ext cx="36053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Metaphors</a:t>
            </a:r>
          </a:p>
        </p:txBody>
      </p:sp>
      <p:sp>
        <p:nvSpPr>
          <p:cNvPr id="6" name="TextBox 5">
            <a:extLst>
              <a:ext uri="{FF2B5EF4-FFF2-40B4-BE49-F238E27FC236}">
                <a16:creationId xmlns:a16="http://schemas.microsoft.com/office/drawing/2014/main" xmlns="" id="{78929296-889E-FE4C-A5E2-47B0739C9145}"/>
              </a:ext>
            </a:extLst>
          </p:cNvPr>
          <p:cNvSpPr txBox="1"/>
          <p:nvPr/>
        </p:nvSpPr>
        <p:spPr>
          <a:xfrm>
            <a:off x="8227799" y="2779147"/>
            <a:ext cx="36053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Alliteration</a:t>
            </a:r>
          </a:p>
        </p:txBody>
      </p:sp>
      <p:sp>
        <p:nvSpPr>
          <p:cNvPr id="7" name="TextBox 6">
            <a:extLst>
              <a:ext uri="{FF2B5EF4-FFF2-40B4-BE49-F238E27FC236}">
                <a16:creationId xmlns:a16="http://schemas.microsoft.com/office/drawing/2014/main" xmlns="" id="{30718412-D143-7B4B-9CEE-692799AC5201}"/>
              </a:ext>
            </a:extLst>
          </p:cNvPr>
          <p:cNvSpPr txBox="1"/>
          <p:nvPr/>
        </p:nvSpPr>
        <p:spPr>
          <a:xfrm>
            <a:off x="8085909" y="4190387"/>
            <a:ext cx="36053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Expanded noun phrases to add intriguing details</a:t>
            </a:r>
          </a:p>
        </p:txBody>
      </p:sp>
      <p:sp>
        <p:nvSpPr>
          <p:cNvPr id="8" name="TextBox 7">
            <a:extLst>
              <a:ext uri="{FF2B5EF4-FFF2-40B4-BE49-F238E27FC236}">
                <a16:creationId xmlns:a16="http://schemas.microsoft.com/office/drawing/2014/main" xmlns="" id="{3B17D024-EA1C-A143-9578-C4984A0A1E83}"/>
              </a:ext>
            </a:extLst>
          </p:cNvPr>
          <p:cNvSpPr txBox="1"/>
          <p:nvPr/>
        </p:nvSpPr>
        <p:spPr>
          <a:xfrm>
            <a:off x="6425125" y="5593518"/>
            <a:ext cx="36053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Describe the change in  weather to create atmosphere</a:t>
            </a:r>
          </a:p>
        </p:txBody>
      </p:sp>
      <p:sp>
        <p:nvSpPr>
          <p:cNvPr id="9" name="TextBox 8">
            <a:extLst>
              <a:ext uri="{FF2B5EF4-FFF2-40B4-BE49-F238E27FC236}">
                <a16:creationId xmlns:a16="http://schemas.microsoft.com/office/drawing/2014/main" xmlns="" id="{F232E218-C9F5-1644-A65B-CCCB8A25E183}"/>
              </a:ext>
            </a:extLst>
          </p:cNvPr>
          <p:cNvSpPr txBox="1"/>
          <p:nvPr/>
        </p:nvSpPr>
        <p:spPr>
          <a:xfrm>
            <a:off x="2394408" y="5760648"/>
            <a:ext cx="36053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Dialogue showing how the character is feeling</a:t>
            </a:r>
          </a:p>
        </p:txBody>
      </p:sp>
      <p:sp>
        <p:nvSpPr>
          <p:cNvPr id="10" name="TextBox 9">
            <a:extLst>
              <a:ext uri="{FF2B5EF4-FFF2-40B4-BE49-F238E27FC236}">
                <a16:creationId xmlns:a16="http://schemas.microsoft.com/office/drawing/2014/main" xmlns="" id="{D8D1A600-B1C5-EC4C-8161-7559519321B8}"/>
              </a:ext>
            </a:extLst>
          </p:cNvPr>
          <p:cNvSpPr txBox="1"/>
          <p:nvPr/>
        </p:nvSpPr>
        <p:spPr>
          <a:xfrm>
            <a:off x="591734" y="4054732"/>
            <a:ext cx="36053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Show the setting through the character’s eye’s</a:t>
            </a:r>
          </a:p>
        </p:txBody>
      </p:sp>
      <p:sp>
        <p:nvSpPr>
          <p:cNvPr id="11" name="TextBox 10">
            <a:extLst>
              <a:ext uri="{FF2B5EF4-FFF2-40B4-BE49-F238E27FC236}">
                <a16:creationId xmlns:a16="http://schemas.microsoft.com/office/drawing/2014/main" xmlns="" id="{912353D5-75FD-1D4C-BC43-DA2AD2F61E4B}"/>
              </a:ext>
            </a:extLst>
          </p:cNvPr>
          <p:cNvSpPr txBox="1"/>
          <p:nvPr/>
        </p:nvSpPr>
        <p:spPr>
          <a:xfrm>
            <a:off x="358853" y="2740109"/>
            <a:ext cx="36053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Prepositions</a:t>
            </a:r>
          </a:p>
        </p:txBody>
      </p:sp>
      <p:sp>
        <p:nvSpPr>
          <p:cNvPr id="12" name="TextBox 11">
            <a:extLst>
              <a:ext uri="{FF2B5EF4-FFF2-40B4-BE49-F238E27FC236}">
                <a16:creationId xmlns:a16="http://schemas.microsoft.com/office/drawing/2014/main" xmlns="" id="{D537AE55-D5A1-5A45-9081-AFDB1DC2E831}"/>
              </a:ext>
            </a:extLst>
          </p:cNvPr>
          <p:cNvSpPr txBox="1"/>
          <p:nvPr/>
        </p:nvSpPr>
        <p:spPr>
          <a:xfrm>
            <a:off x="779267" y="1119834"/>
            <a:ext cx="36053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Cliff hanger questions</a:t>
            </a:r>
          </a:p>
        </p:txBody>
      </p:sp>
      <p:sp>
        <p:nvSpPr>
          <p:cNvPr id="14" name="TextBox 13">
            <a:extLst>
              <a:ext uri="{FF2B5EF4-FFF2-40B4-BE49-F238E27FC236}">
                <a16:creationId xmlns:a16="http://schemas.microsoft.com/office/drawing/2014/main" xmlns="" id="{A2F4C1A6-75FE-F946-801A-69E939852150}"/>
              </a:ext>
            </a:extLst>
          </p:cNvPr>
          <p:cNvSpPr txBox="1"/>
          <p:nvPr/>
        </p:nvSpPr>
        <p:spPr>
          <a:xfrm>
            <a:off x="5006979" y="916908"/>
            <a:ext cx="36053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Similes </a:t>
            </a:r>
          </a:p>
        </p:txBody>
      </p:sp>
    </p:spTree>
    <p:extLst>
      <p:ext uri="{BB962C8B-B14F-4D97-AF65-F5344CB8AC3E}">
        <p14:creationId xmlns:p14="http://schemas.microsoft.com/office/powerpoint/2010/main" val="2557323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F11B52D-DE3C-364A-A191-3FFE4FC91CA7}"/>
              </a:ext>
            </a:extLst>
          </p:cNvPr>
          <p:cNvSpPr txBox="1"/>
          <p:nvPr/>
        </p:nvSpPr>
        <p:spPr>
          <a:xfrm>
            <a:off x="333632" y="210064"/>
            <a:ext cx="11121082"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Let’s meet the author.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4000" dirty="0">
              <a:solidFill>
                <a:srgbClr val="00B050"/>
              </a:solidFill>
              <a:latin typeface="Comic Sans MS" panose="030F0902030302020204" pitchFamily="66" charset="0"/>
            </a:endParaRPr>
          </a:p>
          <a:p>
            <a:pPr lvl="0"/>
            <a:r>
              <a:rPr lang="en-GB" sz="4000" dirty="0">
                <a:solidFill>
                  <a:srgbClr val="00B050"/>
                </a:solidFill>
                <a:latin typeface="Comic Sans MS" panose="030F0902030302020204" pitchFamily="66" charset="0"/>
                <a:hlinkClick r:id="rId2"/>
              </a:rPr>
              <a:t>https://www.storybreathing.com/free-virtual-school-visit/</a:t>
            </a:r>
            <a:r>
              <a:rPr lang="en-GB" sz="4000" dirty="0">
                <a:solidFill>
                  <a:srgbClr val="00B050"/>
                </a:solidFill>
                <a:latin typeface="Comic Sans MS" panose="030F0902030302020204" pitchFamily="66" charset="0"/>
              </a:rPr>
              <a:t> </a:t>
            </a:r>
            <a:endPar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p:txBody>
      </p:sp>
    </p:spTree>
    <p:extLst>
      <p:ext uri="{BB962C8B-B14F-4D97-AF65-F5344CB8AC3E}">
        <p14:creationId xmlns:p14="http://schemas.microsoft.com/office/powerpoint/2010/main" val="2023769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F11B52D-DE3C-364A-A191-3FFE4FC91CA7}"/>
              </a:ext>
            </a:extLst>
          </p:cNvPr>
          <p:cNvSpPr txBox="1"/>
          <p:nvPr/>
        </p:nvSpPr>
        <p:spPr>
          <a:xfrm>
            <a:off x="333632" y="210064"/>
            <a:ext cx="11121082"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You now have a choice between two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4000" dirty="0">
              <a:solidFill>
                <a:srgbClr val="00B050"/>
              </a:solidFill>
              <a:latin typeface="Comic Sans MS" panose="030F0902030302020204" pitchFamily="66"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The next two slides will help you with junk modelling a scene from the story.</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4000" dirty="0">
                <a:solidFill>
                  <a:srgbClr val="00B050"/>
                </a:solidFill>
                <a:latin typeface="Comic Sans MS" panose="030F0902030302020204" pitchFamily="66" charset="0"/>
              </a:rPr>
              <a:t>If you scroll through these slides you will find a line drawing art ideas linked to the story.  There are pdf documents on the Year 3 page of the website which you might like to use with this activity.</a:t>
            </a:r>
            <a:endPar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p:txBody>
      </p:sp>
    </p:spTree>
    <p:extLst>
      <p:ext uri="{BB962C8B-B14F-4D97-AF65-F5344CB8AC3E}">
        <p14:creationId xmlns:p14="http://schemas.microsoft.com/office/powerpoint/2010/main" val="199617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F11B52D-DE3C-364A-A191-3FFE4FC91CA7}"/>
              </a:ext>
            </a:extLst>
          </p:cNvPr>
          <p:cNvSpPr txBox="1"/>
          <p:nvPr/>
        </p:nvSpPr>
        <p:spPr>
          <a:xfrm>
            <a:off x="333632" y="210064"/>
            <a:ext cx="11121082"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Just like Aaron Becker we are going to try and create a scene from our story through Junk modelling.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You can create a scene from your story or from return it is up to you, but we would love to see photos of you models. </a:t>
            </a:r>
          </a:p>
        </p:txBody>
      </p:sp>
    </p:spTree>
    <p:extLst>
      <p:ext uri="{BB962C8B-B14F-4D97-AF65-F5344CB8AC3E}">
        <p14:creationId xmlns:p14="http://schemas.microsoft.com/office/powerpoint/2010/main" val="2684009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F11B52D-DE3C-364A-A191-3FFE4FC91CA7}"/>
              </a:ext>
            </a:extLst>
          </p:cNvPr>
          <p:cNvSpPr txBox="1"/>
          <p:nvPr/>
        </p:nvSpPr>
        <p:spPr>
          <a:xfrm>
            <a:off x="333632" y="210064"/>
            <a:ext cx="1112108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Here is some ideas to get you started.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p:txBody>
      </p:sp>
      <p:pic>
        <p:nvPicPr>
          <p:cNvPr id="4" name="Picture 3">
            <a:extLst>
              <a:ext uri="{FF2B5EF4-FFF2-40B4-BE49-F238E27FC236}">
                <a16:creationId xmlns:a16="http://schemas.microsoft.com/office/drawing/2014/main" xmlns="" id="{7D35A000-9ED9-0945-B26D-0676888F8801}"/>
              </a:ext>
            </a:extLst>
          </p:cNvPr>
          <p:cNvPicPr>
            <a:picLocks noChangeAspect="1"/>
          </p:cNvPicPr>
          <p:nvPr/>
        </p:nvPicPr>
        <p:blipFill>
          <a:blip r:embed="rId2"/>
          <a:stretch>
            <a:fillRect/>
          </a:stretch>
        </p:blipFill>
        <p:spPr>
          <a:xfrm>
            <a:off x="379762" y="1023527"/>
            <a:ext cx="3550145" cy="2405472"/>
          </a:xfrm>
          <a:prstGeom prst="rect">
            <a:avLst/>
          </a:prstGeom>
        </p:spPr>
      </p:pic>
      <p:pic>
        <p:nvPicPr>
          <p:cNvPr id="5" name="Picture 4">
            <a:extLst>
              <a:ext uri="{FF2B5EF4-FFF2-40B4-BE49-F238E27FC236}">
                <a16:creationId xmlns:a16="http://schemas.microsoft.com/office/drawing/2014/main" xmlns="" id="{6FFC114D-2D13-3D4F-A3E1-EDDAA12CAB2B}"/>
              </a:ext>
            </a:extLst>
          </p:cNvPr>
          <p:cNvPicPr>
            <a:picLocks noChangeAspect="1"/>
          </p:cNvPicPr>
          <p:nvPr/>
        </p:nvPicPr>
        <p:blipFill>
          <a:blip r:embed="rId3"/>
          <a:stretch>
            <a:fillRect/>
          </a:stretch>
        </p:blipFill>
        <p:spPr>
          <a:xfrm>
            <a:off x="8605389" y="1023527"/>
            <a:ext cx="3225520" cy="2405473"/>
          </a:xfrm>
          <a:prstGeom prst="rect">
            <a:avLst/>
          </a:prstGeom>
        </p:spPr>
      </p:pic>
      <p:pic>
        <p:nvPicPr>
          <p:cNvPr id="6" name="Picture 5">
            <a:extLst>
              <a:ext uri="{FF2B5EF4-FFF2-40B4-BE49-F238E27FC236}">
                <a16:creationId xmlns:a16="http://schemas.microsoft.com/office/drawing/2014/main" xmlns="" id="{2E042C93-2F1D-E64A-A9CE-7D92678C46AF}"/>
              </a:ext>
            </a:extLst>
          </p:cNvPr>
          <p:cNvPicPr>
            <a:picLocks noChangeAspect="1"/>
          </p:cNvPicPr>
          <p:nvPr/>
        </p:nvPicPr>
        <p:blipFill>
          <a:blip r:embed="rId4"/>
          <a:stretch>
            <a:fillRect/>
          </a:stretch>
        </p:blipFill>
        <p:spPr>
          <a:xfrm>
            <a:off x="4642048" y="1013413"/>
            <a:ext cx="3251200" cy="2425700"/>
          </a:xfrm>
          <a:prstGeom prst="rect">
            <a:avLst/>
          </a:prstGeom>
        </p:spPr>
      </p:pic>
      <p:pic>
        <p:nvPicPr>
          <p:cNvPr id="7" name="Picture 6">
            <a:extLst>
              <a:ext uri="{FF2B5EF4-FFF2-40B4-BE49-F238E27FC236}">
                <a16:creationId xmlns:a16="http://schemas.microsoft.com/office/drawing/2014/main" xmlns="" id="{B68B4EC9-1694-A04A-B04F-36D15B2F4B22}"/>
              </a:ext>
            </a:extLst>
          </p:cNvPr>
          <p:cNvPicPr>
            <a:picLocks noChangeAspect="1"/>
          </p:cNvPicPr>
          <p:nvPr/>
        </p:nvPicPr>
        <p:blipFill>
          <a:blip r:embed="rId5"/>
          <a:stretch>
            <a:fillRect/>
          </a:stretch>
        </p:blipFill>
        <p:spPr>
          <a:xfrm>
            <a:off x="6579742" y="3644354"/>
            <a:ext cx="3862918" cy="2897189"/>
          </a:xfrm>
          <a:prstGeom prst="rect">
            <a:avLst/>
          </a:prstGeom>
        </p:spPr>
      </p:pic>
      <p:pic>
        <p:nvPicPr>
          <p:cNvPr id="8" name="Picture 7">
            <a:extLst>
              <a:ext uri="{FF2B5EF4-FFF2-40B4-BE49-F238E27FC236}">
                <a16:creationId xmlns:a16="http://schemas.microsoft.com/office/drawing/2014/main" xmlns="" id="{B14A0E9F-A77B-8340-8E32-AB7518965706}"/>
              </a:ext>
            </a:extLst>
          </p:cNvPr>
          <p:cNvPicPr>
            <a:picLocks noChangeAspect="1"/>
          </p:cNvPicPr>
          <p:nvPr/>
        </p:nvPicPr>
        <p:blipFill>
          <a:blip r:embed="rId6"/>
          <a:stretch>
            <a:fillRect/>
          </a:stretch>
        </p:blipFill>
        <p:spPr>
          <a:xfrm>
            <a:off x="3267422" y="3644354"/>
            <a:ext cx="2177506" cy="2897190"/>
          </a:xfrm>
          <a:prstGeom prst="rect">
            <a:avLst/>
          </a:prstGeom>
        </p:spPr>
      </p:pic>
    </p:spTree>
    <p:extLst>
      <p:ext uri="{BB962C8B-B14F-4D97-AF65-F5344CB8AC3E}">
        <p14:creationId xmlns:p14="http://schemas.microsoft.com/office/powerpoint/2010/main" val="2297133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Quest 2">
            <a:hlinkClick r:id="" action="ppaction://media"/>
            <a:extLst>
              <a:ext uri="{FF2B5EF4-FFF2-40B4-BE49-F238E27FC236}">
                <a16:creationId xmlns:a16="http://schemas.microsoft.com/office/drawing/2014/main" xmlns="" id="{0E4BB6C5-35F7-449C-87AF-F8C6994D7C90}"/>
              </a:ext>
            </a:extLst>
          </p:cNvPr>
          <p:cNvPicPr>
            <a:picLocks noChangeAspect="1"/>
          </p:cNvPicPr>
          <p:nvPr>
            <a:videoFile r:link="rId1"/>
            <p:extLst>
              <p:ext uri="{DAA4B4D4-6D71-4841-9C94-3DE7FCFB9230}">
                <p14:media xmlns:p14="http://schemas.microsoft.com/office/powerpoint/2010/main" r:embed="rId2">
                  <p14:trim st="4330"/>
                </p14:media>
              </p:ext>
            </p:extLst>
          </p:nvPr>
        </p:nvPicPr>
        <p:blipFill>
          <a:blip r:embed="rId4"/>
          <a:stretch>
            <a:fillRect/>
          </a:stretch>
        </p:blipFill>
        <p:spPr>
          <a:xfrm>
            <a:off x="0" y="294936"/>
            <a:ext cx="12192000" cy="5842000"/>
          </a:xfrm>
          <a:prstGeom prst="rect">
            <a:avLst/>
          </a:prstGeom>
        </p:spPr>
      </p:pic>
      <p:sp>
        <p:nvSpPr>
          <p:cNvPr id="3" name="Rectangle 2">
            <a:extLst>
              <a:ext uri="{FF2B5EF4-FFF2-40B4-BE49-F238E27FC236}">
                <a16:creationId xmlns:a16="http://schemas.microsoft.com/office/drawing/2014/main" xmlns="" id="{518B6322-32E3-47F6-8A55-26E7F092AA52}"/>
              </a:ext>
            </a:extLst>
          </p:cNvPr>
          <p:cNvSpPr/>
          <p:nvPr/>
        </p:nvSpPr>
        <p:spPr>
          <a:xfrm>
            <a:off x="2515532" y="6193732"/>
            <a:ext cx="7160935" cy="369332"/>
          </a:xfrm>
          <a:prstGeom prst="rect">
            <a:avLst/>
          </a:prstGeom>
        </p:spPr>
        <p:txBody>
          <a:bodyPr wrap="none">
            <a:spAutoFit/>
          </a:bodyPr>
          <a:lstStyle/>
          <a:p>
            <a:r>
              <a:rPr lang="en-GB" dirty="0">
                <a:latin typeface="Comic Sans MS" panose="030F0702030302020204" pitchFamily="66" charset="0"/>
                <a:hlinkClick r:id="rId5"/>
              </a:rPr>
              <a:t>If the video doesn't play, click this link but watch </a:t>
            </a:r>
            <a:r>
              <a:rPr lang="en-GB" b="1" dirty="0">
                <a:latin typeface="Comic Sans MS" panose="030F0702030302020204" pitchFamily="66" charset="0"/>
                <a:hlinkClick r:id="rId5"/>
              </a:rPr>
              <a:t>without sound</a:t>
            </a:r>
            <a:endParaRPr lang="en-GB" b="1" dirty="0">
              <a:latin typeface="Comic Sans MS" panose="030F0702030302020204" pitchFamily="66" charset="0"/>
            </a:endParaRPr>
          </a:p>
        </p:txBody>
      </p:sp>
    </p:spTree>
    <p:extLst>
      <p:ext uri="{BB962C8B-B14F-4D97-AF65-F5344CB8AC3E}">
        <p14:creationId xmlns:p14="http://schemas.microsoft.com/office/powerpoint/2010/main" val="326984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6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B49B5E2-EF90-544D-B1F5-C65BD29F847E}"/>
              </a:ext>
            </a:extLst>
          </p:cNvPr>
          <p:cNvSpPr txBox="1"/>
          <p:nvPr/>
        </p:nvSpPr>
        <p:spPr>
          <a:xfrm>
            <a:off x="790831" y="383059"/>
            <a:ext cx="1020298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Can you use the images on the slides to help you create some artwork for you stories?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You don’t have to use them all, pick the ones that will work with your story or use them to inspire you own artwork.</a:t>
            </a:r>
          </a:p>
        </p:txBody>
      </p:sp>
      <p:pic>
        <p:nvPicPr>
          <p:cNvPr id="5" name="Picture 4">
            <a:extLst>
              <a:ext uri="{FF2B5EF4-FFF2-40B4-BE49-F238E27FC236}">
                <a16:creationId xmlns:a16="http://schemas.microsoft.com/office/drawing/2014/main" xmlns="" id="{8513FC5D-4519-0244-A72F-1D1BAD697206}"/>
              </a:ext>
            </a:extLst>
          </p:cNvPr>
          <p:cNvPicPr>
            <a:picLocks noChangeAspect="1"/>
          </p:cNvPicPr>
          <p:nvPr/>
        </p:nvPicPr>
        <p:blipFill>
          <a:blip r:embed="rId2"/>
          <a:stretch>
            <a:fillRect/>
          </a:stretch>
        </p:blipFill>
        <p:spPr>
          <a:xfrm>
            <a:off x="654907" y="1739728"/>
            <a:ext cx="5571353" cy="4422620"/>
          </a:xfrm>
          <a:prstGeom prst="rect">
            <a:avLst/>
          </a:prstGeom>
        </p:spPr>
      </p:pic>
      <p:sp>
        <p:nvSpPr>
          <p:cNvPr id="6" name="Rounded Rectangular Callout 5">
            <a:extLst>
              <a:ext uri="{FF2B5EF4-FFF2-40B4-BE49-F238E27FC236}">
                <a16:creationId xmlns:a16="http://schemas.microsoft.com/office/drawing/2014/main" xmlns="" id="{FF234422-DD9F-354D-B064-536D3F19BEFF}"/>
              </a:ext>
            </a:extLst>
          </p:cNvPr>
          <p:cNvSpPr/>
          <p:nvPr/>
        </p:nvSpPr>
        <p:spPr>
          <a:xfrm>
            <a:off x="6771503" y="1952368"/>
            <a:ext cx="3608173" cy="3039762"/>
          </a:xfrm>
          <a:prstGeom prst="wedgeRoundRectCallout">
            <a:avLst>
              <a:gd name="adj1" fmla="val 64099"/>
              <a:gd name="adj2" fmla="val 86077"/>
              <a:gd name="adj3" fmla="val 16667"/>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D5075A4A-3B07-A44F-AFAA-54BA575D67CA}"/>
              </a:ext>
            </a:extLst>
          </p:cNvPr>
          <p:cNvSpPr txBox="1"/>
          <p:nvPr/>
        </p:nvSpPr>
        <p:spPr>
          <a:xfrm>
            <a:off x="6907443" y="2364253"/>
            <a:ext cx="3472233"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Who lives in the castle?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Do they keep animals?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Can you draw them so we can see?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p:txBody>
      </p:sp>
    </p:spTree>
    <p:extLst>
      <p:ext uri="{BB962C8B-B14F-4D97-AF65-F5344CB8AC3E}">
        <p14:creationId xmlns:p14="http://schemas.microsoft.com/office/powerpoint/2010/main" val="1593811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B49B5E2-EF90-544D-B1F5-C65BD29F847E}"/>
              </a:ext>
            </a:extLst>
          </p:cNvPr>
          <p:cNvSpPr txBox="1"/>
          <p:nvPr/>
        </p:nvSpPr>
        <p:spPr>
          <a:xfrm>
            <a:off x="790831" y="383059"/>
            <a:ext cx="10985158"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You were secretly following someone when they disappeared through this archway. You aren't sure what's on the other side so you tiptoe up the step and peer through.</a:t>
            </a:r>
            <a:br>
              <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br>
            <a:endPar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Draw or paint what you see through the archway.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p:txBody>
      </p:sp>
      <p:sp>
        <p:nvSpPr>
          <p:cNvPr id="6" name="Rounded Rectangular Callout 5">
            <a:extLst>
              <a:ext uri="{FF2B5EF4-FFF2-40B4-BE49-F238E27FC236}">
                <a16:creationId xmlns:a16="http://schemas.microsoft.com/office/drawing/2014/main" xmlns="" id="{FF234422-DD9F-354D-B064-536D3F19BEFF}"/>
              </a:ext>
            </a:extLst>
          </p:cNvPr>
          <p:cNvSpPr/>
          <p:nvPr/>
        </p:nvSpPr>
        <p:spPr>
          <a:xfrm>
            <a:off x="6771503" y="1952368"/>
            <a:ext cx="3608173" cy="3039762"/>
          </a:xfrm>
          <a:prstGeom prst="wedgeRoundRectCallout">
            <a:avLst>
              <a:gd name="adj1" fmla="val 64099"/>
              <a:gd name="adj2" fmla="val 86077"/>
              <a:gd name="adj3" fmla="val 16667"/>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D5075A4A-3B07-A44F-AFAA-54BA575D67CA}"/>
              </a:ext>
            </a:extLst>
          </p:cNvPr>
          <p:cNvSpPr txBox="1"/>
          <p:nvPr/>
        </p:nvSpPr>
        <p:spPr>
          <a:xfrm>
            <a:off x="6907443" y="2228328"/>
            <a:ext cx="347223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What do you see through the archway?</a:t>
            </a:r>
            <a:b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br>
            <a:endPar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Is there anything on the step, draw what you see?</a:t>
            </a:r>
            <a:b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br>
            <a:endPar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Suddenly, something makes you look up...what do you see above the archway?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p:txBody>
      </p:sp>
      <p:pic>
        <p:nvPicPr>
          <p:cNvPr id="2" name="Picture 1">
            <a:extLst>
              <a:ext uri="{FF2B5EF4-FFF2-40B4-BE49-F238E27FC236}">
                <a16:creationId xmlns:a16="http://schemas.microsoft.com/office/drawing/2014/main" xmlns="" id="{EE7A90E1-D7D4-C54C-9E3F-77DE2FE50AA9}"/>
              </a:ext>
            </a:extLst>
          </p:cNvPr>
          <p:cNvPicPr>
            <a:picLocks noChangeAspect="1"/>
          </p:cNvPicPr>
          <p:nvPr/>
        </p:nvPicPr>
        <p:blipFill>
          <a:blip r:embed="rId2"/>
          <a:stretch>
            <a:fillRect/>
          </a:stretch>
        </p:blipFill>
        <p:spPr>
          <a:xfrm>
            <a:off x="790831" y="1728573"/>
            <a:ext cx="4124926" cy="4911540"/>
          </a:xfrm>
          <a:prstGeom prst="rect">
            <a:avLst/>
          </a:prstGeom>
        </p:spPr>
      </p:pic>
    </p:spTree>
    <p:extLst>
      <p:ext uri="{BB962C8B-B14F-4D97-AF65-F5344CB8AC3E}">
        <p14:creationId xmlns:p14="http://schemas.microsoft.com/office/powerpoint/2010/main" val="3450609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B49B5E2-EF90-544D-B1F5-C65BD29F847E}"/>
              </a:ext>
            </a:extLst>
          </p:cNvPr>
          <p:cNvSpPr txBox="1"/>
          <p:nvPr/>
        </p:nvSpPr>
        <p:spPr>
          <a:xfrm>
            <a:off x="790831" y="383059"/>
            <a:ext cx="109851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You are right at the top of the castle, looking out: what can you see? Clouds, stars, rooftops? What is the weather like?</a:t>
            </a:r>
          </a:p>
        </p:txBody>
      </p:sp>
      <p:sp>
        <p:nvSpPr>
          <p:cNvPr id="6" name="Rounded Rectangular Callout 5">
            <a:extLst>
              <a:ext uri="{FF2B5EF4-FFF2-40B4-BE49-F238E27FC236}">
                <a16:creationId xmlns:a16="http://schemas.microsoft.com/office/drawing/2014/main" xmlns="" id="{FF234422-DD9F-354D-B064-536D3F19BEFF}"/>
              </a:ext>
            </a:extLst>
          </p:cNvPr>
          <p:cNvSpPr/>
          <p:nvPr/>
        </p:nvSpPr>
        <p:spPr>
          <a:xfrm>
            <a:off x="6771503" y="1952368"/>
            <a:ext cx="3608173" cy="3039762"/>
          </a:xfrm>
          <a:prstGeom prst="wedgeRoundRectCallout">
            <a:avLst>
              <a:gd name="adj1" fmla="val 64099"/>
              <a:gd name="adj2" fmla="val 86077"/>
              <a:gd name="adj3" fmla="val 16667"/>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D5075A4A-3B07-A44F-AFAA-54BA575D67CA}"/>
              </a:ext>
            </a:extLst>
          </p:cNvPr>
          <p:cNvSpPr txBox="1"/>
          <p:nvPr/>
        </p:nvSpPr>
        <p:spPr>
          <a:xfrm>
            <a:off x="6907443" y="2228328"/>
            <a:ext cx="3472233"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Who lives in this magical castle floating in the sky? </a:t>
            </a:r>
            <a:b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br>
            <a:endPar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What is on the flags?</a:t>
            </a:r>
            <a:b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br>
            <a:endPar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What do you see below the castle? Clouds? S​tars? Rooftops?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p:txBody>
      </p:sp>
      <p:pic>
        <p:nvPicPr>
          <p:cNvPr id="3" name="Picture 2">
            <a:extLst>
              <a:ext uri="{FF2B5EF4-FFF2-40B4-BE49-F238E27FC236}">
                <a16:creationId xmlns:a16="http://schemas.microsoft.com/office/drawing/2014/main" xmlns="" id="{84AC3D44-9B5F-294B-A168-43B858F06E8F}"/>
              </a:ext>
            </a:extLst>
          </p:cNvPr>
          <p:cNvPicPr>
            <a:picLocks noChangeAspect="1"/>
          </p:cNvPicPr>
          <p:nvPr/>
        </p:nvPicPr>
        <p:blipFill>
          <a:blip r:embed="rId2"/>
          <a:stretch>
            <a:fillRect/>
          </a:stretch>
        </p:blipFill>
        <p:spPr>
          <a:xfrm>
            <a:off x="570642" y="1952368"/>
            <a:ext cx="4322634" cy="4443266"/>
          </a:xfrm>
          <a:prstGeom prst="rect">
            <a:avLst/>
          </a:prstGeom>
        </p:spPr>
      </p:pic>
    </p:spTree>
    <p:extLst>
      <p:ext uri="{BB962C8B-B14F-4D97-AF65-F5344CB8AC3E}">
        <p14:creationId xmlns:p14="http://schemas.microsoft.com/office/powerpoint/2010/main" val="3371171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B49B5E2-EF90-544D-B1F5-C65BD29F847E}"/>
              </a:ext>
            </a:extLst>
          </p:cNvPr>
          <p:cNvSpPr txBox="1"/>
          <p:nvPr/>
        </p:nvSpPr>
        <p:spPr>
          <a:xfrm>
            <a:off x="790831" y="383059"/>
            <a:ext cx="1098515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You saw a city that you had ​never seen before, with streets full of water and strange wonderful buildings. Draw in as much as possible of what you see. Who is  in the boat and where is it going?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p:txBody>
      </p:sp>
      <p:sp>
        <p:nvSpPr>
          <p:cNvPr id="6" name="Rounded Rectangular Callout 5">
            <a:extLst>
              <a:ext uri="{FF2B5EF4-FFF2-40B4-BE49-F238E27FC236}">
                <a16:creationId xmlns:a16="http://schemas.microsoft.com/office/drawing/2014/main" xmlns="" id="{FF234422-DD9F-354D-B064-536D3F19BEFF}"/>
              </a:ext>
            </a:extLst>
          </p:cNvPr>
          <p:cNvSpPr/>
          <p:nvPr/>
        </p:nvSpPr>
        <p:spPr>
          <a:xfrm>
            <a:off x="6771503" y="1952368"/>
            <a:ext cx="3608173" cy="3039762"/>
          </a:xfrm>
          <a:prstGeom prst="wedgeRoundRectCallout">
            <a:avLst>
              <a:gd name="adj1" fmla="val 64099"/>
              <a:gd name="adj2" fmla="val 86077"/>
              <a:gd name="adj3" fmla="val 16667"/>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D5075A4A-3B07-A44F-AFAA-54BA575D67CA}"/>
              </a:ext>
            </a:extLst>
          </p:cNvPr>
          <p:cNvSpPr txBox="1"/>
          <p:nvPr/>
        </p:nvSpPr>
        <p:spPr>
          <a:xfrm>
            <a:off x="6907443" y="2228328"/>
            <a:ext cx="3472233"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What else can you see in this strange wonderful, watery city?</a:t>
            </a:r>
            <a:br>
              <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br>
            <a:endPar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Who is in the boat and where is going?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p:txBody>
      </p:sp>
      <p:pic>
        <p:nvPicPr>
          <p:cNvPr id="2" name="Picture 1">
            <a:extLst>
              <a:ext uri="{FF2B5EF4-FFF2-40B4-BE49-F238E27FC236}">
                <a16:creationId xmlns:a16="http://schemas.microsoft.com/office/drawing/2014/main" xmlns="" id="{38B2F7FE-0AA6-C44C-A51C-7D8F9BE855E1}"/>
              </a:ext>
            </a:extLst>
          </p:cNvPr>
          <p:cNvPicPr>
            <a:picLocks noChangeAspect="1"/>
          </p:cNvPicPr>
          <p:nvPr/>
        </p:nvPicPr>
        <p:blipFill>
          <a:blip r:embed="rId2"/>
          <a:stretch>
            <a:fillRect/>
          </a:stretch>
        </p:blipFill>
        <p:spPr>
          <a:xfrm>
            <a:off x="416011" y="1169198"/>
            <a:ext cx="3437065" cy="5419372"/>
          </a:xfrm>
          <a:prstGeom prst="rect">
            <a:avLst/>
          </a:prstGeom>
        </p:spPr>
      </p:pic>
    </p:spTree>
    <p:extLst>
      <p:ext uri="{BB962C8B-B14F-4D97-AF65-F5344CB8AC3E}">
        <p14:creationId xmlns:p14="http://schemas.microsoft.com/office/powerpoint/2010/main" val="176023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B49B5E2-EF90-544D-B1F5-C65BD29F847E}"/>
              </a:ext>
            </a:extLst>
          </p:cNvPr>
          <p:cNvSpPr txBox="1"/>
          <p:nvPr/>
        </p:nvSpPr>
        <p:spPr>
          <a:xfrm>
            <a:off x="790831" y="383059"/>
            <a:ext cx="1098515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The castle is on an island, draw in the water and an upside down picture of the castle reflected in it.</a:t>
            </a:r>
            <a:br>
              <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br>
            <a:endPar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p:txBody>
      </p:sp>
      <p:sp>
        <p:nvSpPr>
          <p:cNvPr id="6" name="Rounded Rectangular Callout 5">
            <a:extLst>
              <a:ext uri="{FF2B5EF4-FFF2-40B4-BE49-F238E27FC236}">
                <a16:creationId xmlns:a16="http://schemas.microsoft.com/office/drawing/2014/main" xmlns="" id="{FF234422-DD9F-354D-B064-536D3F19BEFF}"/>
              </a:ext>
            </a:extLst>
          </p:cNvPr>
          <p:cNvSpPr/>
          <p:nvPr/>
        </p:nvSpPr>
        <p:spPr>
          <a:xfrm>
            <a:off x="7883611" y="1007708"/>
            <a:ext cx="3608173" cy="3039762"/>
          </a:xfrm>
          <a:prstGeom prst="wedgeRoundRectCallout">
            <a:avLst>
              <a:gd name="adj1" fmla="val 64099"/>
              <a:gd name="adj2" fmla="val 86077"/>
              <a:gd name="adj3" fmla="val 16667"/>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D5075A4A-3B07-A44F-AFAA-54BA575D67CA}"/>
              </a:ext>
            </a:extLst>
          </p:cNvPr>
          <p:cNvSpPr txBox="1"/>
          <p:nvPr/>
        </p:nvSpPr>
        <p:spPr>
          <a:xfrm>
            <a:off x="8161653" y="1599962"/>
            <a:ext cx="3472233"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Is there anything or anybody in the water? Draw them with their reflections, if you can.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p:txBody>
      </p:sp>
      <p:pic>
        <p:nvPicPr>
          <p:cNvPr id="3" name="Picture 2">
            <a:extLst>
              <a:ext uri="{FF2B5EF4-FFF2-40B4-BE49-F238E27FC236}">
                <a16:creationId xmlns:a16="http://schemas.microsoft.com/office/drawing/2014/main" xmlns="" id="{13619443-F433-5644-9357-C2706DE2819A}"/>
              </a:ext>
            </a:extLst>
          </p:cNvPr>
          <p:cNvPicPr>
            <a:picLocks noChangeAspect="1"/>
          </p:cNvPicPr>
          <p:nvPr/>
        </p:nvPicPr>
        <p:blipFill>
          <a:blip r:embed="rId2"/>
          <a:stretch>
            <a:fillRect/>
          </a:stretch>
        </p:blipFill>
        <p:spPr>
          <a:xfrm>
            <a:off x="270243" y="1309815"/>
            <a:ext cx="7453853" cy="4263081"/>
          </a:xfrm>
          <a:prstGeom prst="rect">
            <a:avLst/>
          </a:prstGeom>
        </p:spPr>
      </p:pic>
    </p:spTree>
    <p:extLst>
      <p:ext uri="{BB962C8B-B14F-4D97-AF65-F5344CB8AC3E}">
        <p14:creationId xmlns:p14="http://schemas.microsoft.com/office/powerpoint/2010/main" val="3832608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B49B5E2-EF90-544D-B1F5-C65BD29F847E}"/>
              </a:ext>
            </a:extLst>
          </p:cNvPr>
          <p:cNvSpPr txBox="1"/>
          <p:nvPr/>
        </p:nvSpPr>
        <p:spPr>
          <a:xfrm>
            <a:off x="558113" y="271848"/>
            <a:ext cx="10985158"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Something extraordinary just happened and you saw it all!</a:t>
            </a:r>
            <a:b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br>
            <a:endPar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Draw a picture showing the whole story................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p:txBody>
      </p:sp>
      <p:sp>
        <p:nvSpPr>
          <p:cNvPr id="6" name="Rounded Rectangular Callout 5">
            <a:extLst>
              <a:ext uri="{FF2B5EF4-FFF2-40B4-BE49-F238E27FC236}">
                <a16:creationId xmlns:a16="http://schemas.microsoft.com/office/drawing/2014/main" xmlns="" id="{FF234422-DD9F-354D-B064-536D3F19BEFF}"/>
              </a:ext>
            </a:extLst>
          </p:cNvPr>
          <p:cNvSpPr/>
          <p:nvPr/>
        </p:nvSpPr>
        <p:spPr>
          <a:xfrm>
            <a:off x="7883611" y="1007708"/>
            <a:ext cx="3608173" cy="3039762"/>
          </a:xfrm>
          <a:prstGeom prst="wedgeRoundRectCallout">
            <a:avLst>
              <a:gd name="adj1" fmla="val 64099"/>
              <a:gd name="adj2" fmla="val 86077"/>
              <a:gd name="adj3" fmla="val 16667"/>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D5075A4A-3B07-A44F-AFAA-54BA575D67CA}"/>
              </a:ext>
            </a:extLst>
          </p:cNvPr>
          <p:cNvSpPr txBox="1"/>
          <p:nvPr/>
        </p:nvSpPr>
        <p:spPr>
          <a:xfrm>
            <a:off x="8161653" y="1599962"/>
            <a:ext cx="3472233"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What have you seen?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Where is it happening?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Who is involved?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p:txBody>
      </p:sp>
      <p:pic>
        <p:nvPicPr>
          <p:cNvPr id="2" name="Picture 1">
            <a:extLst>
              <a:ext uri="{FF2B5EF4-FFF2-40B4-BE49-F238E27FC236}">
                <a16:creationId xmlns:a16="http://schemas.microsoft.com/office/drawing/2014/main" xmlns="" id="{B37976DA-55D1-2747-87B0-9097B0BD6882}"/>
              </a:ext>
            </a:extLst>
          </p:cNvPr>
          <p:cNvPicPr>
            <a:picLocks noChangeAspect="1"/>
          </p:cNvPicPr>
          <p:nvPr/>
        </p:nvPicPr>
        <p:blipFill>
          <a:blip r:embed="rId2"/>
          <a:stretch>
            <a:fillRect/>
          </a:stretch>
        </p:blipFill>
        <p:spPr>
          <a:xfrm>
            <a:off x="558113" y="1219199"/>
            <a:ext cx="3371335" cy="5505849"/>
          </a:xfrm>
          <a:prstGeom prst="rect">
            <a:avLst/>
          </a:prstGeom>
        </p:spPr>
      </p:pic>
    </p:spTree>
    <p:extLst>
      <p:ext uri="{BB962C8B-B14F-4D97-AF65-F5344CB8AC3E}">
        <p14:creationId xmlns:p14="http://schemas.microsoft.com/office/powerpoint/2010/main" val="3758581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EA6E9AE6-1E15-324B-B60A-A052ED6F80F9}"/>
              </a:ext>
            </a:extLst>
          </p:cNvPr>
          <p:cNvSpPr txBox="1"/>
          <p:nvPr/>
        </p:nvSpPr>
        <p:spPr>
          <a:xfrm>
            <a:off x="3439433" y="3630865"/>
            <a:ext cx="6726278" cy="1363215"/>
          </a:xfrm>
          <a:prstGeom prst="rect">
            <a:avLst/>
          </a:prstGeom>
        </p:spPr>
        <p:txBody>
          <a:bodyPr vert="horz" lIns="91440" tIns="45720" rIns="91440" bIns="45720" rtlCol="0" anchor="t">
            <a:noAutofit/>
          </a:bodyPr>
          <a:lstStyle/>
          <a:p>
            <a:pPr algn="ctr"/>
            <a:r>
              <a:rPr lang="en-GB" sz="3600" dirty="0">
                <a:solidFill>
                  <a:srgbClr val="00B050"/>
                </a:solidFill>
                <a:latin typeface="Comic Sans MS" panose="030F0902030302020204" pitchFamily="66" charset="0"/>
              </a:rPr>
              <a:t>If you had a magic crayon, where would you go?</a:t>
            </a:r>
          </a:p>
        </p:txBody>
      </p:sp>
      <p:sp>
        <p:nvSpPr>
          <p:cNvPr id="11" name="Freeform: Shape 10">
            <a:extLst>
              <a:ext uri="{FF2B5EF4-FFF2-40B4-BE49-F238E27FC236}">
                <a16:creationId xmlns:a16="http://schemas.microsoft.com/office/drawing/2014/main" xmlns="" id="{F6E384F5-137A-40B1-97F0-694CC6ECD5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113091"/>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xmlns="" id="{9DBC4630-03DA-474F-BBCB-BA3AE6B317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B32FCC2A-2B22-4C4C-97ED-1F756445500A}"/>
              </a:ext>
            </a:extLst>
          </p:cNvPr>
          <p:cNvPicPr>
            <a:picLocks noChangeAspect="1"/>
          </p:cNvPicPr>
          <p:nvPr/>
        </p:nvPicPr>
        <p:blipFill rotWithShape="1">
          <a:blip r:embed="rId2"/>
          <a:srcRect t="14130" r="-1" b="-1"/>
          <a:stretch/>
        </p:blipFill>
        <p:spPr>
          <a:xfrm>
            <a:off x="1246574"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2" name="Picture 1">
            <a:extLst>
              <a:ext uri="{FF2B5EF4-FFF2-40B4-BE49-F238E27FC236}">
                <a16:creationId xmlns:a16="http://schemas.microsoft.com/office/drawing/2014/main" xmlns="" id="{77B82208-9C0B-6D41-B8BE-356D0C925FEA}"/>
              </a:ext>
            </a:extLst>
          </p:cNvPr>
          <p:cNvPicPr>
            <a:picLocks noChangeAspect="1"/>
          </p:cNvPicPr>
          <p:nvPr/>
        </p:nvPicPr>
        <p:blipFill rotWithShape="1">
          <a:blip r:embed="rId3"/>
          <a:srcRect l="28782" r="12713" b="-1"/>
          <a:stretch/>
        </p:blipFill>
        <p:spPr>
          <a:xfrm>
            <a:off x="20" y="2279205"/>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15" name="Oval 14">
            <a:extLst>
              <a:ext uri="{FF2B5EF4-FFF2-40B4-BE49-F238E27FC236}">
                <a16:creationId xmlns:a16="http://schemas.microsoft.com/office/drawing/2014/main" xmlns="" id="{78418A25-6EAC-4140-BFE6-284E1925B5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347279" y="6159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71E862E6-35DA-CB46-A1C2-8C51808D35A8}"/>
              </a:ext>
            </a:extLst>
          </p:cNvPr>
          <p:cNvPicPr>
            <a:picLocks noChangeAspect="1"/>
          </p:cNvPicPr>
          <p:nvPr/>
        </p:nvPicPr>
        <p:blipFill rotWithShape="1">
          <a:blip r:embed="rId4"/>
          <a:srcRect l="33501" r="-3" b="-3"/>
          <a:stretch/>
        </p:blipFill>
        <p:spPr>
          <a:xfrm>
            <a:off x="5511871" y="7805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17" name="Freeform: Shape 16">
            <a:extLst>
              <a:ext uri="{FF2B5EF4-FFF2-40B4-BE49-F238E27FC236}">
                <a16:creationId xmlns:a16="http://schemas.microsoft.com/office/drawing/2014/main" xmlns="" id="{31103AB2-C090-458F-B752-294F23AFA8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52568" y="-4331"/>
            <a:ext cx="3439432" cy="3785157"/>
          </a:xfrm>
          <a:custGeom>
            <a:avLst/>
            <a:gdLst>
              <a:gd name="connsiteX0" fmla="*/ 198262 w 3439432"/>
              <a:gd name="connsiteY0" fmla="*/ 0 h 3785157"/>
              <a:gd name="connsiteX1" fmla="*/ 3439432 w 3439432"/>
              <a:gd name="connsiteY1" fmla="*/ 0 h 3785157"/>
              <a:gd name="connsiteX2" fmla="*/ 3439432 w 3439432"/>
              <a:gd name="connsiteY2" fmla="*/ 3697836 h 3785157"/>
              <a:gd name="connsiteX3" fmla="*/ 3318024 w 3439432"/>
              <a:gd name="connsiteY3" fmla="*/ 3729054 h 3785157"/>
              <a:gd name="connsiteX4" fmla="*/ 2761488 w 3439432"/>
              <a:gd name="connsiteY4" fmla="*/ 3785157 h 3785157"/>
              <a:gd name="connsiteX5" fmla="*/ 0 w 3439432"/>
              <a:gd name="connsiteY5" fmla="*/ 1023669 h 3785157"/>
              <a:gd name="connsiteX6" fmla="*/ 124151 w 3439432"/>
              <a:gd name="connsiteY6" fmla="*/ 202487 h 378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785157">
                <a:moveTo>
                  <a:pt x="198262" y="0"/>
                </a:moveTo>
                <a:lnTo>
                  <a:pt x="3439432" y="0"/>
                </a:lnTo>
                <a:lnTo>
                  <a:pt x="3439432" y="3697836"/>
                </a:lnTo>
                <a:lnTo>
                  <a:pt x="3318024" y="3729054"/>
                </a:lnTo>
                <a:cubicBezTo>
                  <a:pt x="3138258" y="3765839"/>
                  <a:pt x="2952129" y="3785157"/>
                  <a:pt x="2761488" y="3785157"/>
                </a:cubicBezTo>
                <a:cubicBezTo>
                  <a:pt x="1236360" y="3785157"/>
                  <a:pt x="0" y="2548797"/>
                  <a:pt x="0" y="1023669"/>
                </a:cubicBezTo>
                <a:cubicBezTo>
                  <a:pt x="0" y="737708"/>
                  <a:pt x="43466" y="461898"/>
                  <a:pt x="124151" y="20248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0A402BF8-AD0D-9344-A416-285317B3EF16}"/>
              </a:ext>
            </a:extLst>
          </p:cNvPr>
          <p:cNvPicPr>
            <a:picLocks noChangeAspect="1"/>
          </p:cNvPicPr>
          <p:nvPr/>
        </p:nvPicPr>
        <p:blipFill rotWithShape="1">
          <a:blip r:embed="rId5"/>
          <a:srcRect l="17342" r="16177" b="-3"/>
          <a:stretch/>
        </p:blipFill>
        <p:spPr>
          <a:xfrm>
            <a:off x="8918761" y="-4331"/>
            <a:ext cx="3273238" cy="3618965"/>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p:spPr>
      </p:pic>
      <p:sp>
        <p:nvSpPr>
          <p:cNvPr id="12" name="TextBox 11">
            <a:extLst>
              <a:ext uri="{FF2B5EF4-FFF2-40B4-BE49-F238E27FC236}">
                <a16:creationId xmlns:a16="http://schemas.microsoft.com/office/drawing/2014/main" xmlns="" id="{B1E8FF05-9B8C-4282-8B55-D44E4D8D0981}"/>
              </a:ext>
            </a:extLst>
          </p:cNvPr>
          <p:cNvSpPr txBox="1"/>
          <p:nvPr/>
        </p:nvSpPr>
        <p:spPr>
          <a:xfrm>
            <a:off x="4701196" y="4891208"/>
            <a:ext cx="4937937" cy="1147150"/>
          </a:xfrm>
          <a:prstGeom prst="rect">
            <a:avLst/>
          </a:prstGeom>
        </p:spPr>
        <p:txBody>
          <a:bodyPr vert="horz" lIns="91440" tIns="45720" rIns="91440" bIns="45720" rtlCol="0" anchor="t">
            <a:noAutofit/>
          </a:bodyPr>
          <a:lstStyle/>
          <a:p>
            <a:pPr algn="ctr">
              <a:lnSpc>
                <a:spcPct val="90000"/>
              </a:lnSpc>
              <a:spcBef>
                <a:spcPct val="0"/>
              </a:spcBef>
              <a:spcAft>
                <a:spcPts val="600"/>
              </a:spcAft>
            </a:pPr>
            <a:r>
              <a:rPr lang="en-US" sz="2800" kern="1200" dirty="0">
                <a:solidFill>
                  <a:schemeClr val="tx1"/>
                </a:solidFill>
                <a:latin typeface="Comic Sans MS" panose="030F0902030302020204" pitchFamily="66" charset="0"/>
                <a:ea typeface="+mj-ea"/>
                <a:cs typeface="+mj-cs"/>
              </a:rPr>
              <a:t>Make a list of all of the magical places you might travel to with your magic crayon.</a:t>
            </a:r>
          </a:p>
        </p:txBody>
      </p:sp>
    </p:spTree>
    <p:extLst>
      <p:ext uri="{BB962C8B-B14F-4D97-AF65-F5344CB8AC3E}">
        <p14:creationId xmlns:p14="http://schemas.microsoft.com/office/powerpoint/2010/main" val="66041791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F11B52D-DE3C-364A-A191-3FFE4FC91CA7}"/>
              </a:ext>
            </a:extLst>
          </p:cNvPr>
          <p:cNvSpPr txBox="1"/>
          <p:nvPr/>
        </p:nvSpPr>
        <p:spPr>
          <a:xfrm>
            <a:off x="333632" y="210064"/>
            <a:ext cx="11121082" cy="1323439"/>
          </a:xfrm>
          <a:prstGeom prst="rect">
            <a:avLst/>
          </a:prstGeom>
          <a:noFill/>
        </p:spPr>
        <p:txBody>
          <a:bodyPr wrap="square" rtlCol="0">
            <a:spAutoFit/>
          </a:bodyPr>
          <a:lstStyle/>
          <a:p>
            <a:r>
              <a:rPr lang="en-GB" sz="4000" dirty="0">
                <a:solidFill>
                  <a:srgbClr val="00B050"/>
                </a:solidFill>
                <a:latin typeface="Comic Sans MS" panose="030F0902030302020204" pitchFamily="66" charset="0"/>
              </a:rPr>
              <a:t>Just like the children in our story you are going to draw your own adventure today.</a:t>
            </a:r>
          </a:p>
        </p:txBody>
      </p:sp>
      <p:sp>
        <p:nvSpPr>
          <p:cNvPr id="4" name="Rounded Rectangular Callout 3">
            <a:extLst>
              <a:ext uri="{FF2B5EF4-FFF2-40B4-BE49-F238E27FC236}">
                <a16:creationId xmlns:a16="http://schemas.microsoft.com/office/drawing/2014/main" xmlns="" id="{0ECFB7EF-2F80-5441-BC3B-7EB3699DFB94}"/>
              </a:ext>
            </a:extLst>
          </p:cNvPr>
          <p:cNvSpPr/>
          <p:nvPr/>
        </p:nvSpPr>
        <p:spPr>
          <a:xfrm>
            <a:off x="431073" y="2061668"/>
            <a:ext cx="4304035" cy="1861280"/>
          </a:xfrm>
          <a:prstGeom prst="wedgeRoundRectCallout">
            <a:avLst>
              <a:gd name="adj1" fmla="val 48166"/>
              <a:gd name="adj2" fmla="val 108459"/>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B050"/>
                </a:solidFill>
                <a:latin typeface="Comic Sans MS" panose="030F0902030302020204" pitchFamily="66" charset="0"/>
              </a:rPr>
              <a:t>How will your adventure start?</a:t>
            </a:r>
          </a:p>
        </p:txBody>
      </p:sp>
      <p:sp>
        <p:nvSpPr>
          <p:cNvPr id="5" name="TextBox 4">
            <a:extLst>
              <a:ext uri="{FF2B5EF4-FFF2-40B4-BE49-F238E27FC236}">
                <a16:creationId xmlns:a16="http://schemas.microsoft.com/office/drawing/2014/main" xmlns="" id="{42693A6C-F024-F447-9ACE-1AB3217E1B8A}"/>
              </a:ext>
            </a:extLst>
          </p:cNvPr>
          <p:cNvSpPr txBox="1"/>
          <p:nvPr/>
        </p:nvSpPr>
        <p:spPr>
          <a:xfrm>
            <a:off x="6217919" y="1689253"/>
            <a:ext cx="4910223" cy="369332"/>
          </a:xfrm>
          <a:prstGeom prst="rect">
            <a:avLst/>
          </a:prstGeom>
          <a:noFill/>
        </p:spPr>
        <p:txBody>
          <a:bodyPr wrap="square" rtlCol="0">
            <a:spAutoFit/>
          </a:bodyPr>
          <a:lstStyle/>
          <a:p>
            <a:r>
              <a:rPr lang="en-GB" dirty="0">
                <a:solidFill>
                  <a:srgbClr val="00B050"/>
                </a:solidFill>
                <a:latin typeface="Comic Sans MS" panose="030F0902030302020204" pitchFamily="66" charset="0"/>
              </a:rPr>
              <a:t>Make a mind map of all of your ideas.</a:t>
            </a:r>
          </a:p>
        </p:txBody>
      </p:sp>
      <p:pic>
        <p:nvPicPr>
          <p:cNvPr id="6" name="Picture 5">
            <a:extLst>
              <a:ext uri="{FF2B5EF4-FFF2-40B4-BE49-F238E27FC236}">
                <a16:creationId xmlns:a16="http://schemas.microsoft.com/office/drawing/2014/main" xmlns="" id="{401F0B94-1796-BD43-BA04-E302E10A6410}"/>
              </a:ext>
            </a:extLst>
          </p:cNvPr>
          <p:cNvPicPr>
            <a:picLocks noChangeAspect="1"/>
          </p:cNvPicPr>
          <p:nvPr/>
        </p:nvPicPr>
        <p:blipFill>
          <a:blip r:embed="rId2"/>
          <a:stretch>
            <a:fillRect/>
          </a:stretch>
        </p:blipFill>
        <p:spPr>
          <a:xfrm>
            <a:off x="5001782" y="2406747"/>
            <a:ext cx="6868310" cy="3863424"/>
          </a:xfrm>
          <a:prstGeom prst="rect">
            <a:avLst/>
          </a:prstGeom>
        </p:spPr>
      </p:pic>
    </p:spTree>
    <p:extLst>
      <p:ext uri="{BB962C8B-B14F-4D97-AF65-F5344CB8AC3E}">
        <p14:creationId xmlns:p14="http://schemas.microsoft.com/office/powerpoint/2010/main" val="343743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F11B52D-DE3C-364A-A191-3FFE4FC91CA7}"/>
              </a:ext>
            </a:extLst>
          </p:cNvPr>
          <p:cNvSpPr txBox="1"/>
          <p:nvPr/>
        </p:nvSpPr>
        <p:spPr>
          <a:xfrm>
            <a:off x="333632" y="210064"/>
            <a:ext cx="1112108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solidFill>
                  <a:srgbClr val="00B050"/>
                </a:solidFill>
                <a:latin typeface="Comic Sans MS" panose="030F0902030302020204" pitchFamily="66" charset="0"/>
              </a:rPr>
              <a:t>Mind map some of the ideas you could take from the story.</a:t>
            </a:r>
            <a:endPar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endParaRPr>
          </a:p>
        </p:txBody>
      </p:sp>
      <p:pic>
        <p:nvPicPr>
          <p:cNvPr id="4" name="Picture 3">
            <a:extLst>
              <a:ext uri="{FF2B5EF4-FFF2-40B4-BE49-F238E27FC236}">
                <a16:creationId xmlns:a16="http://schemas.microsoft.com/office/drawing/2014/main" xmlns="" id="{5CA525E2-94B2-8C45-A7E9-91E8AB99D49C}"/>
              </a:ext>
            </a:extLst>
          </p:cNvPr>
          <p:cNvPicPr>
            <a:picLocks noChangeAspect="1"/>
          </p:cNvPicPr>
          <p:nvPr/>
        </p:nvPicPr>
        <p:blipFill>
          <a:blip r:embed="rId2"/>
          <a:stretch>
            <a:fillRect/>
          </a:stretch>
        </p:blipFill>
        <p:spPr>
          <a:xfrm>
            <a:off x="4246236" y="2326521"/>
            <a:ext cx="2857500" cy="2552700"/>
          </a:xfrm>
          <a:prstGeom prst="rect">
            <a:avLst/>
          </a:prstGeom>
        </p:spPr>
      </p:pic>
      <p:pic>
        <p:nvPicPr>
          <p:cNvPr id="5" name="Picture 4">
            <a:extLst>
              <a:ext uri="{FF2B5EF4-FFF2-40B4-BE49-F238E27FC236}">
                <a16:creationId xmlns:a16="http://schemas.microsoft.com/office/drawing/2014/main" xmlns="" id="{D9296201-DAB4-8640-A1A8-4EE00BEC4F57}"/>
              </a:ext>
            </a:extLst>
          </p:cNvPr>
          <p:cNvPicPr>
            <a:picLocks noChangeAspect="1"/>
          </p:cNvPicPr>
          <p:nvPr/>
        </p:nvPicPr>
        <p:blipFill>
          <a:blip r:embed="rId3"/>
          <a:stretch>
            <a:fillRect/>
          </a:stretch>
        </p:blipFill>
        <p:spPr>
          <a:xfrm>
            <a:off x="9921525" y="1037975"/>
            <a:ext cx="1422400" cy="1257300"/>
          </a:xfrm>
          <a:prstGeom prst="rect">
            <a:avLst/>
          </a:prstGeom>
        </p:spPr>
      </p:pic>
      <p:pic>
        <p:nvPicPr>
          <p:cNvPr id="17" name="Picture 16" descr="A picture containing sitting, table, cake, man&#10;&#10;Description automatically generated">
            <a:extLst>
              <a:ext uri="{FF2B5EF4-FFF2-40B4-BE49-F238E27FC236}">
                <a16:creationId xmlns:a16="http://schemas.microsoft.com/office/drawing/2014/main" xmlns="" id="{21266676-F1CA-C84E-BF12-EAF1FCA6DE5B}"/>
              </a:ext>
            </a:extLst>
          </p:cNvPr>
          <p:cNvPicPr>
            <a:picLocks noChangeAspect="1"/>
          </p:cNvPicPr>
          <p:nvPr/>
        </p:nvPicPr>
        <p:blipFill rotWithShape="1">
          <a:blip r:embed="rId4"/>
          <a:srcRect l="27809" r="24571"/>
          <a:stretch/>
        </p:blipFill>
        <p:spPr>
          <a:xfrm rot="5400000">
            <a:off x="920430" y="4239500"/>
            <a:ext cx="1632859" cy="2571750"/>
          </a:xfrm>
          <a:prstGeom prst="rect">
            <a:avLst/>
          </a:prstGeom>
        </p:spPr>
      </p:pic>
      <p:pic>
        <p:nvPicPr>
          <p:cNvPr id="19" name="Picture 18" descr="A picture containing indoor, man, hanging, water&#10;&#10;Description automatically generated">
            <a:extLst>
              <a:ext uri="{FF2B5EF4-FFF2-40B4-BE49-F238E27FC236}">
                <a16:creationId xmlns:a16="http://schemas.microsoft.com/office/drawing/2014/main" xmlns="" id="{975075FB-A1CE-6645-A0AF-E3BA17AF9AF8}"/>
              </a:ext>
            </a:extLst>
          </p:cNvPr>
          <p:cNvPicPr>
            <a:picLocks noChangeAspect="1"/>
          </p:cNvPicPr>
          <p:nvPr/>
        </p:nvPicPr>
        <p:blipFill>
          <a:blip r:embed="rId5"/>
          <a:stretch>
            <a:fillRect/>
          </a:stretch>
        </p:blipFill>
        <p:spPr>
          <a:xfrm>
            <a:off x="9627326" y="3016155"/>
            <a:ext cx="2113690" cy="1585267"/>
          </a:xfrm>
          <a:prstGeom prst="rect">
            <a:avLst/>
          </a:prstGeom>
        </p:spPr>
      </p:pic>
      <p:pic>
        <p:nvPicPr>
          <p:cNvPr id="21" name="Picture 20" descr="A picture containing small, man, plane, covered&#10;&#10;Description automatically generated">
            <a:extLst>
              <a:ext uri="{FF2B5EF4-FFF2-40B4-BE49-F238E27FC236}">
                <a16:creationId xmlns:a16="http://schemas.microsoft.com/office/drawing/2014/main" xmlns="" id="{8BE33625-68D5-CE46-9377-F3DE5A76AA29}"/>
              </a:ext>
            </a:extLst>
          </p:cNvPr>
          <p:cNvPicPr>
            <a:picLocks noChangeAspect="1"/>
          </p:cNvPicPr>
          <p:nvPr/>
        </p:nvPicPr>
        <p:blipFill>
          <a:blip r:embed="rId6"/>
          <a:stretch>
            <a:fillRect/>
          </a:stretch>
        </p:blipFill>
        <p:spPr>
          <a:xfrm>
            <a:off x="848075" y="1808210"/>
            <a:ext cx="2309098" cy="1731824"/>
          </a:xfrm>
          <a:prstGeom prst="rect">
            <a:avLst/>
          </a:prstGeom>
        </p:spPr>
      </p:pic>
      <p:pic>
        <p:nvPicPr>
          <p:cNvPr id="23" name="Picture 22">
            <a:extLst>
              <a:ext uri="{FF2B5EF4-FFF2-40B4-BE49-F238E27FC236}">
                <a16:creationId xmlns:a16="http://schemas.microsoft.com/office/drawing/2014/main" xmlns="" id="{186A25E5-BE15-9B4C-AC2F-8D5EA66A92AC}"/>
              </a:ext>
            </a:extLst>
          </p:cNvPr>
          <p:cNvPicPr>
            <a:picLocks noChangeAspect="1"/>
          </p:cNvPicPr>
          <p:nvPr/>
        </p:nvPicPr>
        <p:blipFill>
          <a:blip r:embed="rId7"/>
          <a:stretch>
            <a:fillRect/>
          </a:stretch>
        </p:blipFill>
        <p:spPr>
          <a:xfrm rot="5400000">
            <a:off x="7115216" y="1140849"/>
            <a:ext cx="1801312" cy="1350984"/>
          </a:xfrm>
          <a:prstGeom prst="rect">
            <a:avLst/>
          </a:prstGeom>
        </p:spPr>
      </p:pic>
      <p:pic>
        <p:nvPicPr>
          <p:cNvPr id="25" name="Picture 24" descr="A picture containing building, graffiti, man, colorful&#10;&#10;Description automatically generated">
            <a:extLst>
              <a:ext uri="{FF2B5EF4-FFF2-40B4-BE49-F238E27FC236}">
                <a16:creationId xmlns:a16="http://schemas.microsoft.com/office/drawing/2014/main" xmlns="" id="{F925127A-3B6E-284F-AB00-01DD5EF86DF5}"/>
              </a:ext>
            </a:extLst>
          </p:cNvPr>
          <p:cNvPicPr>
            <a:picLocks noChangeAspect="1"/>
          </p:cNvPicPr>
          <p:nvPr/>
        </p:nvPicPr>
        <p:blipFill>
          <a:blip r:embed="rId8"/>
          <a:stretch>
            <a:fillRect/>
          </a:stretch>
        </p:blipFill>
        <p:spPr>
          <a:xfrm>
            <a:off x="7699364" y="5159937"/>
            <a:ext cx="1983999" cy="1487999"/>
          </a:xfrm>
          <a:prstGeom prst="rect">
            <a:avLst/>
          </a:prstGeom>
        </p:spPr>
      </p:pic>
      <p:cxnSp>
        <p:nvCxnSpPr>
          <p:cNvPr id="27" name="Straight Connector 26">
            <a:extLst>
              <a:ext uri="{FF2B5EF4-FFF2-40B4-BE49-F238E27FC236}">
                <a16:creationId xmlns:a16="http://schemas.microsoft.com/office/drawing/2014/main" xmlns="" id="{475593B0-2946-A841-BBAE-13D4E37D8C12}"/>
              </a:ext>
            </a:extLst>
          </p:cNvPr>
          <p:cNvCxnSpPr>
            <a:cxnSpLocks/>
          </p:cNvCxnSpPr>
          <p:nvPr/>
        </p:nvCxnSpPr>
        <p:spPr>
          <a:xfrm flipV="1">
            <a:off x="7103736" y="2716997"/>
            <a:ext cx="786230" cy="5585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65032AC7-5283-2140-8B9C-6FBC0BB2F80C}"/>
              </a:ext>
            </a:extLst>
          </p:cNvPr>
          <p:cNvCxnSpPr>
            <a:cxnSpLocks/>
            <a:stCxn id="4" idx="3"/>
          </p:cNvCxnSpPr>
          <p:nvPr/>
        </p:nvCxnSpPr>
        <p:spPr>
          <a:xfrm flipV="1">
            <a:off x="7103736" y="2326521"/>
            <a:ext cx="2733947" cy="127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9EDD028C-2F9B-E444-A100-EBEFBD78CD73}"/>
              </a:ext>
            </a:extLst>
          </p:cNvPr>
          <p:cNvCxnSpPr>
            <a:cxnSpLocks/>
            <a:endCxn id="19" idx="1"/>
          </p:cNvCxnSpPr>
          <p:nvPr/>
        </p:nvCxnSpPr>
        <p:spPr>
          <a:xfrm>
            <a:off x="7103736" y="3808789"/>
            <a:ext cx="25235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9D5B4A23-5D20-4E43-95F5-403460E01C32}"/>
              </a:ext>
            </a:extLst>
          </p:cNvPr>
          <p:cNvCxnSpPr>
            <a:cxnSpLocks/>
          </p:cNvCxnSpPr>
          <p:nvPr/>
        </p:nvCxnSpPr>
        <p:spPr>
          <a:xfrm>
            <a:off x="7075180" y="4844011"/>
            <a:ext cx="624184" cy="9051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964F945E-9CF2-9F44-8CE1-58EB3A2BCD58}"/>
              </a:ext>
            </a:extLst>
          </p:cNvPr>
          <p:cNvCxnSpPr>
            <a:cxnSpLocks/>
          </p:cNvCxnSpPr>
          <p:nvPr/>
        </p:nvCxnSpPr>
        <p:spPr>
          <a:xfrm flipH="1">
            <a:off x="2921876" y="4895920"/>
            <a:ext cx="1502897" cy="853239"/>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327607EF-B002-044E-903F-5F2D92A3979C}"/>
              </a:ext>
            </a:extLst>
          </p:cNvPr>
          <p:cNvCxnSpPr>
            <a:cxnSpLocks/>
          </p:cNvCxnSpPr>
          <p:nvPr/>
        </p:nvCxnSpPr>
        <p:spPr>
          <a:xfrm flipH="1" flipV="1">
            <a:off x="3157173" y="3317967"/>
            <a:ext cx="1115030" cy="4677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6040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Rounded Rectangular Callout 3">
            <a:extLst>
              <a:ext uri="{FF2B5EF4-FFF2-40B4-BE49-F238E27FC236}">
                <a16:creationId xmlns:a16="http://schemas.microsoft.com/office/drawing/2014/main" xmlns="" id="{DC9FA863-FC13-E840-BC0D-824466CEBE64}"/>
              </a:ext>
            </a:extLst>
          </p:cNvPr>
          <p:cNvSpPr/>
          <p:nvPr/>
        </p:nvSpPr>
        <p:spPr>
          <a:xfrm>
            <a:off x="1250730" y="336331"/>
            <a:ext cx="4035973" cy="2858814"/>
          </a:xfrm>
          <a:prstGeom prst="wedgeRoundRectCallout">
            <a:avLst>
              <a:gd name="adj1" fmla="val 47657"/>
              <a:gd name="adj2" fmla="val 99632"/>
              <a:gd name="adj3" fmla="val 16667"/>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50"/>
                </a:solidFill>
                <a:latin typeface="Comic Sans MS" panose="030F0902030302020204" pitchFamily="66" charset="0"/>
              </a:rPr>
              <a:t>How can you tell different between what the children have created and what is real?</a:t>
            </a:r>
          </a:p>
        </p:txBody>
      </p:sp>
      <p:sp>
        <p:nvSpPr>
          <p:cNvPr id="5" name="Rounded Rectangular Callout 4">
            <a:extLst>
              <a:ext uri="{FF2B5EF4-FFF2-40B4-BE49-F238E27FC236}">
                <a16:creationId xmlns:a16="http://schemas.microsoft.com/office/drawing/2014/main" xmlns="" id="{348CF2B7-173F-BB40-BB37-559EA790CB9C}"/>
              </a:ext>
            </a:extLst>
          </p:cNvPr>
          <p:cNvSpPr/>
          <p:nvPr/>
        </p:nvSpPr>
        <p:spPr>
          <a:xfrm>
            <a:off x="6710854" y="888124"/>
            <a:ext cx="4035973" cy="2858814"/>
          </a:xfrm>
          <a:prstGeom prst="wedgeRoundRectCallout">
            <a:avLst>
              <a:gd name="adj1" fmla="val 47657"/>
              <a:gd name="adj2" fmla="val 99632"/>
              <a:gd name="adj3" fmla="val 16667"/>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50"/>
                </a:solidFill>
                <a:latin typeface="Comic Sans MS" panose="030F0902030302020204" pitchFamily="66" charset="0"/>
              </a:rPr>
              <a:t>What is the sign of hope within the story?</a:t>
            </a:r>
          </a:p>
        </p:txBody>
      </p:sp>
      <p:pic>
        <p:nvPicPr>
          <p:cNvPr id="6" name="Picture 5" descr="A picture containing sitting, table, cake, man&#10;&#10;Description automatically generated">
            <a:extLst>
              <a:ext uri="{FF2B5EF4-FFF2-40B4-BE49-F238E27FC236}">
                <a16:creationId xmlns:a16="http://schemas.microsoft.com/office/drawing/2014/main" xmlns="" id="{8F6D62C9-D5B8-1243-A139-DD100FC79C22}"/>
              </a:ext>
            </a:extLst>
          </p:cNvPr>
          <p:cNvPicPr>
            <a:picLocks noChangeAspect="1"/>
          </p:cNvPicPr>
          <p:nvPr/>
        </p:nvPicPr>
        <p:blipFill rotWithShape="1">
          <a:blip r:embed="rId2"/>
          <a:srcRect l="27809" r="24571"/>
          <a:stretch/>
        </p:blipFill>
        <p:spPr>
          <a:xfrm rot="5400000">
            <a:off x="1136312" y="3272722"/>
            <a:ext cx="2383756" cy="3754411"/>
          </a:xfrm>
          <a:prstGeom prst="rect">
            <a:avLst/>
          </a:prstGeom>
        </p:spPr>
      </p:pic>
      <p:pic>
        <p:nvPicPr>
          <p:cNvPr id="7" name="Picture 6" descr="A picture containing building, graffiti, man, colorful&#10;&#10;Description automatically generated">
            <a:extLst>
              <a:ext uri="{FF2B5EF4-FFF2-40B4-BE49-F238E27FC236}">
                <a16:creationId xmlns:a16="http://schemas.microsoft.com/office/drawing/2014/main" xmlns="" id="{2ABC58F1-710F-4745-B946-A14A3AD0996C}"/>
              </a:ext>
            </a:extLst>
          </p:cNvPr>
          <p:cNvPicPr>
            <a:picLocks noChangeAspect="1"/>
          </p:cNvPicPr>
          <p:nvPr/>
        </p:nvPicPr>
        <p:blipFill>
          <a:blip r:embed="rId3"/>
          <a:stretch>
            <a:fillRect/>
          </a:stretch>
        </p:blipFill>
        <p:spPr>
          <a:xfrm>
            <a:off x="6327764" y="4264180"/>
            <a:ext cx="2889835" cy="2167376"/>
          </a:xfrm>
          <a:prstGeom prst="rect">
            <a:avLst/>
          </a:prstGeom>
        </p:spPr>
      </p:pic>
    </p:spTree>
    <p:extLst>
      <p:ext uri="{BB962C8B-B14F-4D97-AF65-F5344CB8AC3E}">
        <p14:creationId xmlns:p14="http://schemas.microsoft.com/office/powerpoint/2010/main" val="993213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F11B52D-DE3C-364A-A191-3FFE4FC91CA7}"/>
              </a:ext>
            </a:extLst>
          </p:cNvPr>
          <p:cNvSpPr txBox="1"/>
          <p:nvPr/>
        </p:nvSpPr>
        <p:spPr>
          <a:xfrm>
            <a:off x="333632" y="210064"/>
            <a:ext cx="11121082"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Create a story path for your adventure.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4000" dirty="0">
              <a:solidFill>
                <a:srgbClr val="00B050"/>
              </a:solidFill>
              <a:latin typeface="Comic Sans MS" panose="030F09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Things to think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solidFill>
                  <a:srgbClr val="00B050"/>
                </a:solidFill>
                <a:latin typeface="Comic Sans MS" panose="030F0902030302020204" pitchFamily="66" charset="0"/>
              </a:rPr>
              <a:t>Characters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Setting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solidFill>
                  <a:srgbClr val="00B050"/>
                </a:solidFill>
                <a:latin typeface="Comic Sans MS" panose="030F0902030302020204" pitchFamily="66" charset="0"/>
              </a:rPr>
              <a:t>The problem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How it will be resolved?</a:t>
            </a:r>
          </a:p>
        </p:txBody>
      </p:sp>
      <p:pic>
        <p:nvPicPr>
          <p:cNvPr id="3" name="Picture 2">
            <a:extLst>
              <a:ext uri="{FF2B5EF4-FFF2-40B4-BE49-F238E27FC236}">
                <a16:creationId xmlns:a16="http://schemas.microsoft.com/office/drawing/2014/main" xmlns="" id="{B6C07FCA-9FA4-6A49-8DD9-B609D40A2099}"/>
              </a:ext>
            </a:extLst>
          </p:cNvPr>
          <p:cNvPicPr>
            <a:picLocks noChangeAspect="1"/>
          </p:cNvPicPr>
          <p:nvPr/>
        </p:nvPicPr>
        <p:blipFill>
          <a:blip r:embed="rId2"/>
          <a:stretch>
            <a:fillRect/>
          </a:stretch>
        </p:blipFill>
        <p:spPr>
          <a:xfrm>
            <a:off x="6285048" y="994615"/>
            <a:ext cx="5636055" cy="5027361"/>
          </a:xfrm>
          <a:prstGeom prst="rect">
            <a:avLst/>
          </a:prstGeom>
        </p:spPr>
      </p:pic>
    </p:spTree>
    <p:extLst>
      <p:ext uri="{BB962C8B-B14F-4D97-AF65-F5344CB8AC3E}">
        <p14:creationId xmlns:p14="http://schemas.microsoft.com/office/powerpoint/2010/main" val="3539301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xmlns="" id="{106F7C06-B089-054E-BFDF-FB04328DFEDA}"/>
              </a:ext>
            </a:extLst>
          </p:cNvPr>
          <p:cNvSpPr/>
          <p:nvPr/>
        </p:nvSpPr>
        <p:spPr>
          <a:xfrm>
            <a:off x="1187669" y="845647"/>
            <a:ext cx="10410230" cy="5189850"/>
          </a:xfrm>
          <a:custGeom>
            <a:avLst/>
            <a:gdLst>
              <a:gd name="connsiteX0" fmla="*/ 0 w 10410230"/>
              <a:gd name="connsiteY0" fmla="*/ 899070 h 5189850"/>
              <a:gd name="connsiteX1" fmla="*/ 987972 w 10410230"/>
              <a:gd name="connsiteY1" fmla="*/ 142325 h 5189850"/>
              <a:gd name="connsiteX2" fmla="*/ 3268717 w 10410230"/>
              <a:gd name="connsiteY2" fmla="*/ 3421553 h 5189850"/>
              <a:gd name="connsiteX3" fmla="*/ 7147034 w 10410230"/>
              <a:gd name="connsiteY3" fmla="*/ 1834491 h 5189850"/>
              <a:gd name="connsiteX4" fmla="*/ 10110952 w 10410230"/>
              <a:gd name="connsiteY4" fmla="*/ 4882491 h 5189850"/>
              <a:gd name="connsiteX5" fmla="*/ 10152993 w 10410230"/>
              <a:gd name="connsiteY5" fmla="*/ 4924532 h 518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0230" h="5189850">
                <a:moveTo>
                  <a:pt x="0" y="899070"/>
                </a:moveTo>
                <a:cubicBezTo>
                  <a:pt x="221593" y="310490"/>
                  <a:pt x="443186" y="-278089"/>
                  <a:pt x="987972" y="142325"/>
                </a:cubicBezTo>
                <a:cubicBezTo>
                  <a:pt x="1532758" y="562739"/>
                  <a:pt x="2242207" y="3139525"/>
                  <a:pt x="3268717" y="3421553"/>
                </a:cubicBezTo>
                <a:cubicBezTo>
                  <a:pt x="4295227" y="3703581"/>
                  <a:pt x="6006662" y="1591001"/>
                  <a:pt x="7147034" y="1834491"/>
                </a:cubicBezTo>
                <a:cubicBezTo>
                  <a:pt x="8287407" y="2077981"/>
                  <a:pt x="10110952" y="4882491"/>
                  <a:pt x="10110952" y="4882491"/>
                </a:cubicBezTo>
                <a:cubicBezTo>
                  <a:pt x="10611945" y="5397498"/>
                  <a:pt x="10382469" y="5161015"/>
                  <a:pt x="10152993" y="492453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xmlns="" id="{23EC12E7-66A2-1A4C-98AA-F61BBA4A38C2}"/>
              </a:ext>
            </a:extLst>
          </p:cNvPr>
          <p:cNvPicPr>
            <a:picLocks noChangeAspect="1"/>
          </p:cNvPicPr>
          <p:nvPr/>
        </p:nvPicPr>
        <p:blipFill>
          <a:blip r:embed="rId2"/>
          <a:stretch>
            <a:fillRect/>
          </a:stretch>
        </p:blipFill>
        <p:spPr>
          <a:xfrm>
            <a:off x="217455" y="1860331"/>
            <a:ext cx="2252881" cy="1267245"/>
          </a:xfrm>
          <a:prstGeom prst="rect">
            <a:avLst/>
          </a:prstGeom>
        </p:spPr>
      </p:pic>
      <p:sp>
        <p:nvSpPr>
          <p:cNvPr id="7" name="TextBox 6">
            <a:extLst>
              <a:ext uri="{FF2B5EF4-FFF2-40B4-BE49-F238E27FC236}">
                <a16:creationId xmlns:a16="http://schemas.microsoft.com/office/drawing/2014/main" xmlns="" id="{C272B163-68B4-2448-BAFF-55917A5D0105}"/>
              </a:ext>
            </a:extLst>
          </p:cNvPr>
          <p:cNvSpPr txBox="1"/>
          <p:nvPr/>
        </p:nvSpPr>
        <p:spPr>
          <a:xfrm>
            <a:off x="367862" y="3429000"/>
            <a:ext cx="1881352" cy="646331"/>
          </a:xfrm>
          <a:prstGeom prst="rect">
            <a:avLst/>
          </a:prstGeom>
          <a:noFill/>
        </p:spPr>
        <p:txBody>
          <a:bodyPr wrap="square" rtlCol="0">
            <a:spAutoFit/>
          </a:bodyPr>
          <a:lstStyle/>
          <a:p>
            <a:r>
              <a:rPr lang="en-GB" dirty="0">
                <a:solidFill>
                  <a:srgbClr val="00B050"/>
                </a:solidFill>
                <a:latin typeface="Comic Sans MS" panose="030F0902030302020204" pitchFamily="66" charset="0"/>
              </a:rPr>
              <a:t>The start and the characters.</a:t>
            </a:r>
          </a:p>
        </p:txBody>
      </p:sp>
      <p:pic>
        <p:nvPicPr>
          <p:cNvPr id="8" name="Picture 7">
            <a:extLst>
              <a:ext uri="{FF2B5EF4-FFF2-40B4-BE49-F238E27FC236}">
                <a16:creationId xmlns:a16="http://schemas.microsoft.com/office/drawing/2014/main" xmlns="" id="{39E6B8D1-2058-8C42-B7FB-C8DD0EBDE25D}"/>
              </a:ext>
            </a:extLst>
          </p:cNvPr>
          <p:cNvPicPr>
            <a:picLocks noChangeAspect="1"/>
          </p:cNvPicPr>
          <p:nvPr/>
        </p:nvPicPr>
        <p:blipFill>
          <a:blip r:embed="rId3"/>
          <a:stretch>
            <a:fillRect/>
          </a:stretch>
        </p:blipFill>
        <p:spPr>
          <a:xfrm>
            <a:off x="3661145" y="1185042"/>
            <a:ext cx="2036724" cy="2243958"/>
          </a:xfrm>
          <a:prstGeom prst="rect">
            <a:avLst/>
          </a:prstGeom>
        </p:spPr>
      </p:pic>
      <p:sp>
        <p:nvSpPr>
          <p:cNvPr id="9" name="TextBox 8">
            <a:extLst>
              <a:ext uri="{FF2B5EF4-FFF2-40B4-BE49-F238E27FC236}">
                <a16:creationId xmlns:a16="http://schemas.microsoft.com/office/drawing/2014/main" xmlns="" id="{4731E432-8F1A-0942-A415-5796638F7D6D}"/>
              </a:ext>
            </a:extLst>
          </p:cNvPr>
          <p:cNvSpPr txBox="1"/>
          <p:nvPr/>
        </p:nvSpPr>
        <p:spPr>
          <a:xfrm>
            <a:off x="3670514" y="845647"/>
            <a:ext cx="2017986" cy="369332"/>
          </a:xfrm>
          <a:prstGeom prst="rect">
            <a:avLst/>
          </a:prstGeom>
          <a:noFill/>
        </p:spPr>
        <p:txBody>
          <a:bodyPr wrap="square" rtlCol="0">
            <a:spAutoFit/>
          </a:bodyPr>
          <a:lstStyle/>
          <a:p>
            <a:r>
              <a:rPr lang="en-GB" dirty="0">
                <a:solidFill>
                  <a:srgbClr val="00B050"/>
                </a:solidFill>
                <a:latin typeface="Comic Sans MS" panose="030F0902030302020204" pitchFamily="66" charset="0"/>
              </a:rPr>
              <a:t>The problem</a:t>
            </a:r>
          </a:p>
        </p:txBody>
      </p:sp>
      <p:pic>
        <p:nvPicPr>
          <p:cNvPr id="10" name="Picture 9">
            <a:extLst>
              <a:ext uri="{FF2B5EF4-FFF2-40B4-BE49-F238E27FC236}">
                <a16:creationId xmlns:a16="http://schemas.microsoft.com/office/drawing/2014/main" xmlns="" id="{7BBA721E-8E5B-CF40-A243-ECFAACCBE2BE}"/>
              </a:ext>
            </a:extLst>
          </p:cNvPr>
          <p:cNvPicPr>
            <a:picLocks noChangeAspect="1"/>
          </p:cNvPicPr>
          <p:nvPr/>
        </p:nvPicPr>
        <p:blipFill>
          <a:blip r:embed="rId4"/>
          <a:stretch>
            <a:fillRect/>
          </a:stretch>
        </p:blipFill>
        <p:spPr>
          <a:xfrm>
            <a:off x="5132552" y="4271798"/>
            <a:ext cx="1422400" cy="1257300"/>
          </a:xfrm>
          <a:prstGeom prst="rect">
            <a:avLst/>
          </a:prstGeom>
        </p:spPr>
      </p:pic>
      <p:sp>
        <p:nvSpPr>
          <p:cNvPr id="11" name="TextBox 10">
            <a:extLst>
              <a:ext uri="{FF2B5EF4-FFF2-40B4-BE49-F238E27FC236}">
                <a16:creationId xmlns:a16="http://schemas.microsoft.com/office/drawing/2014/main" xmlns="" id="{977A0873-F721-5E44-971A-F964E465AE92}"/>
              </a:ext>
            </a:extLst>
          </p:cNvPr>
          <p:cNvSpPr txBox="1"/>
          <p:nvPr/>
        </p:nvSpPr>
        <p:spPr>
          <a:xfrm>
            <a:off x="5211572" y="5643021"/>
            <a:ext cx="2362424" cy="369332"/>
          </a:xfrm>
          <a:prstGeom prst="rect">
            <a:avLst/>
          </a:prstGeom>
          <a:noFill/>
        </p:spPr>
        <p:txBody>
          <a:bodyPr wrap="square" rtlCol="0">
            <a:spAutoFit/>
          </a:bodyPr>
          <a:lstStyle/>
          <a:p>
            <a:r>
              <a:rPr lang="en-GB" dirty="0">
                <a:solidFill>
                  <a:srgbClr val="00B050"/>
                </a:solidFill>
                <a:latin typeface="Comic Sans MS" panose="030F0902030302020204" pitchFamily="66" charset="0"/>
              </a:rPr>
              <a:t>The plan</a:t>
            </a:r>
          </a:p>
        </p:txBody>
      </p:sp>
      <p:pic>
        <p:nvPicPr>
          <p:cNvPr id="12" name="Picture 11">
            <a:extLst>
              <a:ext uri="{FF2B5EF4-FFF2-40B4-BE49-F238E27FC236}">
                <a16:creationId xmlns:a16="http://schemas.microsoft.com/office/drawing/2014/main" xmlns="" id="{7A15CD39-62CA-AB43-B5BB-FA77C3BB9C62}"/>
              </a:ext>
            </a:extLst>
          </p:cNvPr>
          <p:cNvPicPr>
            <a:picLocks noChangeAspect="1"/>
          </p:cNvPicPr>
          <p:nvPr/>
        </p:nvPicPr>
        <p:blipFill>
          <a:blip r:embed="rId5"/>
          <a:stretch>
            <a:fillRect/>
          </a:stretch>
        </p:blipFill>
        <p:spPr>
          <a:xfrm>
            <a:off x="7006181" y="1559335"/>
            <a:ext cx="2330327" cy="1045455"/>
          </a:xfrm>
          <a:prstGeom prst="rect">
            <a:avLst/>
          </a:prstGeom>
        </p:spPr>
      </p:pic>
      <p:sp>
        <p:nvSpPr>
          <p:cNvPr id="13" name="TextBox 12">
            <a:extLst>
              <a:ext uri="{FF2B5EF4-FFF2-40B4-BE49-F238E27FC236}">
                <a16:creationId xmlns:a16="http://schemas.microsoft.com/office/drawing/2014/main" xmlns="" id="{ACFFE0B2-B08B-3142-A72D-489E551A18F1}"/>
              </a:ext>
            </a:extLst>
          </p:cNvPr>
          <p:cNvSpPr txBox="1"/>
          <p:nvPr/>
        </p:nvSpPr>
        <p:spPr>
          <a:xfrm>
            <a:off x="7451834" y="588579"/>
            <a:ext cx="2827283" cy="369332"/>
          </a:xfrm>
          <a:prstGeom prst="rect">
            <a:avLst/>
          </a:prstGeom>
          <a:noFill/>
        </p:spPr>
        <p:txBody>
          <a:bodyPr wrap="square" rtlCol="0">
            <a:spAutoFit/>
          </a:bodyPr>
          <a:lstStyle/>
          <a:p>
            <a:r>
              <a:rPr lang="en-GB" dirty="0">
                <a:solidFill>
                  <a:srgbClr val="00B050"/>
                </a:solidFill>
                <a:latin typeface="Comic Sans MS" panose="030F0902030302020204" pitchFamily="66" charset="0"/>
              </a:rPr>
              <a:t>Steps in the adventure</a:t>
            </a:r>
          </a:p>
        </p:txBody>
      </p:sp>
      <p:pic>
        <p:nvPicPr>
          <p:cNvPr id="14" name="Picture 13">
            <a:extLst>
              <a:ext uri="{FF2B5EF4-FFF2-40B4-BE49-F238E27FC236}">
                <a16:creationId xmlns:a16="http://schemas.microsoft.com/office/drawing/2014/main" xmlns="" id="{AD4A0E49-C9B0-5A49-B8C8-3C38C4DFF143}"/>
              </a:ext>
            </a:extLst>
          </p:cNvPr>
          <p:cNvPicPr>
            <a:picLocks noChangeAspect="1"/>
          </p:cNvPicPr>
          <p:nvPr/>
        </p:nvPicPr>
        <p:blipFill rotWithShape="1">
          <a:blip r:embed="rId6"/>
          <a:srcRect t="11385" r="1508" b="11436"/>
          <a:stretch/>
        </p:blipFill>
        <p:spPr>
          <a:xfrm>
            <a:off x="8005379" y="3029876"/>
            <a:ext cx="2371833" cy="1045455"/>
          </a:xfrm>
          <a:prstGeom prst="rect">
            <a:avLst/>
          </a:prstGeom>
        </p:spPr>
      </p:pic>
      <p:pic>
        <p:nvPicPr>
          <p:cNvPr id="15" name="Picture 14">
            <a:extLst>
              <a:ext uri="{FF2B5EF4-FFF2-40B4-BE49-F238E27FC236}">
                <a16:creationId xmlns:a16="http://schemas.microsoft.com/office/drawing/2014/main" xmlns="" id="{12A8B00E-69D8-6542-AD39-9548B054E754}"/>
              </a:ext>
            </a:extLst>
          </p:cNvPr>
          <p:cNvPicPr>
            <a:picLocks noChangeAspect="1"/>
          </p:cNvPicPr>
          <p:nvPr/>
        </p:nvPicPr>
        <p:blipFill>
          <a:blip r:embed="rId7"/>
          <a:stretch>
            <a:fillRect/>
          </a:stretch>
        </p:blipFill>
        <p:spPr>
          <a:xfrm>
            <a:off x="8466350" y="5267147"/>
            <a:ext cx="3429000" cy="1536700"/>
          </a:xfrm>
          <a:prstGeom prst="rect">
            <a:avLst/>
          </a:prstGeom>
        </p:spPr>
      </p:pic>
      <p:sp>
        <p:nvSpPr>
          <p:cNvPr id="16" name="TextBox 15">
            <a:extLst>
              <a:ext uri="{FF2B5EF4-FFF2-40B4-BE49-F238E27FC236}">
                <a16:creationId xmlns:a16="http://schemas.microsoft.com/office/drawing/2014/main" xmlns="" id="{B0B2282A-0D28-914D-84AC-C0E9F3DA708B}"/>
              </a:ext>
            </a:extLst>
          </p:cNvPr>
          <p:cNvSpPr txBox="1"/>
          <p:nvPr/>
        </p:nvSpPr>
        <p:spPr>
          <a:xfrm>
            <a:off x="8865475" y="4676755"/>
            <a:ext cx="2732424" cy="646331"/>
          </a:xfrm>
          <a:prstGeom prst="rect">
            <a:avLst/>
          </a:prstGeom>
          <a:noFill/>
        </p:spPr>
        <p:txBody>
          <a:bodyPr wrap="square" rtlCol="0">
            <a:spAutoFit/>
          </a:bodyPr>
          <a:lstStyle/>
          <a:p>
            <a:r>
              <a:rPr lang="en-GB" dirty="0">
                <a:solidFill>
                  <a:srgbClr val="00B050"/>
                </a:solidFill>
                <a:latin typeface="Comic Sans MS" panose="030F0902030302020204" pitchFamily="66" charset="0"/>
              </a:rPr>
              <a:t>Resolution to the problem</a:t>
            </a:r>
          </a:p>
        </p:txBody>
      </p:sp>
    </p:spTree>
    <p:extLst>
      <p:ext uri="{BB962C8B-B14F-4D97-AF65-F5344CB8AC3E}">
        <p14:creationId xmlns:p14="http://schemas.microsoft.com/office/powerpoint/2010/main" val="1893334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Cloud Callout 1">
            <a:extLst>
              <a:ext uri="{FF2B5EF4-FFF2-40B4-BE49-F238E27FC236}">
                <a16:creationId xmlns:a16="http://schemas.microsoft.com/office/drawing/2014/main" xmlns="" id="{9EB8058A-24B1-0B4C-96ED-629553F79B2E}"/>
              </a:ext>
            </a:extLst>
          </p:cNvPr>
          <p:cNvSpPr/>
          <p:nvPr/>
        </p:nvSpPr>
        <p:spPr>
          <a:xfrm>
            <a:off x="1161534" y="518984"/>
            <a:ext cx="8316097" cy="3373394"/>
          </a:xfrm>
          <a:prstGeom prst="cloudCallout">
            <a:avLst>
              <a:gd name="adj1" fmla="val -50684"/>
              <a:gd name="adj2" fmla="val 100391"/>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B050"/>
                </a:solidFill>
                <a:effectLst/>
                <a:uLnTx/>
                <a:uFillTx/>
                <a:latin typeface="Comic Sans MS" panose="030F0902030302020204" pitchFamily="66" charset="0"/>
                <a:ea typeface="+mn-ea"/>
                <a:cs typeface="+mn-cs"/>
              </a:rPr>
              <a:t>Now you are ready to begin your adventure.</a:t>
            </a:r>
          </a:p>
        </p:txBody>
      </p:sp>
      <p:pic>
        <p:nvPicPr>
          <p:cNvPr id="3" name="Picture 2">
            <a:extLst>
              <a:ext uri="{FF2B5EF4-FFF2-40B4-BE49-F238E27FC236}">
                <a16:creationId xmlns:a16="http://schemas.microsoft.com/office/drawing/2014/main" xmlns="" id="{E807992E-90FE-EF4C-B922-CCAF9D8DA714}"/>
              </a:ext>
            </a:extLst>
          </p:cNvPr>
          <p:cNvPicPr>
            <a:picLocks noChangeAspect="1"/>
          </p:cNvPicPr>
          <p:nvPr/>
        </p:nvPicPr>
        <p:blipFill>
          <a:blip r:embed="rId2"/>
          <a:stretch>
            <a:fillRect/>
          </a:stretch>
        </p:blipFill>
        <p:spPr>
          <a:xfrm>
            <a:off x="8572136" y="3429000"/>
            <a:ext cx="3210560" cy="2857398"/>
          </a:xfrm>
          <a:prstGeom prst="rect">
            <a:avLst/>
          </a:prstGeom>
        </p:spPr>
      </p:pic>
    </p:spTree>
    <p:extLst>
      <p:ext uri="{BB962C8B-B14F-4D97-AF65-F5344CB8AC3E}">
        <p14:creationId xmlns:p14="http://schemas.microsoft.com/office/powerpoint/2010/main" val="4839628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708</Words>
  <Application>Microsoft Office PowerPoint</Application>
  <PresentationFormat>Custom</PresentationFormat>
  <Paragraphs>92</Paragraphs>
  <Slides>25</Slides>
  <Notes>0</Notes>
  <HiddenSlides>0</HiddenSlides>
  <MMClips>1</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Farnborough Primary School’s story writing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Farnborough Primary School’s story writing day!</dc:title>
  <dc:creator>Microsoft Office User</dc:creator>
  <cp:lastModifiedBy>teacher</cp:lastModifiedBy>
  <cp:revision>24</cp:revision>
  <dcterms:created xsi:type="dcterms:W3CDTF">2020-04-28T12:18:35Z</dcterms:created>
  <dcterms:modified xsi:type="dcterms:W3CDTF">2020-05-05T09:08:56Z</dcterms:modified>
</cp:coreProperties>
</file>