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3" r:id="rId7"/>
    <p:sldId id="257" r:id="rId8"/>
    <p:sldId id="258" r:id="rId9"/>
    <p:sldId id="259" r:id="rId10"/>
    <p:sldId id="260" r:id="rId11"/>
    <p:sldId id="261" r:id="rId12"/>
    <p:sldId id="262"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6E1886-E9FD-4697-9604-98A44F7D7881}"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282007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E1886-E9FD-4697-9604-98A44F7D7881}"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21413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E1886-E9FD-4697-9604-98A44F7D7881}"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283272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80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5619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5619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5619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5619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5619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E1886-E9FD-4697-9604-98A44F7D7881}"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32886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E1886-E9FD-4697-9604-98A44F7D7881}"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60250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6E1886-E9FD-4697-9604-98A44F7D7881}"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209837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6E1886-E9FD-4697-9604-98A44F7D7881}" type="datetimeFigureOut">
              <a:rPr lang="en-GB" smtClean="0"/>
              <a:t>08/05/2020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379527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6E1886-E9FD-4697-9604-98A44F7D7881}" type="datetimeFigureOut">
              <a:rPr lang="en-GB" smtClean="0"/>
              <a:t>08/05/2020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83270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E1886-E9FD-4697-9604-98A44F7D7881}" type="datetimeFigureOut">
              <a:rPr lang="en-GB" smtClean="0"/>
              <a:t>08/05/2020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266719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E1886-E9FD-4697-9604-98A44F7D7881}"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353894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E1886-E9FD-4697-9604-98A44F7D7881}"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1057B-A1AA-4E96-B285-07F892C28491}" type="slidenum">
              <a:rPr lang="en-GB" smtClean="0"/>
              <a:t>‹#›</a:t>
            </a:fld>
            <a:endParaRPr lang="en-GB"/>
          </a:p>
        </p:txBody>
      </p:sp>
    </p:spTree>
    <p:extLst>
      <p:ext uri="{BB962C8B-B14F-4D97-AF65-F5344CB8AC3E}">
        <p14:creationId xmlns:p14="http://schemas.microsoft.com/office/powerpoint/2010/main" val="5654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E1886-E9FD-4697-9604-98A44F7D7881}" type="datetimeFigureOut">
              <a:rPr lang="en-GB" smtClean="0"/>
              <a:t>08/05/2020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1057B-A1AA-4E96-B285-07F892C28491}" type="slidenum">
              <a:rPr lang="en-GB" smtClean="0"/>
              <a:t>‹#›</a:t>
            </a:fld>
            <a:endParaRPr lang="en-GB"/>
          </a:p>
        </p:txBody>
      </p:sp>
    </p:spTree>
    <p:extLst>
      <p:ext uri="{BB962C8B-B14F-4D97-AF65-F5344CB8AC3E}">
        <p14:creationId xmlns:p14="http://schemas.microsoft.com/office/powerpoint/2010/main" val="233433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www.youtube.com/watch?v=czpPbDGHOZ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bitesize/articles/z62fvk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latin typeface="Arial" panose="020B0604020202020204" pitchFamily="34" charset="0"/>
                <a:cs typeface="Arial" panose="020B0604020202020204" pitchFamily="34" charset="0"/>
              </a:rPr>
              <a:t>Writing</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This week, </a:t>
            </a: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are going to be </a:t>
            </a:r>
            <a:r>
              <a:rPr lang="en-US" dirty="0" smtClean="0">
                <a:latin typeface="Arial" panose="020B0604020202020204" pitchFamily="34" charset="0"/>
                <a:cs typeface="Arial" panose="020B0604020202020204" pitchFamily="34" charset="0"/>
              </a:rPr>
              <a:t>continuing with the alien theme.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have 2 creative challenges to complete: designing your own alien, then a planet called, ‘</a:t>
            </a:r>
            <a:r>
              <a:rPr lang="en-US" dirty="0" err="1" smtClean="0">
                <a:latin typeface="Arial" panose="020B0604020202020204" pitchFamily="34" charset="0"/>
                <a:cs typeface="Arial" panose="020B0604020202020204" pitchFamily="34" charset="0"/>
              </a:rPr>
              <a:t>Zargon</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We will begin to think about specific features of newspapers, e.g. headlines, quotes and the 5 ‘w’ questions before we collate it all together  and write our own newspaper report next week.</a:t>
            </a:r>
          </a:p>
          <a:p>
            <a:r>
              <a:rPr lang="en-US" dirty="0" smtClean="0">
                <a:latin typeface="Arial" panose="020B0604020202020204" pitchFamily="34" charset="0"/>
                <a:cs typeface="Arial" panose="020B0604020202020204" pitchFamily="34" charset="0"/>
              </a:rPr>
              <a:t>Have fun!</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72391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315416"/>
            <a:ext cx="3898776" cy="1143000"/>
          </a:xfrm>
        </p:spPr>
        <p:txBody>
          <a:bodyPr>
            <a:normAutofit/>
          </a:bodyPr>
          <a:lstStyle/>
          <a:p>
            <a:r>
              <a:rPr lang="en-GB" sz="1800" dirty="0" smtClean="0"/>
              <a:t>Practice Questions</a:t>
            </a:r>
            <a:endParaRPr lang="en-GB" sz="1800" dirty="0"/>
          </a:p>
        </p:txBody>
      </p:sp>
      <p:pic>
        <p:nvPicPr>
          <p:cNvPr id="3"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8079" t="12104" r="12878" b="7936"/>
          <a:stretch/>
        </p:blipFill>
        <p:spPr bwMode="auto">
          <a:xfrm>
            <a:off x="251520" y="404664"/>
            <a:ext cx="8424936"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93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9083" t="9325" r="11539" b="7937"/>
          <a:stretch/>
        </p:blipFill>
        <p:spPr bwMode="auto">
          <a:xfrm>
            <a:off x="251520" y="0"/>
            <a:ext cx="8496944" cy="68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44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7788" t="9962" r="13399" b="21484"/>
          <a:stretch/>
        </p:blipFill>
        <p:spPr bwMode="auto">
          <a:xfrm>
            <a:off x="395536" y="-8566"/>
            <a:ext cx="8280920" cy="68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4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2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2097088"/>
            <a:ext cx="32226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816475" y="4773613"/>
            <a:ext cx="220663" cy="219075"/>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19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838" y="4732338"/>
            <a:ext cx="568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7"/>
          <p:cNvSpPr txBox="1">
            <a:spLocks noChangeArrowheads="1"/>
          </p:cNvSpPr>
          <p:nvPr/>
        </p:nvSpPr>
        <p:spPr bwMode="auto">
          <a:xfrm>
            <a:off x="4960938" y="4551363"/>
            <a:ext cx="1117600" cy="307975"/>
          </a:xfrm>
          <a:prstGeom prst="rect">
            <a:avLst/>
          </a:prstGeom>
          <a:solidFill>
            <a:schemeClr val="bg1"/>
          </a:solidFill>
          <a:ln w="12700">
            <a:solidFill>
              <a:srgbClr val="627B37"/>
            </a:solidFill>
            <a:miter lim="800000"/>
            <a:headEnd/>
            <a:tailEnd/>
          </a:ln>
        </p:spPr>
        <p:txBody>
          <a:bodyPr>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400">
                <a:solidFill>
                  <a:srgbClr val="4E7540"/>
                </a:solidFill>
                <a:latin typeface="Sassoon Infant Md" pitchFamily="50" charset="0"/>
              </a:rPr>
              <a:t>Shrewsbury</a:t>
            </a:r>
          </a:p>
        </p:txBody>
      </p:sp>
      <p:sp>
        <p:nvSpPr>
          <p:cNvPr id="8199" name="Title 1"/>
          <p:cNvSpPr>
            <a:spLocks noGrp="1"/>
          </p:cNvSpPr>
          <p:nvPr>
            <p:ph type="title"/>
          </p:nvPr>
        </p:nvSpPr>
        <p:spPr>
          <a:xfrm>
            <a:off x="457200" y="479425"/>
            <a:ext cx="8220075" cy="993775"/>
          </a:xfrm>
        </p:spPr>
        <p:txBody>
          <a:bodyPr/>
          <a:lstStyle/>
          <a:p>
            <a:pPr eaLnBrk="1" hangingPunct="1"/>
            <a:r>
              <a:rPr lang="en-GB" altLang="en-US" smtClean="0">
                <a:solidFill>
                  <a:srgbClr val="4E7540"/>
                </a:solidFill>
                <a:latin typeface="Twinkl SemiBold" charset="0"/>
              </a:rPr>
              <a:t>Who Was Charles Darwin?</a:t>
            </a:r>
            <a:endParaRPr lang="en-GB" altLang="en-US" smtClean="0">
              <a:latin typeface="Twinkl SemiBold" charset="0"/>
            </a:endParaRPr>
          </a:p>
        </p:txBody>
      </p:sp>
      <p:sp>
        <p:nvSpPr>
          <p:cNvPr id="8200" name="Rectangle 2"/>
          <p:cNvSpPr>
            <a:spLocks noChangeArrowheads="1"/>
          </p:cNvSpPr>
          <p:nvPr/>
        </p:nvSpPr>
        <p:spPr bwMode="auto">
          <a:xfrm>
            <a:off x="2011363" y="1308100"/>
            <a:ext cx="512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Charles Darwin was born on 12th February 1809 in Shrewsbury, England. </a:t>
            </a:r>
          </a:p>
        </p:txBody>
      </p:sp>
    </p:spTree>
    <p:extLst>
      <p:ext uri="{BB962C8B-B14F-4D97-AF65-F5344CB8AC3E}">
        <p14:creationId xmlns:p14="http://schemas.microsoft.com/office/powerpoint/2010/main" val="284150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6863" y="2324100"/>
            <a:ext cx="37401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1963" y="871538"/>
            <a:ext cx="8220075" cy="995362"/>
          </a:xfrm>
        </p:spPr>
        <p:txBody>
          <a:bodyPr rtlCol="0"/>
          <a:lstStyle/>
          <a:p>
            <a:pPr eaLnBrk="1" fontAlgn="auto" hangingPunct="1">
              <a:spcBef>
                <a:spcPts val="0"/>
              </a:spcBef>
              <a:spcAft>
                <a:spcPts val="0"/>
              </a:spcAft>
              <a:defRPr/>
            </a:pPr>
            <a:r>
              <a:rPr lang="en-GB" sz="1800" b="0" dirty="0">
                <a:solidFill>
                  <a:schemeClr val="tx1"/>
                </a:solidFill>
                <a:latin typeface="+mn-lt"/>
              </a:rPr>
              <a:t>When he was nine years old, Charles Darwin went to Shrewsbury School for boys. Darwin did not particularly enjoy school and found some of the work, like Latin and Greek, hard. He did, however, love science and was always asking questions. When he was 13 years old, he set up a science lab in his garden shed</a:t>
            </a:r>
            <a:r>
              <a:rPr lang="en-GB" sz="1600" b="0" dirty="0">
                <a:solidFill>
                  <a:schemeClr val="tx1"/>
                </a:solidFill>
                <a:latin typeface="+mn-lt"/>
              </a:rPr>
              <a:t>. </a:t>
            </a:r>
            <a:br>
              <a:rPr lang="en-GB" sz="1600" b="0" dirty="0">
                <a:solidFill>
                  <a:schemeClr val="tx1"/>
                </a:solidFill>
                <a:latin typeface="+mn-lt"/>
              </a:rPr>
            </a:br>
            <a:r>
              <a:rPr lang="en-GB" sz="1600" b="0" dirty="0">
                <a:solidFill>
                  <a:schemeClr val="tx1"/>
                </a:solidFill>
                <a:latin typeface="+mn-lt"/>
              </a:rPr>
              <a:t/>
            </a:r>
            <a:br>
              <a:rPr lang="en-GB" sz="1600" b="0" dirty="0">
                <a:solidFill>
                  <a:schemeClr val="tx1"/>
                </a:solidFill>
                <a:latin typeface="+mn-lt"/>
              </a:rPr>
            </a:br>
            <a:endParaRPr lang="en-GB" sz="1600" b="0" dirty="0">
              <a:latin typeface="+mn-lt"/>
            </a:endParaRPr>
          </a:p>
        </p:txBody>
      </p:sp>
    </p:spTree>
    <p:extLst>
      <p:ext uri="{BB962C8B-B14F-4D97-AF65-F5344CB8AC3E}">
        <p14:creationId xmlns:p14="http://schemas.microsoft.com/office/powerpoint/2010/main" val="2604270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416050"/>
            <a:ext cx="27051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7"/>
          <p:cNvSpPr txBox="1">
            <a:spLocks noChangeArrowheads="1"/>
          </p:cNvSpPr>
          <p:nvPr/>
        </p:nvSpPr>
        <p:spPr bwMode="auto">
          <a:xfrm>
            <a:off x="3227388" y="3605213"/>
            <a:ext cx="1438275" cy="306387"/>
          </a:xfrm>
          <a:prstGeom prst="rect">
            <a:avLst/>
          </a:prstGeom>
          <a:solidFill>
            <a:schemeClr val="bg1"/>
          </a:solidFill>
          <a:ln w="12700">
            <a:solidFill>
              <a:srgbClr val="627B3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Tx/>
              <a:buNone/>
              <a:defRPr/>
            </a:pPr>
            <a:r>
              <a:rPr lang="en-GB" altLang="en-US" sz="1400" dirty="0">
                <a:solidFill>
                  <a:srgbClr val="4E7540"/>
                </a:solidFill>
                <a:latin typeface="+mn-lt"/>
              </a:rPr>
              <a:t>Shrewsbury</a:t>
            </a:r>
          </a:p>
        </p:txBody>
      </p:sp>
      <p:sp>
        <p:nvSpPr>
          <p:cNvPr id="5126" name="TextBox 17"/>
          <p:cNvSpPr txBox="1">
            <a:spLocks noChangeArrowheads="1"/>
          </p:cNvSpPr>
          <p:nvPr/>
        </p:nvSpPr>
        <p:spPr bwMode="auto">
          <a:xfrm>
            <a:off x="4513263" y="2405063"/>
            <a:ext cx="1436687" cy="307975"/>
          </a:xfrm>
          <a:prstGeom prst="rect">
            <a:avLst/>
          </a:prstGeom>
          <a:solidFill>
            <a:schemeClr val="bg1"/>
          </a:solidFill>
          <a:ln w="12700">
            <a:solidFill>
              <a:srgbClr val="627B3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FontTx/>
              <a:buNone/>
              <a:defRPr/>
            </a:pPr>
            <a:r>
              <a:rPr lang="en-GB" altLang="en-US" sz="1400" dirty="0">
                <a:solidFill>
                  <a:srgbClr val="4E7540"/>
                </a:solidFill>
                <a:latin typeface="+mn-lt"/>
              </a:rPr>
              <a:t>Edinburgh</a:t>
            </a:r>
          </a:p>
        </p:txBody>
      </p:sp>
      <p:sp>
        <p:nvSpPr>
          <p:cNvPr id="9" name="Oval 8"/>
          <p:cNvSpPr/>
          <p:nvPr/>
        </p:nvSpPr>
        <p:spPr>
          <a:xfrm>
            <a:off x="4387850" y="2466975"/>
            <a:ext cx="184150" cy="18415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4572000" y="3665538"/>
            <a:ext cx="185738" cy="185737"/>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8" name="Rectangle 3"/>
          <p:cNvSpPr>
            <a:spLocks noChangeArrowheads="1"/>
          </p:cNvSpPr>
          <p:nvPr/>
        </p:nvSpPr>
        <p:spPr bwMode="auto">
          <a:xfrm>
            <a:off x="658813" y="677863"/>
            <a:ext cx="7729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just" eaLnBrk="1" hangingPunct="1">
              <a:lnSpc>
                <a:spcPct val="100000"/>
              </a:lnSpc>
              <a:spcBef>
                <a:spcPct val="0"/>
              </a:spcBef>
              <a:buFontTx/>
              <a:buNone/>
            </a:pPr>
            <a:r>
              <a:rPr lang="en-GB" altLang="en-US">
                <a:solidFill>
                  <a:schemeClr val="tx1"/>
                </a:solidFill>
              </a:rPr>
              <a:t>When he was 16 years old, Darwin was sent to Edinburgh to train to become a doctor, like his father, grandfather and brother, who were also all doctors.</a:t>
            </a:r>
          </a:p>
        </p:txBody>
      </p:sp>
      <p:sp>
        <p:nvSpPr>
          <p:cNvPr id="10249" name="Rectangle 4"/>
          <p:cNvSpPr>
            <a:spLocks noChangeArrowheads="1"/>
          </p:cNvSpPr>
          <p:nvPr/>
        </p:nvSpPr>
        <p:spPr bwMode="auto">
          <a:xfrm>
            <a:off x="660400" y="4740275"/>
            <a:ext cx="78406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just" eaLnBrk="1" hangingPunct="1">
              <a:lnSpc>
                <a:spcPct val="100000"/>
              </a:lnSpc>
              <a:spcBef>
                <a:spcPct val="0"/>
              </a:spcBef>
              <a:buFontTx/>
              <a:buNone/>
            </a:pPr>
            <a:r>
              <a:rPr lang="en-GB" altLang="en-US">
                <a:solidFill>
                  <a:schemeClr val="tx1"/>
                </a:solidFill>
              </a:rPr>
              <a:t>However, Darwin did not enjoy it and knew he did not want to become a doctor. He didn’t like looking at  blood. His father then sent him to Cambridge to become a vicar but he was more interested in learning about nature and animals. He had lots of friends and teachers at university who helped him to learn more about these things. </a:t>
            </a:r>
          </a:p>
        </p:txBody>
      </p:sp>
    </p:spTree>
    <p:extLst>
      <p:ext uri="{BB962C8B-B14F-4D97-AF65-F5344CB8AC3E}">
        <p14:creationId xmlns:p14="http://schemas.microsoft.com/office/powerpoint/2010/main" val="171343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t="12611" r="-345" b="4312"/>
          <a:stretch>
            <a:fillRect/>
          </a:stretch>
        </p:blipFill>
        <p:spPr bwMode="auto">
          <a:xfrm>
            <a:off x="755650" y="2940050"/>
            <a:ext cx="49704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p:cNvSpPr txBox="1">
            <a:spLocks noChangeArrowheads="1"/>
          </p:cNvSpPr>
          <p:nvPr/>
        </p:nvSpPr>
        <p:spPr bwMode="auto">
          <a:xfrm>
            <a:off x="2997200" y="6505575"/>
            <a:ext cx="3149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600">
                <a:solidFill>
                  <a:schemeClr val="bg1"/>
                </a:solidFill>
                <a:latin typeface="Calibri" pitchFamily="34" charset="0"/>
              </a:rPr>
              <a:t>Photo courtesy ofL2F1 (@Wikipedia.com) granted under creative commons licence; attribution</a:t>
            </a:r>
          </a:p>
        </p:txBody>
      </p:sp>
      <p:sp>
        <p:nvSpPr>
          <p:cNvPr id="6150" name="TextBox 3"/>
          <p:cNvSpPr txBox="1">
            <a:spLocks noChangeArrowheads="1"/>
          </p:cNvSpPr>
          <p:nvPr/>
        </p:nvSpPr>
        <p:spPr bwMode="auto">
          <a:xfrm>
            <a:off x="5726113" y="3079750"/>
            <a:ext cx="277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defRPr/>
            </a:pPr>
            <a:r>
              <a:rPr lang="en-GB" altLang="en-US" sz="3600" b="1" dirty="0" smtClean="0">
                <a:latin typeface="+mn-lt"/>
              </a:rPr>
              <a:t>A model of </a:t>
            </a:r>
          </a:p>
          <a:p>
            <a:pPr eaLnBrk="1" fontAlgn="auto" hangingPunct="1">
              <a:lnSpc>
                <a:spcPct val="100000"/>
              </a:lnSpc>
              <a:spcBef>
                <a:spcPct val="0"/>
              </a:spcBef>
              <a:spcAft>
                <a:spcPts val="0"/>
              </a:spcAft>
              <a:buFontTx/>
              <a:buNone/>
              <a:defRPr/>
            </a:pPr>
            <a:r>
              <a:rPr lang="en-GB" altLang="en-US" sz="3600" b="1" dirty="0" smtClean="0">
                <a:latin typeface="+mn-lt"/>
              </a:rPr>
              <a:t>HMS </a:t>
            </a:r>
            <a:r>
              <a:rPr lang="en-GB" altLang="en-US" sz="3600" b="1" dirty="0">
                <a:latin typeface="+mn-lt"/>
              </a:rPr>
              <a:t>Beagle</a:t>
            </a:r>
          </a:p>
        </p:txBody>
      </p:sp>
      <p:sp>
        <p:nvSpPr>
          <p:cNvPr id="11270" name="Rectangle 7"/>
          <p:cNvSpPr>
            <a:spLocks noChangeArrowheads="1"/>
          </p:cNvSpPr>
          <p:nvPr/>
        </p:nvSpPr>
        <p:spPr bwMode="auto">
          <a:xfrm>
            <a:off x="658813" y="677863"/>
            <a:ext cx="77295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Sassoon Infant Rg" pitchFamily="50" charset="0"/>
                <a:cs typeface="Sassoon Infant Rg" pitchFamily="50" charset="0"/>
              </a:defRPr>
            </a:lvl9pPr>
          </a:lstStyle>
          <a:p>
            <a:pPr algn="just" eaLnBrk="1" hangingPunct="1">
              <a:lnSpc>
                <a:spcPct val="100000"/>
              </a:lnSpc>
              <a:spcBef>
                <a:spcPct val="0"/>
              </a:spcBef>
              <a:buFontTx/>
              <a:buNone/>
            </a:pPr>
            <a:r>
              <a:rPr lang="en-GB" altLang="en-US">
                <a:solidFill>
                  <a:schemeClr val="tx1"/>
                </a:solidFill>
              </a:rPr>
              <a:t>Darwin passed his exams to become a vicar but he did not want this to be his job. John Henslow, a teacher from Cambridge, sent him a letter saying that Robert FitzRoy, the captain of  the ship HMS Beagle, was looking for someone to be the ship’s naturalist. The person would have to explore, collect and record information about the rocks, plants and animals that they found on their trip. Darwin knew this was his dream job and so persuaded his father to let him go on the trip.</a:t>
            </a:r>
          </a:p>
        </p:txBody>
      </p:sp>
    </p:spTree>
    <p:extLst>
      <p:ext uri="{BB962C8B-B14F-4D97-AF65-F5344CB8AC3E}">
        <p14:creationId xmlns:p14="http://schemas.microsoft.com/office/powerpoint/2010/main" val="2151314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endParaRPr lang="en-GB" altLang="en-US" smtClean="0">
              <a:latin typeface="Twinkl SemiBold" charset="0"/>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430213"/>
            <a:ext cx="6270625" cy="533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extBox 1"/>
          <p:cNvSpPr txBox="1">
            <a:spLocks noChangeArrowheads="1"/>
          </p:cNvSpPr>
          <p:nvPr/>
        </p:nvSpPr>
        <p:spPr bwMode="auto">
          <a:xfrm>
            <a:off x="698500" y="5762625"/>
            <a:ext cx="7735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eaLnBrk="0" fontAlgn="base" hangingPunct="0">
              <a:spcBef>
                <a:spcPct val="0"/>
              </a:spcBef>
              <a:spcAft>
                <a:spcPct val="0"/>
              </a:spcAft>
              <a:defRPr>
                <a:solidFill>
                  <a:schemeClr val="tx1"/>
                </a:solidFill>
                <a:latin typeface="Twinkl"/>
              </a:defRPr>
            </a:lvl6pPr>
            <a:lvl7pPr marL="2971800" indent="-228600" eaLnBrk="0" fontAlgn="base" hangingPunct="0">
              <a:spcBef>
                <a:spcPct val="0"/>
              </a:spcBef>
              <a:spcAft>
                <a:spcPct val="0"/>
              </a:spcAft>
              <a:defRPr>
                <a:solidFill>
                  <a:schemeClr val="tx1"/>
                </a:solidFill>
                <a:latin typeface="Twinkl"/>
              </a:defRPr>
            </a:lvl7pPr>
            <a:lvl8pPr marL="3429000" indent="-228600" eaLnBrk="0" fontAlgn="base" hangingPunct="0">
              <a:spcBef>
                <a:spcPct val="0"/>
              </a:spcBef>
              <a:spcAft>
                <a:spcPct val="0"/>
              </a:spcAft>
              <a:defRPr>
                <a:solidFill>
                  <a:schemeClr val="tx1"/>
                </a:solidFill>
                <a:latin typeface="Twinkl"/>
              </a:defRPr>
            </a:lvl8pPr>
            <a:lvl9pPr marL="3886200" indent="-228600" eaLnBrk="0" fontAlgn="base" hangingPunct="0">
              <a:spcBef>
                <a:spcPct val="0"/>
              </a:spcBef>
              <a:spcAft>
                <a:spcPct val="0"/>
              </a:spcAft>
              <a:defRPr>
                <a:solidFill>
                  <a:schemeClr val="tx1"/>
                </a:solidFill>
                <a:latin typeface="Twinkl"/>
              </a:defRPr>
            </a:lvl9pPr>
          </a:lstStyle>
          <a:p>
            <a:r>
              <a:rPr lang="en-GB" altLang="en-US"/>
              <a:t>Can you locate  these places in an atlas or using google maps?</a:t>
            </a:r>
          </a:p>
        </p:txBody>
      </p:sp>
    </p:spTree>
    <p:extLst>
      <p:ext uri="{BB962C8B-B14F-4D97-AF65-F5344CB8AC3E}">
        <p14:creationId xmlns:p14="http://schemas.microsoft.com/office/powerpoint/2010/main" val="334009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2/2b/Steering_wheel_ship.svg/1000px-Steering_wheel_ship.svg.png"/>
          <p:cNvPicPr>
            <a:picLocks noChangeAspect="1" noChangeArrowheads="1"/>
          </p:cNvPicPr>
          <p:nvPr/>
        </p:nvPicPr>
        <p:blipFill>
          <a:blip r:embed="rId2" cstate="print">
            <a:clrChange>
              <a:clrFrom>
                <a:srgbClr val="FFFF62"/>
              </a:clrFrom>
              <a:clrTo>
                <a:srgbClr val="FFFF62">
                  <a:alpha val="0"/>
                </a:srgbClr>
              </a:clrTo>
            </a:clrChange>
            <a:lum bright="70000" contrast="-70000"/>
            <a:extLst>
              <a:ext uri="{BEBA8EAE-BF5A-486C-A8C5-ECC9F3942E4B}">
                <a14:imgProps xmlns:a14="http://schemas.microsoft.com/office/drawing/2010/main">
                  <a14:imgLayer r:embed="rId3">
                    <a14:imgEffect>
                      <a14:sharpenSoften amount="1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53148" y="2137385"/>
            <a:ext cx="3638370" cy="3638370"/>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0885" y="2844800"/>
            <a:ext cx="3143402"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2995" y="383059"/>
            <a:ext cx="8778076" cy="2585323"/>
          </a:xfrm>
          <a:prstGeom prst="rect">
            <a:avLst/>
          </a:prstGeom>
          <a:noFill/>
        </p:spPr>
        <p:txBody>
          <a:bodyPr wrap="square" rtlCol="0">
            <a:spAutoFit/>
          </a:bodyPr>
          <a:lstStyle/>
          <a:p>
            <a:pPr algn="ctr"/>
            <a:r>
              <a:rPr lang="en-GB" sz="3600" dirty="0"/>
              <a:t>The Beagle: Darwin’s Kit List</a:t>
            </a:r>
          </a:p>
          <a:p>
            <a:endParaRPr lang="en-GB" dirty="0" smtClean="0"/>
          </a:p>
          <a:p>
            <a:r>
              <a:rPr lang="en-GB" dirty="0" smtClean="0"/>
              <a:t>Charles </a:t>
            </a:r>
            <a:r>
              <a:rPr lang="en-GB" dirty="0"/>
              <a:t>was the ship’s </a:t>
            </a:r>
            <a:r>
              <a:rPr lang="en-GB" b="1" dirty="0"/>
              <a:t>naturalist</a:t>
            </a:r>
            <a:r>
              <a:rPr lang="en-GB" dirty="0"/>
              <a:t>. Each time the ship docked he would explore and investigate the local area. He was probably quite happy to be on dry land for a while, as he got very seasick! </a:t>
            </a:r>
            <a:r>
              <a:rPr lang="en-GB" dirty="0" smtClean="0"/>
              <a:t> As the ship’s naturalist, Charles </a:t>
            </a:r>
            <a:r>
              <a:rPr lang="en-GB" dirty="0"/>
              <a:t>captured and collected endless species. He was fascinated by what he saw and wrote many detailed descriptions with illustrations. Some he preserved in special liquid in jars to be studied later. Other specimens were stored in barrels and crates that were sent back to the UK.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0" y="4374291"/>
            <a:ext cx="3627119" cy="203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697730" y="5775755"/>
            <a:ext cx="4667793" cy="369332"/>
          </a:xfrm>
          <a:prstGeom prst="rect">
            <a:avLst/>
          </a:prstGeom>
          <a:noFill/>
        </p:spPr>
        <p:txBody>
          <a:bodyPr wrap="square" rtlCol="0">
            <a:spAutoFit/>
          </a:bodyPr>
          <a:lstStyle/>
          <a:p>
            <a:r>
              <a:rPr lang="en-GB" dirty="0" smtClean="0"/>
              <a:t>David </a:t>
            </a:r>
            <a:r>
              <a:rPr lang="en-GB" dirty="0"/>
              <a:t>A</a:t>
            </a:r>
            <a:r>
              <a:rPr lang="en-GB" dirty="0" smtClean="0"/>
              <a:t>ttenborough is  a </a:t>
            </a:r>
            <a:r>
              <a:rPr lang="en-GB" b="1" dirty="0" smtClean="0"/>
              <a:t>naturalist</a:t>
            </a:r>
            <a:r>
              <a:rPr lang="en-GB" dirty="0" smtClean="0"/>
              <a:t>.</a:t>
            </a:r>
            <a:endParaRPr lang="en-GB" dirty="0"/>
          </a:p>
        </p:txBody>
      </p:sp>
    </p:spTree>
    <p:extLst>
      <p:ext uri="{BB962C8B-B14F-4D97-AF65-F5344CB8AC3E}">
        <p14:creationId xmlns:p14="http://schemas.microsoft.com/office/powerpoint/2010/main" val="2357737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Writing - Day One</a:t>
            </a:r>
            <a:endParaRPr lang="en-GB" b="1" dirty="0">
              <a:solidFill>
                <a:srgbClr val="0070C0"/>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 xmlns:a16="http://schemas.microsoft.com/office/drawing/2014/main" id="{37ECA065-4346-471C-B970-5F49C428C48F}"/>
              </a:ext>
            </a:extLst>
          </p:cNvPr>
          <p:cNvPicPr>
            <a:picLocks noGrp="1" noChangeAspect="1"/>
          </p:cNvPicPr>
          <p:nvPr>
            <p:ph idx="1"/>
          </p:nvPr>
        </p:nvPicPr>
        <p:blipFill rotWithShape="1">
          <a:blip r:embed="rId2"/>
          <a:srcRect l="24967" t="58069" r="21941" b="3685"/>
          <a:stretch/>
        </p:blipFill>
        <p:spPr>
          <a:xfrm>
            <a:off x="457200" y="1268760"/>
            <a:ext cx="8229600" cy="5112568"/>
          </a:xfrm>
          <a:prstGeom prst="rect">
            <a:avLst/>
          </a:prstGeom>
        </p:spPr>
      </p:pic>
    </p:spTree>
    <p:extLst>
      <p:ext uri="{BB962C8B-B14F-4D97-AF65-F5344CB8AC3E}">
        <p14:creationId xmlns:p14="http://schemas.microsoft.com/office/powerpoint/2010/main" val="1512667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90" y="1994128"/>
            <a:ext cx="6437948" cy="4301177"/>
          </a:xfrm>
          <a:prstGeom prst="rect">
            <a:avLst/>
          </a:prstGeom>
          <a:noFill/>
        </p:spPr>
        <p:txBody>
          <a:bodyPr wrap="square" rtlCol="0">
            <a:spAutoFit/>
          </a:bodyPr>
          <a:lstStyle/>
          <a:p>
            <a:endParaRPr lang="en-GB" sz="1350" dirty="0"/>
          </a:p>
          <a:p>
            <a:r>
              <a:rPr lang="en-GB" sz="2000" dirty="0"/>
              <a:t>Some specimens even landed up as supper! One story tells how Darwin and his crew were feasting on a particularly tasty bird when half way through the meal he realised it was a new species, and quickly rescued any bits of bone that remained!</a:t>
            </a:r>
          </a:p>
          <a:p>
            <a:r>
              <a:rPr lang="en-GB" sz="2000" dirty="0"/>
              <a:t/>
            </a:r>
            <a:br>
              <a:rPr lang="en-GB" sz="2000" dirty="0"/>
            </a:br>
            <a:r>
              <a:rPr lang="en-GB" sz="2000" dirty="0"/>
              <a:t>Darwin shared the poop deck cabin with two other crew members. It measured only 3 x 3.5 metres and contained a library, instrument stand and a large chart table in the middle. It was here that Darwin studied and preserved specimens, wrote letters and notes and rested in his hammock during the bouts of sea-sickness.</a:t>
            </a:r>
          </a:p>
          <a:p>
            <a:endParaRPr lang="en-GB" sz="2000" dirty="0"/>
          </a:p>
        </p:txBody>
      </p:sp>
      <p:pic>
        <p:nvPicPr>
          <p:cNvPr id="3" name="Picture 2" descr="mockingbir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931" y="270259"/>
            <a:ext cx="1098709" cy="87642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40" y="409803"/>
            <a:ext cx="18907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92" y="167975"/>
            <a:ext cx="2799110" cy="196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433" y="3084738"/>
            <a:ext cx="2353021" cy="321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92447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89" y="1994128"/>
            <a:ext cx="8581073" cy="507831"/>
          </a:xfrm>
          <a:prstGeom prst="rect">
            <a:avLst/>
          </a:prstGeom>
          <a:noFill/>
        </p:spPr>
        <p:txBody>
          <a:bodyPr wrap="square" rtlCol="0">
            <a:spAutoFit/>
          </a:bodyPr>
          <a:lstStyle/>
          <a:p>
            <a:endParaRPr lang="en-GB" sz="1350" dirty="0"/>
          </a:p>
          <a:p>
            <a:endParaRPr lang="en-GB" sz="1350" dirty="0"/>
          </a:p>
        </p:txBody>
      </p:sp>
      <p:cxnSp>
        <p:nvCxnSpPr>
          <p:cNvPr id="9" name="Straight Connector 8"/>
          <p:cNvCxnSpPr/>
          <p:nvPr/>
        </p:nvCxnSpPr>
        <p:spPr>
          <a:xfrm>
            <a:off x="277717" y="6231133"/>
            <a:ext cx="8608808" cy="0"/>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1" y="1359243"/>
            <a:ext cx="8697917" cy="493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718" y="197708"/>
            <a:ext cx="8296275" cy="1200329"/>
          </a:xfrm>
          <a:prstGeom prst="rect">
            <a:avLst/>
          </a:prstGeom>
          <a:noFill/>
        </p:spPr>
        <p:txBody>
          <a:bodyPr wrap="square" rtlCol="0">
            <a:spAutoFit/>
          </a:bodyPr>
          <a:lstStyle/>
          <a:p>
            <a:r>
              <a:rPr lang="en-GB" b="1" dirty="0" smtClean="0"/>
              <a:t>What would a naturalist need on board HMS Beagle? Use the picture </a:t>
            </a:r>
          </a:p>
          <a:p>
            <a:r>
              <a:rPr lang="en-GB" b="1" dirty="0" smtClean="0"/>
              <a:t>clues below to help you write a kit list for Charles Darwin.</a:t>
            </a:r>
            <a:endParaRPr lang="en-GB" b="1" dirty="0"/>
          </a:p>
          <a:p>
            <a:r>
              <a:rPr lang="en-GB" dirty="0" smtClean="0"/>
              <a:t>Either print out this sheet and write the name of the kit below or just </a:t>
            </a:r>
          </a:p>
          <a:p>
            <a:r>
              <a:rPr lang="en-GB" dirty="0" smtClean="0"/>
              <a:t>write the kit list in your books.</a:t>
            </a:r>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379" y="0"/>
            <a:ext cx="1889614" cy="158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7718" y="6231133"/>
            <a:ext cx="8075450" cy="369332"/>
          </a:xfrm>
          <a:prstGeom prst="rect">
            <a:avLst/>
          </a:prstGeom>
          <a:noFill/>
        </p:spPr>
        <p:txBody>
          <a:bodyPr wrap="square" rtlCol="0">
            <a:spAutoFit/>
          </a:bodyPr>
          <a:lstStyle/>
          <a:p>
            <a:r>
              <a:rPr lang="en-GB" dirty="0" smtClean="0"/>
              <a:t>Try yourself first and if you get stuck look at the next slide.</a:t>
            </a:r>
            <a:endParaRPr lang="en-GB" dirty="0"/>
          </a:p>
        </p:txBody>
      </p:sp>
    </p:spTree>
    <p:extLst>
      <p:ext uri="{BB962C8B-B14F-4D97-AF65-F5344CB8AC3E}">
        <p14:creationId xmlns:p14="http://schemas.microsoft.com/office/powerpoint/2010/main" val="91616938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17" y="1338463"/>
            <a:ext cx="8629429" cy="461665"/>
          </a:xfrm>
          <a:prstGeom prst="rect">
            <a:avLst/>
          </a:prstGeom>
          <a:noFill/>
        </p:spPr>
        <p:txBody>
          <a:bodyPr wrap="square" rtlCol="0">
            <a:spAutoFit/>
          </a:bodyPr>
          <a:lstStyle/>
          <a:p>
            <a:pPr algn="ctr"/>
            <a:r>
              <a:rPr lang="en-GB" sz="2400" i="1" dirty="0"/>
              <a:t>What equipment would he have needed to carry out his research? </a:t>
            </a:r>
          </a:p>
        </p:txBody>
      </p:sp>
      <p:sp>
        <p:nvSpPr>
          <p:cNvPr id="3" name="TextBox 2"/>
          <p:cNvSpPr txBox="1"/>
          <p:nvPr/>
        </p:nvSpPr>
        <p:spPr>
          <a:xfrm>
            <a:off x="292529" y="1882341"/>
            <a:ext cx="8614617" cy="4247317"/>
          </a:xfrm>
          <a:prstGeom prst="rect">
            <a:avLst/>
          </a:prstGeom>
          <a:noFill/>
        </p:spPr>
        <p:txBody>
          <a:bodyPr wrap="square" rtlCol="0">
            <a:spAutoFit/>
          </a:bodyPr>
          <a:lstStyle/>
          <a:p>
            <a:r>
              <a:rPr lang="en-GB" sz="1350" dirty="0"/>
              <a:t> </a:t>
            </a:r>
            <a:r>
              <a:rPr lang="en-GB" dirty="0"/>
              <a:t>Have a look at the images of his ‘kit list’ on your worksheets and decide what each item is and what it would be used for. </a:t>
            </a:r>
            <a:br>
              <a:rPr lang="en-GB" dirty="0"/>
            </a:br>
            <a:endParaRPr lang="en-GB" dirty="0"/>
          </a:p>
          <a:p>
            <a:pPr marL="214313" indent="-214313">
              <a:buFont typeface="Wingdings" panose="05000000000000000000" pitchFamily="2" charset="2"/>
              <a:buChar char="v"/>
            </a:pPr>
            <a:r>
              <a:rPr lang="en-GB" dirty="0"/>
              <a:t>hand lens</a:t>
            </a:r>
          </a:p>
          <a:p>
            <a:pPr marL="214313" indent="-214313">
              <a:buFont typeface="Wingdings" panose="05000000000000000000" pitchFamily="2" charset="2"/>
              <a:buChar char="v"/>
            </a:pPr>
            <a:r>
              <a:rPr lang="en-GB" dirty="0"/>
              <a:t>microscope</a:t>
            </a:r>
          </a:p>
          <a:p>
            <a:pPr marL="214313" indent="-214313">
              <a:buFont typeface="Wingdings" panose="05000000000000000000" pitchFamily="2" charset="2"/>
              <a:buChar char="v"/>
            </a:pPr>
            <a:r>
              <a:rPr lang="en-GB" dirty="0"/>
              <a:t>telescope</a:t>
            </a:r>
          </a:p>
          <a:p>
            <a:pPr marL="214313" indent="-214313">
              <a:buFont typeface="Wingdings" panose="05000000000000000000" pitchFamily="2" charset="2"/>
              <a:buChar char="v"/>
            </a:pPr>
            <a:r>
              <a:rPr lang="en-GB" dirty="0"/>
              <a:t>storage jars and preserving liquid</a:t>
            </a:r>
          </a:p>
          <a:p>
            <a:pPr marL="214313" indent="-214313">
              <a:buFont typeface="Wingdings" panose="05000000000000000000" pitchFamily="2" charset="2"/>
              <a:buChar char="v"/>
            </a:pPr>
            <a:r>
              <a:rPr lang="en-GB" dirty="0"/>
              <a:t>card labels</a:t>
            </a:r>
          </a:p>
          <a:p>
            <a:pPr marL="214313" indent="-214313">
              <a:buFont typeface="Wingdings" panose="05000000000000000000" pitchFamily="2" charset="2"/>
              <a:buChar char="v"/>
            </a:pPr>
            <a:r>
              <a:rPr lang="en-GB" dirty="0"/>
              <a:t>notebook and pencils / pens</a:t>
            </a:r>
          </a:p>
          <a:p>
            <a:pPr marL="214313" indent="-214313">
              <a:buFont typeface="Wingdings" panose="05000000000000000000" pitchFamily="2" charset="2"/>
              <a:buChar char="v"/>
            </a:pPr>
            <a:r>
              <a:rPr lang="en-GB" dirty="0"/>
              <a:t>taxidermy book</a:t>
            </a:r>
          </a:p>
          <a:p>
            <a:pPr marL="214313" indent="-214313">
              <a:buFont typeface="Wingdings" panose="05000000000000000000" pitchFamily="2" charset="2"/>
              <a:buChar char="v"/>
            </a:pPr>
            <a:r>
              <a:rPr lang="en-GB" dirty="0"/>
              <a:t>reference books</a:t>
            </a:r>
          </a:p>
          <a:p>
            <a:pPr marL="214313" indent="-214313">
              <a:buFont typeface="Wingdings" panose="05000000000000000000" pitchFamily="2" charset="2"/>
              <a:buChar char="v"/>
            </a:pPr>
            <a:r>
              <a:rPr lang="en-GB" dirty="0"/>
              <a:t>storage crates</a:t>
            </a:r>
          </a:p>
          <a:p>
            <a:pPr marL="214313" indent="-214313">
              <a:buFont typeface="Wingdings" panose="05000000000000000000" pitchFamily="2" charset="2"/>
              <a:buChar char="v"/>
            </a:pPr>
            <a:r>
              <a:rPr lang="en-GB" dirty="0"/>
              <a:t>boards and pins </a:t>
            </a:r>
          </a:p>
          <a:p>
            <a:pPr marL="214313" indent="-214313">
              <a:buFont typeface="Wingdings" panose="05000000000000000000" pitchFamily="2" charset="2"/>
              <a:buChar char="v"/>
            </a:pPr>
            <a:r>
              <a:rPr lang="en-GB" dirty="0"/>
              <a:t>clinometer</a:t>
            </a:r>
          </a:p>
          <a:p>
            <a:pPr marL="214313" indent="-214313">
              <a:buFont typeface="Wingdings" panose="05000000000000000000" pitchFamily="2" charset="2"/>
              <a:buChar char="v"/>
            </a:pPr>
            <a:r>
              <a:rPr lang="en-GB" dirty="0"/>
              <a:t>plankton nets</a:t>
            </a:r>
          </a:p>
        </p:txBody>
      </p:sp>
      <p:sp>
        <p:nvSpPr>
          <p:cNvPr id="9" name="TextBox 8"/>
          <p:cNvSpPr txBox="1"/>
          <p:nvPr/>
        </p:nvSpPr>
        <p:spPr>
          <a:xfrm>
            <a:off x="382167" y="674092"/>
            <a:ext cx="8435340" cy="523220"/>
          </a:xfrm>
          <a:prstGeom prst="rect">
            <a:avLst/>
          </a:prstGeom>
          <a:noFill/>
        </p:spPr>
        <p:txBody>
          <a:bodyPr wrap="square" rtlCol="0">
            <a:spAutoFit/>
          </a:bodyPr>
          <a:lstStyle/>
          <a:p>
            <a:pPr algn="ctr"/>
            <a:r>
              <a:rPr lang="en-GB" sz="2800" dirty="0" smtClean="0">
                <a:effectLst>
                  <a:outerShdw blurRad="38100" dist="38100" dir="2700000" algn="tl">
                    <a:srgbClr val="000000">
                      <a:alpha val="43137"/>
                    </a:srgbClr>
                  </a:outerShdw>
                </a:effectLst>
              </a:rPr>
              <a:t>What would Charles Darwin need on board HMS Beagle?</a:t>
            </a:r>
            <a:endParaRPr lang="en-GB" sz="2800" dirty="0">
              <a:effectLst>
                <a:outerShdw blurRad="38100" dist="38100" dir="2700000" algn="tl">
                  <a:srgbClr val="000000">
                    <a:alpha val="43137"/>
                  </a:srgbClr>
                </a:outerShdw>
              </a:effectLst>
            </a:endParaRPr>
          </a:p>
        </p:txBody>
      </p:sp>
      <p:sp>
        <p:nvSpPr>
          <p:cNvPr id="8" name="TextBox 7"/>
          <p:cNvSpPr txBox="1"/>
          <p:nvPr/>
        </p:nvSpPr>
        <p:spPr>
          <a:xfrm>
            <a:off x="4464261" y="2828071"/>
            <a:ext cx="4397693" cy="2862322"/>
          </a:xfrm>
          <a:prstGeom prst="rect">
            <a:avLst/>
          </a:prstGeom>
          <a:noFill/>
        </p:spPr>
        <p:txBody>
          <a:bodyPr wrap="square" rtlCol="0">
            <a:spAutoFit/>
          </a:bodyPr>
          <a:lstStyle/>
          <a:p>
            <a:r>
              <a:rPr lang="en-GB" dirty="0"/>
              <a:t>Have a look at the answers. How accurate were your ideas? Are there any you find tricky</a:t>
            </a:r>
            <a:r>
              <a:rPr lang="en-GB" dirty="0" smtClean="0"/>
              <a:t>? Look up the meaning of any you </a:t>
            </a:r>
            <a:r>
              <a:rPr lang="en-GB" smtClean="0"/>
              <a:t>are unsure of.</a:t>
            </a:r>
            <a:endParaRPr lang="en-GB" dirty="0"/>
          </a:p>
          <a:p>
            <a:endParaRPr lang="en-GB" dirty="0"/>
          </a:p>
          <a:p>
            <a:r>
              <a:rPr lang="en-GB" dirty="0"/>
              <a:t>Which pieces of equipment do you think we still use now?</a:t>
            </a:r>
          </a:p>
          <a:p>
            <a:endParaRPr lang="en-GB" dirty="0"/>
          </a:p>
          <a:p>
            <a:r>
              <a:rPr lang="en-GB" dirty="0"/>
              <a:t>How do you think these pieces of equipment have changed over time?</a:t>
            </a:r>
          </a:p>
        </p:txBody>
      </p:sp>
      <p:pic>
        <p:nvPicPr>
          <p:cNvPr id="12" name="Picture 11" descr="magnifyi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274" y="2725148"/>
            <a:ext cx="896564" cy="896564"/>
          </a:xfrm>
          <a:prstGeom prst="rect">
            <a:avLst/>
          </a:prstGeom>
        </p:spPr>
      </p:pic>
      <p:sp>
        <p:nvSpPr>
          <p:cNvPr id="18" name="TextBox 17"/>
          <p:cNvSpPr txBox="1"/>
          <p:nvPr/>
        </p:nvSpPr>
        <p:spPr>
          <a:xfrm>
            <a:off x="6086847" y="6231134"/>
            <a:ext cx="2864224" cy="184666"/>
          </a:xfrm>
          <a:prstGeom prst="rect">
            <a:avLst/>
          </a:prstGeom>
          <a:noFill/>
        </p:spPr>
        <p:txBody>
          <a:bodyPr wrap="square" rtlCol="0">
            <a:spAutoFit/>
          </a:bodyPr>
          <a:lstStyle/>
          <a:p>
            <a:pPr algn="r" defTabSz="685800"/>
            <a:r>
              <a:rPr lang="en-GB" sz="600" dirty="0" smtClean="0">
                <a:solidFill>
                  <a:prstClr val="black"/>
                </a:solidFill>
                <a:latin typeface="Avenir" panose="020B0503020203020204" pitchFamily="34" charset="0"/>
              </a:rPr>
              <a:t>A</a:t>
            </a:r>
            <a:endParaRPr lang="en-GB" sz="600" i="1" dirty="0">
              <a:solidFill>
                <a:prstClr val="black"/>
              </a:solidFill>
              <a:latin typeface="Avenir" panose="020B0503020203020204" pitchFamily="34" charset="0"/>
            </a:endParaRPr>
          </a:p>
        </p:txBody>
      </p:sp>
    </p:spTree>
    <p:extLst>
      <p:ext uri="{BB962C8B-B14F-4D97-AF65-F5344CB8AC3E}">
        <p14:creationId xmlns:p14="http://schemas.microsoft.com/office/powerpoint/2010/main" val="316324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png"/>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510747" y="36961"/>
            <a:ext cx="6132443" cy="6132443"/>
          </a:xfrm>
          <a:prstGeom prst="rect">
            <a:avLst/>
          </a:prstGeom>
        </p:spPr>
      </p:pic>
      <p:sp>
        <p:nvSpPr>
          <p:cNvPr id="2" name="Rectangle 1"/>
          <p:cNvSpPr/>
          <p:nvPr/>
        </p:nvSpPr>
        <p:spPr>
          <a:xfrm>
            <a:off x="277717" y="308920"/>
            <a:ext cx="8438899" cy="6340197"/>
          </a:xfrm>
          <a:prstGeom prst="rect">
            <a:avLst/>
          </a:prstGeom>
        </p:spPr>
        <p:txBody>
          <a:bodyPr wrap="square">
            <a:spAutoFit/>
          </a:bodyPr>
          <a:lstStyle/>
          <a:p>
            <a:r>
              <a:rPr lang="en-GB" sz="3200" dirty="0" smtClean="0"/>
              <a:t>How new technologies help naturalists and scientists today</a:t>
            </a:r>
            <a:endParaRPr lang="en-GB" dirty="0"/>
          </a:p>
          <a:p>
            <a:r>
              <a:rPr lang="en-GB" dirty="0" smtClean="0"/>
              <a:t>Scientists </a:t>
            </a:r>
            <a:r>
              <a:rPr lang="en-GB" dirty="0"/>
              <a:t>have replaced light microscopes with powerful </a:t>
            </a:r>
            <a:r>
              <a:rPr lang="en-GB" dirty="0" smtClean="0"/>
              <a:t> </a:t>
            </a:r>
            <a:r>
              <a:rPr lang="en-GB" dirty="0"/>
              <a:t>microscopes that can magnify specimens up to 10,000,000x! </a:t>
            </a:r>
          </a:p>
          <a:p>
            <a:endParaRPr lang="en-GB" dirty="0"/>
          </a:p>
          <a:p>
            <a:r>
              <a:rPr lang="en-GB" dirty="0"/>
              <a:t>Whilst scientists still make notes in the field using pen and paper, they are able to share thoughts and findings instantly </a:t>
            </a:r>
            <a:r>
              <a:rPr lang="en-GB" dirty="0" smtClean="0"/>
              <a:t>. </a:t>
            </a:r>
            <a:r>
              <a:rPr lang="en-GB" dirty="0"/>
              <a:t>Darwin would have to wait weeks, sometimes months for his letters to be carried by ship. There were no telephones or internet for rapid communication. </a:t>
            </a:r>
          </a:p>
          <a:p>
            <a:endParaRPr lang="en-GB" dirty="0"/>
          </a:p>
          <a:p>
            <a:r>
              <a:rPr lang="en-GB" dirty="0"/>
              <a:t>Now information can be found instantly using internet search engines like Google, rather than relying on searching through large reference books such as those that filled Darwin’s shelves. </a:t>
            </a:r>
          </a:p>
          <a:p>
            <a:endParaRPr lang="en-GB" dirty="0"/>
          </a:p>
          <a:p>
            <a:r>
              <a:rPr lang="en-GB" dirty="0"/>
              <a:t>Digital technology is even used for preserving species. Many plant and seed samples that were preserved and mounted on sheets of paper and card are now being digitised and are accessible online to anyone in the world that wants to see them</a:t>
            </a:r>
            <a:r>
              <a:rPr lang="en-GB" dirty="0" smtClean="0"/>
              <a:t>.</a:t>
            </a:r>
          </a:p>
          <a:p>
            <a:r>
              <a:rPr lang="en-GB" b="1" dirty="0" smtClean="0"/>
              <a:t>We enjoy these technologies when watching wildlife programmes. Watch  David Attenborough  in the Galapagos</a:t>
            </a:r>
            <a:r>
              <a:rPr lang="en-GB" dirty="0" smtClean="0"/>
              <a:t>.</a:t>
            </a:r>
          </a:p>
          <a:p>
            <a:endParaRPr lang="en-GB" dirty="0"/>
          </a:p>
          <a:p>
            <a:endParaRPr lang="en-GB" dirty="0"/>
          </a:p>
        </p:txBody>
      </p:sp>
      <p:sp>
        <p:nvSpPr>
          <p:cNvPr id="3" name="TextBox 2"/>
          <p:cNvSpPr txBox="1"/>
          <p:nvPr/>
        </p:nvSpPr>
        <p:spPr>
          <a:xfrm>
            <a:off x="965955" y="5822188"/>
            <a:ext cx="7062422" cy="646331"/>
          </a:xfrm>
          <a:prstGeom prst="rect">
            <a:avLst/>
          </a:prstGeom>
          <a:noFill/>
        </p:spPr>
        <p:txBody>
          <a:bodyPr wrap="square" rtlCol="0">
            <a:spAutoFit/>
          </a:bodyPr>
          <a:lstStyle/>
          <a:p>
            <a:endParaRPr lang="en-GB" dirty="0" smtClean="0">
              <a:hlinkClick r:id=""/>
            </a:endParaRPr>
          </a:p>
          <a:p>
            <a:r>
              <a:rPr lang="en-GB" dirty="0" smtClean="0">
                <a:hlinkClick r:id=""/>
              </a:rPr>
              <a:t>https</a:t>
            </a:r>
            <a:r>
              <a:rPr lang="en-GB" dirty="0">
                <a:hlinkClick r:id="rId4"/>
              </a:rPr>
              <a:t>://www.youtube.com/watch?v=czpPbDGHOZA</a:t>
            </a:r>
            <a:endParaRPr lang="en-GB" dirty="0"/>
          </a:p>
        </p:txBody>
      </p:sp>
    </p:spTree>
    <p:extLst>
      <p:ext uri="{BB962C8B-B14F-4D97-AF65-F5344CB8AC3E}">
        <p14:creationId xmlns:p14="http://schemas.microsoft.com/office/powerpoint/2010/main" val="18238854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Reading – Day One</a:t>
            </a:r>
            <a:endParaRPr lang="en-GB" b="1" dirty="0">
              <a:solidFill>
                <a:srgbClr val="0070C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85000" lnSpcReduction="20000"/>
          </a:bodyPr>
          <a:lstStyle/>
          <a:p>
            <a:r>
              <a:rPr lang="en-GB" dirty="0" smtClean="0">
                <a:latin typeface="Arial" panose="020B0604020202020204" pitchFamily="34" charset="0"/>
                <a:cs typeface="Arial" panose="020B0604020202020204" pitchFamily="34" charset="0"/>
                <a:hlinkClick r:id="rId2"/>
              </a:rPr>
              <a:t>https://www.bbc.co.uk/bitesize/articles/z62fvk7</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Click on or copy and paste the link above and listen to Ed Petrie reading extract 1 from ‘</a:t>
            </a:r>
            <a:r>
              <a:rPr lang="en-GB" dirty="0" err="1" smtClean="0">
                <a:latin typeface="Arial" panose="020B0604020202020204" pitchFamily="34" charset="0"/>
                <a:cs typeface="Arial" panose="020B0604020202020204" pitchFamily="34" charset="0"/>
              </a:rPr>
              <a:t>Dindy</a:t>
            </a:r>
            <a:r>
              <a:rPr lang="en-GB" dirty="0" smtClean="0">
                <a:latin typeface="Arial" panose="020B0604020202020204" pitchFamily="34" charset="0"/>
                <a:cs typeface="Arial" panose="020B0604020202020204" pitchFamily="34" charset="0"/>
              </a:rPr>
              <a:t> and the Elephant’. The extract is also in written form a little lower on the page.</a:t>
            </a:r>
          </a:p>
          <a:p>
            <a:r>
              <a:rPr lang="en-GB" dirty="0" smtClean="0">
                <a:latin typeface="Arial" panose="020B0604020202020204" pitchFamily="34" charset="0"/>
                <a:cs typeface="Arial" panose="020B0604020202020204" pitchFamily="34" charset="0"/>
              </a:rPr>
              <a:t>Answer the 3 questions after listening/reading the extract.</a:t>
            </a:r>
          </a:p>
          <a:p>
            <a:r>
              <a:rPr lang="en-GB" dirty="0" smtClean="0">
                <a:latin typeface="Arial" panose="020B0604020202020204" pitchFamily="34" charset="0"/>
                <a:cs typeface="Arial" panose="020B0604020202020204" pitchFamily="34" charset="0"/>
              </a:rPr>
              <a:t>1) What is a cobra snake and what does it look like?</a:t>
            </a:r>
          </a:p>
          <a:p>
            <a:r>
              <a:rPr lang="en-GB" dirty="0" smtClean="0">
                <a:latin typeface="Arial" panose="020B0604020202020204" pitchFamily="34" charset="0"/>
                <a:cs typeface="Arial" panose="020B0604020202020204" pitchFamily="34" charset="0"/>
              </a:rPr>
              <a:t>2) How do you think </a:t>
            </a:r>
            <a:r>
              <a:rPr lang="en-GB" dirty="0" err="1" smtClean="0">
                <a:latin typeface="Arial" panose="020B0604020202020204" pitchFamily="34" charset="0"/>
                <a:cs typeface="Arial" panose="020B0604020202020204" pitchFamily="34" charset="0"/>
              </a:rPr>
              <a:t>Pog</a:t>
            </a:r>
            <a:r>
              <a:rPr lang="en-GB" dirty="0" smtClean="0">
                <a:latin typeface="Arial" panose="020B0604020202020204" pitchFamily="34" charset="0"/>
                <a:cs typeface="Arial" panose="020B0604020202020204" pitchFamily="34" charset="0"/>
              </a:rPr>
              <a:t> is feeling in this extract?</a:t>
            </a:r>
          </a:p>
          <a:p>
            <a:r>
              <a:rPr lang="en-GB" dirty="0" smtClean="0">
                <a:latin typeface="Arial" panose="020B0604020202020204" pitchFamily="34" charset="0"/>
                <a:cs typeface="Arial" panose="020B0604020202020204" pitchFamily="34" charset="0"/>
              </a:rPr>
              <a:t>3) Do you think the characters will now go home?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85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2800" b="1" u="sng" dirty="0" smtClean="0">
                <a:solidFill>
                  <a:srgbClr val="0070C0"/>
                </a:solidFill>
                <a:latin typeface="Arial" panose="020B0604020202020204" pitchFamily="34" charset="0"/>
                <a:cs typeface="Arial" panose="020B0604020202020204" pitchFamily="34" charset="0"/>
              </a:rPr>
              <a:t>Spellings for week 4 - </a:t>
            </a:r>
            <a:r>
              <a:rPr lang="en-GB" sz="2200" dirty="0" smtClean="0">
                <a:solidFill>
                  <a:srgbClr val="0070C0"/>
                </a:solidFill>
                <a:latin typeface="Arial" panose="020B0604020202020204" pitchFamily="34" charset="0"/>
                <a:cs typeface="Arial" panose="020B0604020202020204" pitchFamily="34" charset="0"/>
              </a:rPr>
              <a:t>Homophones &amp; near homophones. Words that sound the same but are spelled differently and have different meanings</a:t>
            </a:r>
            <a:endParaRPr lang="en-GB" sz="2200" dirty="0">
              <a:solidFill>
                <a:srgbClr val="0070C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r>
              <a:rPr lang="en-GB" sz="2800" dirty="0" smtClean="0">
                <a:latin typeface="Arial" panose="020B0604020202020204" pitchFamily="34" charset="0"/>
                <a:cs typeface="Arial" panose="020B0604020202020204" pitchFamily="34" charset="0"/>
              </a:rPr>
              <a:t>Group 1 - </a:t>
            </a:r>
            <a:r>
              <a:rPr lang="en-GB" sz="2800" dirty="0">
                <a:latin typeface="Arial" panose="020B0604020202020204" pitchFamily="34" charset="0"/>
                <a:cs typeface="Arial" panose="020B0604020202020204" pitchFamily="34" charset="0"/>
              </a:rPr>
              <a:t>n</a:t>
            </a:r>
            <a:r>
              <a:rPr lang="en-GB" sz="2800" dirty="0" smtClean="0">
                <a:latin typeface="Arial" panose="020B0604020202020204" pitchFamily="34" charset="0"/>
                <a:cs typeface="Arial" panose="020B0604020202020204" pitchFamily="34" charset="0"/>
              </a:rPr>
              <a:t>ew knew, </a:t>
            </a:r>
            <a:r>
              <a:rPr lang="en-GB" sz="2800" dirty="0">
                <a:latin typeface="Arial" panose="020B0604020202020204" pitchFamily="34" charset="0"/>
                <a:cs typeface="Arial" panose="020B0604020202020204" pitchFamily="34" charset="0"/>
              </a:rPr>
              <a:t>b</a:t>
            </a:r>
            <a:r>
              <a:rPr lang="en-GB" sz="2800" dirty="0" smtClean="0">
                <a:latin typeface="Arial" panose="020B0604020202020204" pitchFamily="34" charset="0"/>
                <a:cs typeface="Arial" panose="020B0604020202020204" pitchFamily="34" charset="0"/>
              </a:rPr>
              <a:t>lue blew, </a:t>
            </a:r>
            <a:r>
              <a:rPr lang="en-GB" sz="2800" dirty="0">
                <a:latin typeface="Arial" panose="020B0604020202020204" pitchFamily="34" charset="0"/>
                <a:cs typeface="Arial" panose="020B0604020202020204" pitchFamily="34" charset="0"/>
              </a:rPr>
              <a:t>s</a:t>
            </a:r>
            <a:r>
              <a:rPr lang="en-GB" sz="2800" dirty="0" smtClean="0">
                <a:latin typeface="Arial" panose="020B0604020202020204" pitchFamily="34" charset="0"/>
                <a:cs typeface="Arial" panose="020B0604020202020204" pitchFamily="34" charset="0"/>
              </a:rPr>
              <a:t>ea see, </a:t>
            </a:r>
            <a:r>
              <a:rPr lang="en-GB" sz="2800" dirty="0">
                <a:latin typeface="Arial" panose="020B0604020202020204" pitchFamily="34" charset="0"/>
                <a:cs typeface="Arial" panose="020B0604020202020204" pitchFamily="34" charset="0"/>
              </a:rPr>
              <a:t>s</a:t>
            </a:r>
            <a:r>
              <a:rPr lang="en-GB" sz="2800" dirty="0" smtClean="0">
                <a:latin typeface="Arial" panose="020B0604020202020204" pitchFamily="34" charset="0"/>
                <a:cs typeface="Arial" panose="020B0604020202020204" pitchFamily="34" charset="0"/>
              </a:rPr>
              <a:t>o sew, sun son, meet meat, </a:t>
            </a:r>
            <a:r>
              <a:rPr lang="en-GB" sz="2800" dirty="0">
                <a:latin typeface="Arial" panose="020B0604020202020204" pitchFamily="34" charset="0"/>
                <a:cs typeface="Arial" panose="020B0604020202020204" pitchFamily="34" charset="0"/>
              </a:rPr>
              <a:t>b</a:t>
            </a:r>
            <a:r>
              <a:rPr lang="en-GB" sz="2800" dirty="0" smtClean="0">
                <a:latin typeface="Arial" panose="020B0604020202020204" pitchFamily="34" charset="0"/>
                <a:cs typeface="Arial" panose="020B0604020202020204" pitchFamily="34" charset="0"/>
              </a:rPr>
              <a:t>ye </a:t>
            </a:r>
            <a:r>
              <a:rPr lang="en-GB" sz="2800" dirty="0">
                <a:latin typeface="Arial" panose="020B0604020202020204" pitchFamily="34" charset="0"/>
                <a:cs typeface="Arial" panose="020B0604020202020204" pitchFamily="34" charset="0"/>
              </a:rPr>
              <a:t>b</a:t>
            </a:r>
            <a:r>
              <a:rPr lang="en-GB" sz="2800" dirty="0" smtClean="0">
                <a:latin typeface="Arial" panose="020B0604020202020204" pitchFamily="34" charset="0"/>
                <a:cs typeface="Arial" panose="020B0604020202020204" pitchFamily="34" charset="0"/>
              </a:rPr>
              <a:t>uy</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Group 2 - hole whole, vein </a:t>
            </a:r>
            <a:r>
              <a:rPr lang="en-GB" sz="2800" dirty="0">
                <a:latin typeface="Arial" panose="020B0604020202020204" pitchFamily="34" charset="0"/>
                <a:cs typeface="Arial" panose="020B0604020202020204" pitchFamily="34" charset="0"/>
              </a:rPr>
              <a:t>v</a:t>
            </a:r>
            <a:r>
              <a:rPr lang="en-GB" sz="2800" dirty="0" smtClean="0">
                <a:latin typeface="Arial" panose="020B0604020202020204" pitchFamily="34" charset="0"/>
                <a:cs typeface="Arial" panose="020B0604020202020204" pitchFamily="34" charset="0"/>
              </a:rPr>
              <a:t>ain, aloud allowed, </a:t>
            </a:r>
            <a:r>
              <a:rPr lang="en-GB" sz="2800" dirty="0">
                <a:latin typeface="Arial" panose="020B0604020202020204" pitchFamily="34" charset="0"/>
                <a:cs typeface="Arial" panose="020B0604020202020204" pitchFamily="34" charset="0"/>
              </a:rPr>
              <a:t>f</a:t>
            </a:r>
            <a:r>
              <a:rPr lang="en-GB" sz="2800" dirty="0" smtClean="0">
                <a:latin typeface="Arial" panose="020B0604020202020204" pitchFamily="34" charset="0"/>
                <a:cs typeface="Arial" panose="020B0604020202020204" pitchFamily="34" charset="0"/>
              </a:rPr>
              <a:t>ather farther, </a:t>
            </a:r>
            <a:r>
              <a:rPr lang="en-GB" sz="2800" dirty="0">
                <a:latin typeface="Arial" panose="020B0604020202020204" pitchFamily="34" charset="0"/>
                <a:cs typeface="Arial" panose="020B0604020202020204" pitchFamily="34" charset="0"/>
              </a:rPr>
              <a:t>i</a:t>
            </a:r>
            <a:r>
              <a:rPr lang="en-GB" sz="2800" dirty="0" smtClean="0">
                <a:latin typeface="Arial" panose="020B0604020202020204" pitchFamily="34" charset="0"/>
                <a:cs typeface="Arial" panose="020B0604020202020204" pitchFamily="34" charset="0"/>
              </a:rPr>
              <a:t>sle aisle, </a:t>
            </a:r>
            <a:r>
              <a:rPr lang="en-GB" sz="2800" dirty="0">
                <a:latin typeface="Arial" panose="020B0604020202020204" pitchFamily="34" charset="0"/>
                <a:cs typeface="Arial" panose="020B0604020202020204" pitchFamily="34" charset="0"/>
              </a:rPr>
              <a:t>c</a:t>
            </a:r>
            <a:r>
              <a:rPr lang="en-GB" sz="2800" dirty="0" smtClean="0">
                <a:latin typeface="Arial" panose="020B0604020202020204" pitchFamily="34" charset="0"/>
                <a:cs typeface="Arial" panose="020B0604020202020204" pitchFamily="34" charset="0"/>
              </a:rPr>
              <a:t>ereal serial, </a:t>
            </a:r>
            <a:r>
              <a:rPr lang="en-GB" sz="2800" dirty="0">
                <a:latin typeface="Arial" panose="020B0604020202020204" pitchFamily="34" charset="0"/>
                <a:cs typeface="Arial" panose="020B0604020202020204" pitchFamily="34" charset="0"/>
              </a:rPr>
              <a:t>w</a:t>
            </a:r>
            <a:r>
              <a:rPr lang="en-GB" sz="2800" dirty="0" smtClean="0">
                <a:latin typeface="Arial" panose="020B0604020202020204" pitchFamily="34" charset="0"/>
                <a:cs typeface="Arial" panose="020B0604020202020204" pitchFamily="34" charset="0"/>
              </a:rPr>
              <a:t>hether weather, </a:t>
            </a:r>
            <a:r>
              <a:rPr lang="en-GB" sz="2800" dirty="0">
                <a:latin typeface="Arial" panose="020B0604020202020204" pitchFamily="34" charset="0"/>
                <a:cs typeface="Arial" panose="020B0604020202020204" pitchFamily="34" charset="0"/>
              </a:rPr>
              <a:t>p</a:t>
            </a:r>
            <a:r>
              <a:rPr lang="en-GB" sz="2800" dirty="0" smtClean="0">
                <a:latin typeface="Arial" panose="020B0604020202020204" pitchFamily="34" charset="0"/>
                <a:cs typeface="Arial" panose="020B0604020202020204" pitchFamily="34" charset="0"/>
              </a:rPr>
              <a:t>ause paws, </a:t>
            </a:r>
            <a:r>
              <a:rPr lang="en-GB" sz="2800" dirty="0">
                <a:latin typeface="Arial" panose="020B0604020202020204" pitchFamily="34" charset="0"/>
                <a:cs typeface="Arial" panose="020B0604020202020204" pitchFamily="34" charset="0"/>
              </a:rPr>
              <a:t>f</a:t>
            </a:r>
            <a:r>
              <a:rPr lang="en-GB" sz="2800" dirty="0" smtClean="0">
                <a:latin typeface="Arial" panose="020B0604020202020204" pitchFamily="34" charset="0"/>
                <a:cs typeface="Arial" panose="020B0604020202020204" pitchFamily="34" charset="0"/>
              </a:rPr>
              <a:t>eet </a:t>
            </a:r>
            <a:r>
              <a:rPr lang="en-GB" sz="2800" dirty="0">
                <a:latin typeface="Arial" panose="020B0604020202020204" pitchFamily="34" charset="0"/>
                <a:cs typeface="Arial" panose="020B0604020202020204" pitchFamily="34" charset="0"/>
              </a:rPr>
              <a:t>f</a:t>
            </a:r>
            <a:r>
              <a:rPr lang="en-GB" sz="2800" dirty="0" smtClean="0">
                <a:latin typeface="Arial" panose="020B0604020202020204" pitchFamily="34" charset="0"/>
                <a:cs typeface="Arial" panose="020B0604020202020204" pitchFamily="34" charset="0"/>
              </a:rPr>
              <a:t>eat</a:t>
            </a:r>
            <a:endParaRPr lang="en-GB" sz="28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065215"/>
            <a:ext cx="22288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465" y="5110189"/>
            <a:ext cx="3979045" cy="83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78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solidFill>
                  <a:srgbClr val="0070C0"/>
                </a:solidFill>
                <a:latin typeface="Arial" panose="020B0604020202020204" pitchFamily="34" charset="0"/>
                <a:cs typeface="Arial" panose="020B0604020202020204" pitchFamily="34" charset="0"/>
              </a:rPr>
              <a:t>Spelling activities for week 4</a:t>
            </a:r>
            <a:endParaRPr lang="en-GB" sz="3200" dirty="0"/>
          </a:p>
        </p:txBody>
      </p:sp>
      <p:sp>
        <p:nvSpPr>
          <p:cNvPr id="3" name="Content Placeholder 2"/>
          <p:cNvSpPr>
            <a:spLocks noGrp="1"/>
          </p:cNvSpPr>
          <p:nvPr>
            <p:ph idx="1"/>
          </p:nvPr>
        </p:nvSpPr>
        <p:spPr>
          <a:xfrm>
            <a:off x="457200" y="1196752"/>
            <a:ext cx="8229600" cy="5256584"/>
          </a:xfrm>
        </p:spPr>
        <p:txBody>
          <a:bodyPr>
            <a:normAutofit fontScale="85000" lnSpcReduction="10000"/>
          </a:bodyPr>
          <a:lstStyle/>
          <a:p>
            <a:pPr lvl="0"/>
            <a:r>
              <a:rPr lang="en-GB" sz="1900" dirty="0">
                <a:solidFill>
                  <a:prstClr val="black"/>
                </a:solidFill>
                <a:latin typeface="Arial" panose="020B0604020202020204" pitchFamily="34" charset="0"/>
                <a:cs typeface="Arial" panose="020B0604020202020204" pitchFamily="34" charset="0"/>
              </a:rPr>
              <a:t>Try and learn the words for 5 – 10 minutes each day. Break down the words into syllables and/or use the ‘Look, Say, Cover, Write, Check’ method to help you learn them. Complete one of the activities below during the week</a:t>
            </a:r>
            <a:r>
              <a:rPr lang="en-GB" sz="1900" dirty="0" smtClean="0">
                <a:solidFill>
                  <a:prstClr val="black"/>
                </a:solidFill>
                <a:latin typeface="Arial" panose="020B0604020202020204" pitchFamily="34" charset="0"/>
                <a:cs typeface="Arial" panose="020B0604020202020204" pitchFamily="34" charset="0"/>
              </a:rPr>
              <a:t>:</a:t>
            </a:r>
            <a:r>
              <a:rPr lang="en-GB" sz="1900" dirty="0" smtClean="0">
                <a:solidFill>
                  <a:srgbClr val="00B050"/>
                </a:solidFill>
                <a:latin typeface="Arial" panose="020B0604020202020204" pitchFamily="34" charset="0"/>
                <a:cs typeface="Arial" panose="020B0604020202020204" pitchFamily="34" charset="0"/>
              </a:rPr>
              <a:t> New ones are highlighted in green. </a:t>
            </a:r>
            <a:endParaRPr lang="en-GB" sz="1900" dirty="0">
              <a:solidFill>
                <a:srgbClr val="00B050"/>
              </a:solidFill>
              <a:latin typeface="Arial" panose="020B0604020202020204" pitchFamily="34" charset="0"/>
              <a:cs typeface="Arial" panose="020B0604020202020204" pitchFamily="34" charset="0"/>
            </a:endParaRPr>
          </a:p>
          <a:p>
            <a:pPr lvl="0"/>
            <a:endParaRPr lang="en-GB" sz="1900" dirty="0">
              <a:solidFill>
                <a:prstClr val="black"/>
              </a:solidFill>
              <a:latin typeface="Arial" panose="020B0604020202020204" pitchFamily="34" charset="0"/>
              <a:cs typeface="Arial" panose="020B0604020202020204" pitchFamily="34" charset="0"/>
            </a:endParaRPr>
          </a:p>
          <a:p>
            <a:pPr lvl="0"/>
            <a:r>
              <a:rPr lang="en-GB" sz="1900" dirty="0" smtClean="0">
                <a:solidFill>
                  <a:srgbClr val="00B050"/>
                </a:solidFill>
                <a:latin typeface="Arial" panose="020B0604020202020204" pitchFamily="34" charset="0"/>
                <a:cs typeface="Arial" panose="020B0604020202020204" pitchFamily="34" charset="0"/>
              </a:rPr>
              <a:t>Write your words using one colour for the vowels and another colour for the consonants</a:t>
            </a:r>
          </a:p>
          <a:p>
            <a:pPr lvl="0"/>
            <a:r>
              <a:rPr lang="en-GB" sz="1900" dirty="0" smtClean="0">
                <a:solidFill>
                  <a:srgbClr val="00B050"/>
                </a:solidFill>
                <a:latin typeface="Arial" panose="020B0604020202020204" pitchFamily="34" charset="0"/>
                <a:cs typeface="Arial" panose="020B0604020202020204" pitchFamily="34" charset="0"/>
              </a:rPr>
              <a:t>Word classes – sort your spelling words into nouns, verbs, adjectives, adverbs </a:t>
            </a:r>
            <a:r>
              <a:rPr lang="en-GB" sz="1900" dirty="0" err="1" smtClean="0">
                <a:solidFill>
                  <a:srgbClr val="00B050"/>
                </a:solidFill>
                <a:latin typeface="Arial" panose="020B0604020202020204" pitchFamily="34" charset="0"/>
                <a:cs typeface="Arial" panose="020B0604020202020204" pitchFamily="34" charset="0"/>
              </a:rPr>
              <a:t>etc</a:t>
            </a:r>
            <a:endParaRPr lang="en-GB" sz="1900" dirty="0" smtClean="0">
              <a:solidFill>
                <a:srgbClr val="00B050"/>
              </a:solidFill>
              <a:latin typeface="Arial" panose="020B0604020202020204" pitchFamily="34" charset="0"/>
              <a:cs typeface="Arial" panose="020B0604020202020204" pitchFamily="34" charset="0"/>
            </a:endParaRPr>
          </a:p>
          <a:p>
            <a:pPr lvl="0"/>
            <a:r>
              <a:rPr lang="en-GB" sz="1900" dirty="0" smtClean="0">
                <a:solidFill>
                  <a:srgbClr val="00B050"/>
                </a:solidFill>
                <a:latin typeface="Arial" panose="020B0604020202020204" pitchFamily="34" charset="0"/>
                <a:cs typeface="Arial" panose="020B0604020202020204" pitchFamily="34" charset="0"/>
              </a:rPr>
              <a:t>Find an antonym (opposite) for each of your spelling words</a:t>
            </a:r>
          </a:p>
          <a:p>
            <a:pPr lvl="0"/>
            <a:r>
              <a:rPr lang="en-GB" sz="1900" dirty="0" smtClean="0">
                <a:solidFill>
                  <a:srgbClr val="00B050"/>
                </a:solidFill>
                <a:latin typeface="Arial" panose="020B0604020202020204" pitchFamily="34" charset="0"/>
                <a:cs typeface="Arial" panose="020B0604020202020204" pitchFamily="34" charset="0"/>
              </a:rPr>
              <a:t>Write your words, then write them again with the letters mixed up. Can you unscramble them the next day and spell them correctly?</a:t>
            </a:r>
            <a:endParaRPr lang="en-GB" sz="1900" dirty="0">
              <a:solidFill>
                <a:srgbClr val="00B050"/>
              </a:solidFill>
              <a:latin typeface="Arial" panose="020B0604020202020204" pitchFamily="34" charset="0"/>
              <a:cs typeface="Arial" panose="020B0604020202020204" pitchFamily="34" charset="0"/>
            </a:endParaRPr>
          </a:p>
          <a:p>
            <a:pPr lvl="0"/>
            <a:r>
              <a:rPr lang="en-GB" sz="1900" dirty="0" smtClean="0">
                <a:solidFill>
                  <a:prstClr val="black"/>
                </a:solidFill>
                <a:latin typeface="Arial" panose="020B0604020202020204" pitchFamily="34" charset="0"/>
                <a:cs typeface="Arial" panose="020B0604020202020204" pitchFamily="34" charset="0"/>
              </a:rPr>
              <a:t>Write </a:t>
            </a:r>
            <a:r>
              <a:rPr lang="en-GB" sz="1900" dirty="0">
                <a:solidFill>
                  <a:prstClr val="black"/>
                </a:solidFill>
                <a:latin typeface="Arial" panose="020B0604020202020204" pitchFamily="34" charset="0"/>
                <a:cs typeface="Arial" panose="020B0604020202020204" pitchFamily="34" charset="0"/>
              </a:rPr>
              <a:t>your words. Then use a coloured pencil to divide your words into syllables, e.g. </a:t>
            </a:r>
            <a:r>
              <a:rPr lang="en-GB" sz="1900" dirty="0" err="1">
                <a:solidFill>
                  <a:srgbClr val="0070C0"/>
                </a:solidFill>
                <a:latin typeface="Arial" panose="020B0604020202020204" pitchFamily="34" charset="0"/>
                <a:cs typeface="Arial" panose="020B0604020202020204" pitchFamily="34" charset="0"/>
              </a:rPr>
              <a:t>sen</a:t>
            </a:r>
            <a:r>
              <a:rPr lang="en-GB" sz="1900" dirty="0" err="1">
                <a:solidFill>
                  <a:prstClr val="black"/>
                </a:solidFill>
                <a:latin typeface="Arial" panose="020B0604020202020204" pitchFamily="34" charset="0"/>
                <a:cs typeface="Arial" panose="020B0604020202020204" pitchFamily="34" charset="0"/>
              </a:rPr>
              <a:t>-</a:t>
            </a:r>
            <a:r>
              <a:rPr lang="en-GB" sz="1900" dirty="0" err="1">
                <a:solidFill>
                  <a:srgbClr val="FF0000"/>
                </a:solidFill>
                <a:latin typeface="Arial" panose="020B0604020202020204" pitchFamily="34" charset="0"/>
                <a:cs typeface="Arial" panose="020B0604020202020204" pitchFamily="34" charset="0"/>
              </a:rPr>
              <a:t>tence</a:t>
            </a:r>
            <a:r>
              <a:rPr lang="en-GB" sz="1900" dirty="0">
                <a:solidFill>
                  <a:prstClr val="black"/>
                </a:solidFill>
                <a:latin typeface="Arial" panose="020B0604020202020204" pitchFamily="34" charset="0"/>
                <a:cs typeface="Arial" panose="020B0604020202020204" pitchFamily="34" charset="0"/>
              </a:rPr>
              <a:t>, </a:t>
            </a:r>
            <a:r>
              <a:rPr lang="en-GB" sz="1900" dirty="0">
                <a:solidFill>
                  <a:srgbClr val="7030A0"/>
                </a:solidFill>
                <a:latin typeface="Arial" panose="020B0604020202020204" pitchFamily="34" charset="0"/>
                <a:cs typeface="Arial" panose="020B0604020202020204" pitchFamily="34" charset="0"/>
              </a:rPr>
              <a:t>re</a:t>
            </a:r>
            <a:r>
              <a:rPr lang="en-GB" sz="1900" dirty="0">
                <a:solidFill>
                  <a:prstClr val="black"/>
                </a:solidFill>
                <a:latin typeface="Arial" panose="020B0604020202020204" pitchFamily="34" charset="0"/>
                <a:cs typeface="Arial" panose="020B0604020202020204" pitchFamily="34" charset="0"/>
              </a:rPr>
              <a:t>-</a:t>
            </a:r>
            <a:r>
              <a:rPr lang="en-GB" sz="1900" dirty="0">
                <a:solidFill>
                  <a:srgbClr val="C0504D">
                    <a:lumMod val="75000"/>
                  </a:srgbClr>
                </a:solidFill>
                <a:latin typeface="Arial" panose="020B0604020202020204" pitchFamily="34" charset="0"/>
                <a:cs typeface="Arial" panose="020B0604020202020204" pitchFamily="34" charset="0"/>
              </a:rPr>
              <a:t>mem</a:t>
            </a:r>
            <a:r>
              <a:rPr lang="en-GB" sz="1900" dirty="0">
                <a:solidFill>
                  <a:prstClr val="black"/>
                </a:solidFill>
                <a:latin typeface="Arial" panose="020B0604020202020204" pitchFamily="34" charset="0"/>
                <a:cs typeface="Arial" panose="020B0604020202020204" pitchFamily="34" charset="0"/>
              </a:rPr>
              <a:t>-</a:t>
            </a:r>
            <a:r>
              <a:rPr lang="en-GB" sz="1900" dirty="0" err="1">
                <a:solidFill>
                  <a:srgbClr val="9BBB59">
                    <a:lumMod val="75000"/>
                  </a:srgbClr>
                </a:solidFill>
                <a:latin typeface="Arial" panose="020B0604020202020204" pitchFamily="34" charset="0"/>
                <a:cs typeface="Arial" panose="020B0604020202020204" pitchFamily="34" charset="0"/>
              </a:rPr>
              <a:t>ber</a:t>
            </a:r>
            <a:endParaRPr lang="en-GB" sz="1900" dirty="0">
              <a:solidFill>
                <a:srgbClr val="9BBB59">
                  <a:lumMod val="75000"/>
                </a:srgbClr>
              </a:solidFill>
              <a:latin typeface="Arial" panose="020B0604020202020204" pitchFamily="34" charset="0"/>
              <a:cs typeface="Arial" panose="020B0604020202020204" pitchFamily="34" charset="0"/>
            </a:endParaRPr>
          </a:p>
          <a:p>
            <a:pPr lvl="0"/>
            <a:r>
              <a:rPr lang="en-GB" sz="1900" dirty="0">
                <a:solidFill>
                  <a:prstClr val="black"/>
                </a:solidFill>
                <a:latin typeface="Arial" panose="020B0604020202020204" pitchFamily="34" charset="0"/>
                <a:cs typeface="Arial" panose="020B0604020202020204" pitchFamily="34" charset="0"/>
              </a:rPr>
              <a:t>Use a thesaurus to find some synonyms </a:t>
            </a:r>
          </a:p>
          <a:p>
            <a:pPr lvl="0"/>
            <a:r>
              <a:rPr lang="en-GB" sz="1900" dirty="0">
                <a:solidFill>
                  <a:prstClr val="black"/>
                </a:solidFill>
                <a:latin typeface="Arial" panose="020B0604020202020204" pitchFamily="34" charset="0"/>
                <a:cs typeface="Arial" panose="020B0604020202020204" pitchFamily="34" charset="0"/>
              </a:rPr>
              <a:t>X words – write 2 words with 1 letter in common so  that they cross over each other, as if they were on a scrabble board </a:t>
            </a:r>
          </a:p>
          <a:p>
            <a:pPr lvl="0"/>
            <a:r>
              <a:rPr lang="en-GB" sz="1900" dirty="0">
                <a:solidFill>
                  <a:prstClr val="black"/>
                </a:solidFill>
                <a:latin typeface="Arial" panose="020B0604020202020204" pitchFamily="34" charset="0"/>
                <a:cs typeface="Arial" panose="020B0604020202020204" pitchFamily="34" charset="0"/>
              </a:rPr>
              <a:t>Type out your words on the computer – try to use at least 4 different fonts</a:t>
            </a:r>
          </a:p>
          <a:p>
            <a:pPr lvl="0"/>
            <a:r>
              <a:rPr lang="en-GB" sz="1900" dirty="0">
                <a:solidFill>
                  <a:prstClr val="black"/>
                </a:solidFill>
                <a:latin typeface="Arial" panose="020B0604020202020204" pitchFamily="34" charset="0"/>
                <a:cs typeface="Arial" panose="020B0604020202020204" pitchFamily="34" charset="0"/>
              </a:rPr>
              <a:t>Set a timer for 2 minutes. See how many times you can write each word perfectly during that time.</a:t>
            </a:r>
          </a:p>
          <a:p>
            <a:pPr lvl="0"/>
            <a:r>
              <a:rPr lang="en-GB" sz="1900" dirty="0">
                <a:solidFill>
                  <a:prstClr val="black"/>
                </a:solidFill>
                <a:latin typeface="Arial" panose="020B0604020202020204" pitchFamily="34" charset="0"/>
                <a:cs typeface="Arial" panose="020B0604020202020204" pitchFamily="34" charset="0"/>
              </a:rPr>
              <a:t>Ask an adult to test you at the end of the week. Good luck!</a:t>
            </a:r>
          </a:p>
          <a:p>
            <a:endParaRPr lang="en-GB" dirty="0"/>
          </a:p>
        </p:txBody>
      </p:sp>
    </p:spTree>
    <p:extLst>
      <p:ext uri="{BB962C8B-B14F-4D97-AF65-F5344CB8AC3E}">
        <p14:creationId xmlns:p14="http://schemas.microsoft.com/office/powerpoint/2010/main" val="151630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dirty="0" smtClean="0"/>
              <a:t>06.05.20 - Answers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8" t="19444" r="34184" b="55159"/>
          <a:stretch/>
        </p:blipFill>
        <p:spPr bwMode="auto">
          <a:xfrm>
            <a:off x="107506" y="764705"/>
            <a:ext cx="504056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9" t="34185" r="50107" b="36458"/>
          <a:stretch/>
        </p:blipFill>
        <p:spPr bwMode="auto">
          <a:xfrm>
            <a:off x="107505" y="2996952"/>
            <a:ext cx="5040560" cy="24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8277" r="26361" b="6156"/>
          <a:stretch/>
        </p:blipFill>
        <p:spPr bwMode="auto">
          <a:xfrm>
            <a:off x="5292080" y="713657"/>
            <a:ext cx="3651774" cy="595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9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315416"/>
            <a:ext cx="9252520" cy="1143000"/>
          </a:xfrm>
        </p:spPr>
        <p:txBody>
          <a:bodyPr>
            <a:noAutofit/>
          </a:bodyPr>
          <a:lstStyle/>
          <a:p>
            <a:r>
              <a:rPr lang="en-GB" sz="3600" dirty="0" smtClean="0"/>
              <a:t>Lesson 24 – WALT: Compare area.</a:t>
            </a:r>
            <a:endParaRPr lang="en-GB" sz="3600" dirty="0"/>
          </a:p>
        </p:txBody>
      </p:sp>
      <p:pic>
        <p:nvPicPr>
          <p:cNvPr id="1026"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5059" t="11508" r="11316" b="7738"/>
          <a:stretch/>
        </p:blipFill>
        <p:spPr bwMode="auto">
          <a:xfrm>
            <a:off x="0" y="548680"/>
            <a:ext cx="6012160"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885509" y="764704"/>
            <a:ext cx="3147213" cy="26459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6395510" y="950035"/>
            <a:ext cx="2127209" cy="2308324"/>
          </a:xfrm>
          <a:prstGeom prst="rect">
            <a:avLst/>
          </a:prstGeom>
          <a:noFill/>
        </p:spPr>
        <p:txBody>
          <a:bodyPr wrap="square" rtlCol="0">
            <a:spAutoFit/>
          </a:bodyPr>
          <a:lstStyle/>
          <a:p>
            <a:r>
              <a:rPr lang="en-GB" dirty="0" smtClean="0">
                <a:latin typeface="Comic Sans MS" panose="030F0702030302020204" pitchFamily="66" charset="0"/>
              </a:rPr>
              <a:t>Can you predict who is winning the game just by looking? Which shape is taller, does that mean it will have the greater area?</a:t>
            </a:r>
            <a:endParaRPr lang="en-GB" dirty="0">
              <a:latin typeface="Comic Sans MS" panose="030F0702030302020204" pitchFamily="66" charset="0"/>
            </a:endParaRPr>
          </a:p>
        </p:txBody>
      </p:sp>
      <p:sp>
        <p:nvSpPr>
          <p:cNvPr id="7" name="Oval Callout 6"/>
          <p:cNvSpPr/>
          <p:nvPr/>
        </p:nvSpPr>
        <p:spPr>
          <a:xfrm>
            <a:off x="5885509" y="4293096"/>
            <a:ext cx="3147213" cy="15841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395510" y="4564644"/>
            <a:ext cx="2127209" cy="923330"/>
          </a:xfrm>
          <a:prstGeom prst="rect">
            <a:avLst/>
          </a:prstGeom>
          <a:noFill/>
        </p:spPr>
        <p:txBody>
          <a:bodyPr wrap="square" rtlCol="0">
            <a:spAutoFit/>
          </a:bodyPr>
          <a:lstStyle/>
          <a:p>
            <a:r>
              <a:rPr lang="en-GB" dirty="0" smtClean="0">
                <a:latin typeface="Comic Sans MS" panose="030F0702030302020204" pitchFamily="66" charset="0"/>
              </a:rPr>
              <a:t>How can you compare the areas?</a:t>
            </a:r>
            <a:endParaRPr lang="en-GB" dirty="0">
              <a:latin typeface="Comic Sans MS" panose="030F0702030302020204" pitchFamily="66" charset="0"/>
            </a:endParaRPr>
          </a:p>
        </p:txBody>
      </p:sp>
    </p:spTree>
    <p:extLst>
      <p:ext uri="{BB962C8B-B14F-4D97-AF65-F5344CB8AC3E}">
        <p14:creationId xmlns:p14="http://schemas.microsoft.com/office/powerpoint/2010/main" val="349937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906642" y="908720"/>
            <a:ext cx="3147213" cy="231519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6486425" y="1059122"/>
            <a:ext cx="2300538" cy="1754326"/>
          </a:xfrm>
          <a:prstGeom prst="rect">
            <a:avLst/>
          </a:prstGeom>
          <a:noFill/>
        </p:spPr>
        <p:txBody>
          <a:bodyPr wrap="square" rtlCol="0">
            <a:spAutoFit/>
          </a:bodyPr>
          <a:lstStyle/>
          <a:p>
            <a:r>
              <a:rPr lang="en-GB" dirty="0" smtClean="0">
                <a:latin typeface="Comic Sans MS" panose="030F0702030302020204" pitchFamily="66" charset="0"/>
              </a:rPr>
              <a:t>Can you tell who is winning just by looking? How can you check which shape has a larger area?</a:t>
            </a:r>
            <a:endParaRPr lang="en-GB" dirty="0">
              <a:latin typeface="Comic Sans MS" panose="030F0702030302020204" pitchFamily="66" charset="0"/>
            </a:endParaRPr>
          </a:p>
        </p:txBody>
      </p:sp>
      <p:sp>
        <p:nvSpPr>
          <p:cNvPr id="7" name="Oval Callout 6"/>
          <p:cNvSpPr/>
          <p:nvPr/>
        </p:nvSpPr>
        <p:spPr>
          <a:xfrm>
            <a:off x="5952579" y="3861048"/>
            <a:ext cx="3147213"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296473" y="4177533"/>
            <a:ext cx="2680442" cy="1477328"/>
          </a:xfrm>
          <a:prstGeom prst="rect">
            <a:avLst/>
          </a:prstGeom>
          <a:noFill/>
        </p:spPr>
        <p:txBody>
          <a:bodyPr wrap="square" rtlCol="0">
            <a:spAutoFit/>
          </a:bodyPr>
          <a:lstStyle/>
          <a:p>
            <a:r>
              <a:rPr lang="en-GB" dirty="0" smtClean="0">
                <a:latin typeface="Comic Sans MS" panose="030F0702030302020204" pitchFamily="66" charset="0"/>
              </a:rPr>
              <a:t>One way to find the number  of white squares is to count all the white squares. Is there another way?</a:t>
            </a:r>
            <a:endParaRPr lang="en-GB" dirty="0">
              <a:latin typeface="Comic Sans MS" panose="030F0702030302020204" pitchFamily="66" charset="0"/>
            </a:endParaRPr>
          </a:p>
        </p:txBody>
      </p:sp>
      <p:pic>
        <p:nvPicPr>
          <p:cNvPr id="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2653" t="9324" r="9977" b="10799"/>
          <a:stretch/>
        </p:blipFill>
        <p:spPr bwMode="auto">
          <a:xfrm>
            <a:off x="0" y="0"/>
            <a:ext cx="56521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5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980794" y="329518"/>
            <a:ext cx="3147213" cy="20913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6289543" y="636539"/>
            <a:ext cx="2680442" cy="923330"/>
          </a:xfrm>
          <a:prstGeom prst="rect">
            <a:avLst/>
          </a:prstGeom>
          <a:noFill/>
        </p:spPr>
        <p:txBody>
          <a:bodyPr wrap="square" rtlCol="0">
            <a:spAutoFit/>
          </a:bodyPr>
          <a:lstStyle/>
          <a:p>
            <a:r>
              <a:rPr lang="en-GB" dirty="0" smtClean="0">
                <a:latin typeface="Comic Sans MS" panose="030F0702030302020204" pitchFamily="66" charset="0"/>
              </a:rPr>
              <a:t>What is the only way to compare areas accurately?</a:t>
            </a:r>
            <a:endParaRPr lang="en-GB" dirty="0">
              <a:latin typeface="Comic Sans MS" panose="030F0702030302020204" pitchFamily="66" charset="0"/>
            </a:endParaRPr>
          </a:p>
        </p:txBody>
      </p:sp>
      <p:sp>
        <p:nvSpPr>
          <p:cNvPr id="6" name="Oval Callout 5"/>
          <p:cNvSpPr/>
          <p:nvPr/>
        </p:nvSpPr>
        <p:spPr>
          <a:xfrm>
            <a:off x="5996787" y="3811496"/>
            <a:ext cx="3147213" cy="2232248"/>
          </a:xfrm>
          <a:prstGeom prst="wedgeEllipseCallout">
            <a:avLst>
              <a:gd name="adj1" fmla="val -35801"/>
              <a:gd name="adj2" fmla="val 64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437221" y="4027520"/>
            <a:ext cx="2232248" cy="1477328"/>
          </a:xfrm>
          <a:prstGeom prst="rect">
            <a:avLst/>
          </a:prstGeom>
          <a:noFill/>
        </p:spPr>
        <p:txBody>
          <a:bodyPr wrap="square" rtlCol="0">
            <a:spAutoFit/>
          </a:bodyPr>
          <a:lstStyle/>
          <a:p>
            <a:r>
              <a:rPr lang="en-GB" dirty="0" smtClean="0">
                <a:latin typeface="Comic Sans MS" panose="030F0702030302020204" pitchFamily="66" charset="0"/>
              </a:rPr>
              <a:t>Are the squares inside the middle of the shape a part of its area? Why/Why not?</a:t>
            </a:r>
            <a:endParaRPr lang="en-GB" dirty="0">
              <a:latin typeface="Comic Sans MS" panose="030F0702030302020204" pitchFamily="66" charset="0"/>
            </a:endParaRPr>
          </a:p>
        </p:txBody>
      </p:sp>
      <p:pic>
        <p:nvPicPr>
          <p:cNvPr id="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8340" t="10714" r="13881" b="9127"/>
          <a:stretch/>
        </p:blipFill>
        <p:spPr bwMode="auto">
          <a:xfrm>
            <a:off x="0" y="18705"/>
            <a:ext cx="5724128" cy="682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07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1419</Words>
  <Application>Microsoft Office PowerPoint</Application>
  <PresentationFormat>On-screen Show (4:3)</PresentationFormat>
  <Paragraphs>97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Writing</vt:lpstr>
      <vt:lpstr>Writing - Day One</vt:lpstr>
      <vt:lpstr>Reading – Day One</vt:lpstr>
      <vt:lpstr>Spellings for week 4 - Homophones &amp; near homophones. Words that sound the same but are spelled differently and have different meanings</vt:lpstr>
      <vt:lpstr>Spelling activities for week 4</vt:lpstr>
      <vt:lpstr>06.05.20 - Answers</vt:lpstr>
      <vt:lpstr>Lesson 24 – WALT: Compare area.</vt:lpstr>
      <vt:lpstr>PowerPoint Presentation</vt:lpstr>
      <vt:lpstr>PowerPoint Presentation</vt:lpstr>
      <vt:lpstr>Practice Questions</vt:lpstr>
      <vt:lpstr>PowerPoint Presentation</vt:lpstr>
      <vt:lpstr>PowerPoint Presentation</vt:lpstr>
      <vt:lpstr>PowerPoint Presentation</vt:lpstr>
      <vt:lpstr>Who Was Charles Darwin?</vt:lpstr>
      <vt:lpstr>When he was nine years old, Charles Darwin went to Shrewsbury School for boys. Darwin did not particularly enjoy school and found some of the work, like Latin and Greek, hard. He did, however, love science and was always asking questions. When he was 13 years old, he set up a science lab in his garden shed.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7</cp:revision>
  <dcterms:created xsi:type="dcterms:W3CDTF">2020-04-26T15:29:52Z</dcterms:created>
  <dcterms:modified xsi:type="dcterms:W3CDTF">2020-05-08T13:04:48Z</dcterms:modified>
</cp:coreProperties>
</file>