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79" r:id="rId4"/>
    <p:sldId id="280" r:id="rId5"/>
    <p:sldId id="281" r:id="rId6"/>
    <p:sldId id="276" r:id="rId7"/>
    <p:sldId id="263" r:id="rId8"/>
    <p:sldId id="257" r:id="rId9"/>
    <p:sldId id="258" r:id="rId10"/>
    <p:sldId id="259" r:id="rId11"/>
    <p:sldId id="260" r:id="rId12"/>
    <p:sldId id="261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81BC-55FC-49FE-8CF3-8714DD3FF91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0E696-C88D-4D85-8B9D-A7D5C16CB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7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7BB73-6195-43A6-8BE2-06F6F59AB7D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7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E422FB-D6BF-4365-B619-C136F5E835D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9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E3BFE1-55EF-43C4-A521-9A9BA9D9D52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8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BB3647-A3F5-4A52-9B80-4D7420B9107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72D80-3BB3-4D26-A5F3-6581D7548F2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1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72D80-3BB3-4D26-A5F3-6581D7548F2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1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72D80-3BB3-4D26-A5F3-6581D7548F2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1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72D80-3BB3-4D26-A5F3-6581D7548F2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1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8583F-0088-405E-BF76-CFA7980C97D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3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8583F-0088-405E-BF76-CFA7980C97D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3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0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8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3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9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0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9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76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45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3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54D3-C99C-4FBD-9DE8-E13304C0747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0928-6574-49AF-BCD1-8E1992243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0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r93bd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F17A8-52B1-49BF-8942-3BB0B2C4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Two</a:t>
            </a:r>
            <a:endParaRPr lang="en-GB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5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905430" y="329518"/>
            <a:ext cx="3147213" cy="20913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25051" y="479922"/>
            <a:ext cx="2680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is the area of these shapes measured? Which shape has the largest area? How do you know?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0" t="8929" r="13659" b="10714"/>
          <a:stretch/>
        </p:blipFill>
        <p:spPr bwMode="auto">
          <a:xfrm>
            <a:off x="0" y="1"/>
            <a:ext cx="54360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980794" y="2780928"/>
            <a:ext cx="3147213" cy="2088232"/>
          </a:xfrm>
          <a:prstGeom prst="wedgeEllipseCallout">
            <a:avLst>
              <a:gd name="adj1" fmla="val -85545"/>
              <a:gd name="adj2" fmla="val -21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21228" y="299695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if you put small flat squares inside each shape? Would you get the same or different answer?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-315416"/>
            <a:ext cx="3898776" cy="1143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Practice Questions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10" r="10200" b="9524"/>
          <a:stretch/>
        </p:blipFill>
        <p:spPr bwMode="auto">
          <a:xfrm>
            <a:off x="395536" y="404663"/>
            <a:ext cx="8352928" cy="64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8" t="23214" r="14885" b="26786"/>
          <a:stretch/>
        </p:blipFill>
        <p:spPr bwMode="auto">
          <a:xfrm>
            <a:off x="-18550" y="332656"/>
            <a:ext cx="9144000" cy="630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t="18056" r="12208" b="11905"/>
          <a:stretch/>
        </p:blipFill>
        <p:spPr bwMode="auto">
          <a:xfrm>
            <a:off x="467544" y="0"/>
            <a:ext cx="81369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6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95863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01675" y="1498600"/>
            <a:ext cx="4132263" cy="466566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42094" y="659780"/>
            <a:ext cx="8704262" cy="631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800" dirty="0" smtClean="0"/>
              <a:t>So Giants &amp; Griffins, let’s recap </a:t>
            </a:r>
            <a:r>
              <a:rPr lang="en-GB" sz="2800" smtClean="0"/>
              <a:t>life processes…</a:t>
            </a:r>
            <a:endParaRPr lang="en-GB" alt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4887" y="1498600"/>
            <a:ext cx="37593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smtClean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All living things do certain things to stay alive. These are called </a:t>
            </a:r>
            <a:r>
              <a:rPr lang="en-GB" sz="2800" b="1" dirty="0">
                <a:latin typeface="+mn-lt"/>
              </a:rPr>
              <a:t>life processes.</a:t>
            </a:r>
          </a:p>
          <a:p>
            <a:pPr algn="ctr">
              <a:defRPr/>
            </a:pPr>
            <a:endParaRPr lang="en-GB" sz="2800" b="1" dirty="0">
              <a:latin typeface="+mn-lt"/>
            </a:endParaRPr>
          </a:p>
          <a:p>
            <a:pPr algn="ctr">
              <a:defRPr/>
            </a:pPr>
            <a:r>
              <a:rPr lang="en-GB" sz="2800" dirty="0">
                <a:latin typeface="+mn-lt"/>
              </a:rPr>
              <a:t>All animals, including humans, do these things. Plants do too, although they do them in different ways. </a:t>
            </a:r>
          </a:p>
          <a:p>
            <a:pPr algn="ctr">
              <a:defRPr/>
            </a:pPr>
            <a:endParaRPr lang="en-GB" sz="2800" dirty="0">
              <a:latin typeface="+mn-lt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168347" y="1498600"/>
            <a:ext cx="31407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remember life processes by thinking about Mrs </a:t>
            </a:r>
            <a:r>
              <a:rPr lang="en-GB" altLang="en-US" dirty="0" err="1">
                <a:solidFill>
                  <a:schemeClr val="tx1"/>
                </a:solidFill>
              </a:rPr>
              <a:t>Gren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Do you remember what her initials stand for?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229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135313"/>
            <a:ext cx="25685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95863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701675" y="1498600"/>
            <a:ext cx="4132263" cy="46656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Life Processes</a:t>
            </a:r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012825" y="1703388"/>
            <a:ext cx="3573463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400" b="1" dirty="0">
                <a:solidFill>
                  <a:srgbClr val="FFD550"/>
                </a:solidFill>
                <a:latin typeface="+mn-lt"/>
              </a:rPr>
              <a:t>M</a:t>
            </a:r>
            <a:r>
              <a:rPr lang="en-GB" sz="3400" dirty="0">
                <a:latin typeface="+mn-lt"/>
              </a:rPr>
              <a:t>ovement</a:t>
            </a:r>
          </a:p>
          <a:p>
            <a:pPr>
              <a:defRPr/>
            </a:pPr>
            <a:r>
              <a:rPr lang="en-GB" sz="3400" b="1" dirty="0">
                <a:solidFill>
                  <a:srgbClr val="FFD550"/>
                </a:solidFill>
                <a:latin typeface="+mn-lt"/>
              </a:rPr>
              <a:t>R</a:t>
            </a:r>
            <a:r>
              <a:rPr lang="en-GB" sz="3400" dirty="0">
                <a:latin typeface="+mn-lt"/>
              </a:rPr>
              <a:t>espiration</a:t>
            </a:r>
          </a:p>
          <a:p>
            <a:pPr>
              <a:defRPr/>
            </a:pPr>
            <a:r>
              <a:rPr lang="en-GB" sz="3400" b="1" dirty="0">
                <a:solidFill>
                  <a:srgbClr val="FFD550"/>
                </a:solidFill>
                <a:latin typeface="+mn-lt"/>
              </a:rPr>
              <a:t>S</a:t>
            </a:r>
            <a:r>
              <a:rPr lang="en-GB" sz="3400" dirty="0">
                <a:latin typeface="+mn-lt"/>
              </a:rPr>
              <a:t>ensitivity</a:t>
            </a:r>
          </a:p>
          <a:p>
            <a:pPr>
              <a:defRPr/>
            </a:pPr>
            <a:endParaRPr lang="en-GB" sz="3400" dirty="0">
              <a:latin typeface="+mn-lt"/>
            </a:endParaRPr>
          </a:p>
          <a:p>
            <a:pPr>
              <a:defRPr/>
            </a:pPr>
            <a:r>
              <a:rPr lang="en-GB" sz="3400" b="1" dirty="0">
                <a:solidFill>
                  <a:srgbClr val="FFD550"/>
                </a:solidFill>
                <a:latin typeface="+mn-lt"/>
              </a:rPr>
              <a:t>G</a:t>
            </a:r>
            <a:r>
              <a:rPr lang="en-GB" sz="3400" dirty="0">
                <a:latin typeface="+mn-lt"/>
              </a:rPr>
              <a:t>rowth</a:t>
            </a:r>
          </a:p>
          <a:p>
            <a:pPr>
              <a:defRPr/>
            </a:pPr>
            <a:r>
              <a:rPr lang="en-GB" sz="3400" b="1" dirty="0">
                <a:solidFill>
                  <a:srgbClr val="FFD550"/>
                </a:solidFill>
                <a:latin typeface="+mn-lt"/>
              </a:rPr>
              <a:t>R</a:t>
            </a:r>
            <a:r>
              <a:rPr lang="en-GB" sz="3400" dirty="0">
                <a:latin typeface="+mn-lt"/>
              </a:rPr>
              <a:t>eproduction</a:t>
            </a:r>
          </a:p>
          <a:p>
            <a:pPr>
              <a:defRPr/>
            </a:pPr>
            <a:r>
              <a:rPr lang="en-GB" sz="3400" b="1" dirty="0">
                <a:solidFill>
                  <a:srgbClr val="FFD550"/>
                </a:solidFill>
                <a:latin typeface="+mn-lt"/>
              </a:rPr>
              <a:t>E</a:t>
            </a:r>
            <a:r>
              <a:rPr lang="en-GB" sz="3400" dirty="0">
                <a:latin typeface="+mn-lt"/>
              </a:rPr>
              <a:t>xcretion</a:t>
            </a:r>
          </a:p>
          <a:p>
            <a:pPr>
              <a:defRPr/>
            </a:pPr>
            <a:r>
              <a:rPr lang="en-GB" sz="3400" b="1" dirty="0">
                <a:solidFill>
                  <a:srgbClr val="FFD550"/>
                </a:solidFill>
                <a:latin typeface="+mn-lt"/>
              </a:rPr>
              <a:t>N</a:t>
            </a:r>
            <a:r>
              <a:rPr lang="en-GB" sz="3400" dirty="0">
                <a:latin typeface="+mn-lt"/>
              </a:rPr>
              <a:t>utrition</a:t>
            </a: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135313"/>
            <a:ext cx="25685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68875" y="2009775"/>
            <a:ext cx="35718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400" b="1" dirty="0">
                <a:solidFill>
                  <a:srgbClr val="FC6F4E"/>
                </a:solidFill>
                <a:latin typeface="+mn-lt"/>
              </a:rPr>
              <a:t>MRS GREN</a:t>
            </a:r>
          </a:p>
        </p:txBody>
      </p:sp>
    </p:spTree>
    <p:extLst>
      <p:ext uri="{BB962C8B-B14F-4D97-AF65-F5344CB8AC3E}">
        <p14:creationId xmlns:p14="http://schemas.microsoft.com/office/powerpoint/2010/main" val="28719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19450" y="1628775"/>
            <a:ext cx="5229225" cy="4535488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01675" y="1628775"/>
            <a:ext cx="2386013" cy="4535488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84188" y="84772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Sorting into Three Groups</a:t>
            </a:r>
            <a:endParaRPr lang="en-GB" altLang="en-US" dirty="0"/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909638" y="2613025"/>
            <a:ext cx="19716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600"/>
              <a:t>Venn diagrams can be used to sort lots of groups of animals.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60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600"/>
              <a:t>Where would a turtle go on this diagram?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60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600"/>
              <a:t>Where would a cat go? 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 sz="1600"/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3462338" y="1844675"/>
            <a:ext cx="4743450" cy="4168775"/>
            <a:chOff x="973666" y="1814637"/>
            <a:chExt cx="4777751" cy="4198221"/>
          </a:xfrm>
        </p:grpSpPr>
        <p:sp>
          <p:nvSpPr>
            <p:cNvPr id="9" name="Oval 8"/>
            <p:cNvSpPr/>
            <p:nvPr/>
          </p:nvSpPr>
          <p:spPr>
            <a:xfrm>
              <a:off x="1965033" y="1814637"/>
              <a:ext cx="2796615" cy="279615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953203" y="3213512"/>
              <a:ext cx="2798214" cy="27977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973666" y="3215110"/>
              <a:ext cx="2798214" cy="279774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76800" y="211137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>
                <a:solidFill>
                  <a:schemeClr val="bg2">
                    <a:lumMod val="10000"/>
                  </a:schemeClr>
                </a:solidFill>
              </a:rPr>
              <a:t>Lays eggs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73488" y="5402263"/>
            <a:ext cx="1971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>
                <a:solidFill>
                  <a:schemeClr val="bg2">
                    <a:lumMod val="10000"/>
                  </a:schemeClr>
                </a:solidFill>
              </a:rPr>
              <a:t>Has two legs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876925" y="5402263"/>
            <a:ext cx="19716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>
                <a:solidFill>
                  <a:schemeClr val="bg2">
                    <a:lumMod val="10000"/>
                  </a:schemeClr>
                </a:solidFill>
              </a:rPr>
              <a:t>Can fly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978400" y="2613025"/>
            <a:ext cx="1711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snake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29113" y="3586163"/>
            <a:ext cx="1711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penguin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443288" y="4257675"/>
            <a:ext cx="1711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kangaroo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79813" y="4764088"/>
            <a:ext cx="1711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human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323013" y="4764088"/>
            <a:ext cx="1711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bat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978400" y="4202113"/>
            <a:ext cx="1711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parrot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978400" y="3937000"/>
            <a:ext cx="1711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duck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678488" y="3487738"/>
            <a:ext cx="171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dragonfly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692775" y="3792538"/>
            <a:ext cx="171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bg2">
                    <a:lumMod val="10000"/>
                  </a:schemeClr>
                </a:solidFill>
              </a:rPr>
              <a:t>butterfly</a:t>
            </a:r>
          </a:p>
        </p:txBody>
      </p:sp>
    </p:spTree>
    <p:extLst>
      <p:ext uri="{BB962C8B-B14F-4D97-AF65-F5344CB8AC3E}">
        <p14:creationId xmlns:p14="http://schemas.microsoft.com/office/powerpoint/2010/main" val="25973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484188" y="847725"/>
            <a:ext cx="8220075" cy="631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000" dirty="0" smtClean="0"/>
              <a:t>Activity 1. Sort these animals  </a:t>
            </a:r>
            <a:r>
              <a:rPr lang="en-GB" sz="2000" dirty="0"/>
              <a:t>into </a:t>
            </a:r>
            <a:r>
              <a:rPr lang="en-GB" sz="2000" dirty="0" smtClean="0"/>
              <a:t>3  Groups. Copy into your books or print out the sheets on the next slides.</a:t>
            </a:r>
            <a:endParaRPr lang="en-GB" alt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9113" y="1665080"/>
            <a:ext cx="7739270" cy="5080276"/>
            <a:chOff x="1614598" y="1937544"/>
            <a:chExt cx="5962842" cy="401955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98" y="1937544"/>
              <a:ext cx="2842385" cy="401955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988" y="1937545"/>
              <a:ext cx="2842452" cy="401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94502"/>
            <a:ext cx="7371540" cy="66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8" y="569843"/>
            <a:ext cx="8408711" cy="57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90AF19-72B8-4F93-BFD9-EAB8D89ED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14210" r="26678" b="10271"/>
          <a:stretch/>
        </p:blipFill>
        <p:spPr>
          <a:xfrm>
            <a:off x="351925" y="385012"/>
            <a:ext cx="8247647" cy="60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69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3" y="424070"/>
            <a:ext cx="8745247" cy="59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484188" y="463827"/>
            <a:ext cx="8220075" cy="82163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2400" dirty="0" smtClean="0"/>
              <a:t>Activity 2:Once you have created your Venn diagram, use it to answer the Grouping Animals </a:t>
            </a:r>
            <a:r>
              <a:rPr lang="en-GB" sz="2400" dirty="0"/>
              <a:t>Quiz</a:t>
            </a:r>
            <a:endParaRPr lang="en-GB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226643"/>
            <a:ext cx="7898296" cy="506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484188" y="463827"/>
            <a:ext cx="8220075" cy="82163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en-GB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5" y="596348"/>
            <a:ext cx="7951304" cy="568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01675" y="1711325"/>
            <a:ext cx="7708900" cy="4452938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484188" y="84772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Grouping Animals Quiz</a:t>
            </a:r>
            <a:endParaRPr lang="en-GB" altLang="en-US" dirty="0"/>
          </a:p>
        </p:txBody>
      </p:sp>
      <p:pic>
        <p:nvPicPr>
          <p:cNvPr id="5939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2" y="1892506"/>
            <a:ext cx="3505200" cy="40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26" y="2423293"/>
            <a:ext cx="21526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56126" y="2690191"/>
            <a:ext cx="3111500" cy="1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rgbClr val="FC6F4E"/>
                </a:solidFill>
                <a:latin typeface="+mj-lt"/>
              </a:rPr>
              <a:t>Well Done</a:t>
            </a:r>
            <a:r>
              <a:rPr lang="en-GB" altLang="en-US" sz="2400" dirty="0" smtClean="0">
                <a:solidFill>
                  <a:srgbClr val="FC6F4E"/>
                </a:solidFill>
                <a:latin typeface="+mj-lt"/>
              </a:rPr>
              <a:t>!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2400" dirty="0" smtClean="0">
                <a:solidFill>
                  <a:srgbClr val="FC6F4E"/>
                </a:solidFill>
                <a:latin typeface="+mj-lt"/>
              </a:rPr>
              <a:t>See tomorrow’s slides to see if you are correct!</a:t>
            </a:r>
            <a:endParaRPr lang="en-GB" altLang="en-US" sz="2400" dirty="0">
              <a:solidFill>
                <a:srgbClr val="FC6F4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2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7BB9F7-5233-4130-BAE8-3AE56EBC5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5" t="20702" r="23322" b="34561"/>
          <a:stretch/>
        </p:blipFill>
        <p:spPr>
          <a:xfrm>
            <a:off x="767013" y="806117"/>
            <a:ext cx="7435516" cy="55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1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C6FAF8-2816-47C5-9F1A-9421EE5ED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2" t="16316" r="23717" b="7369"/>
          <a:stretch/>
        </p:blipFill>
        <p:spPr>
          <a:xfrm>
            <a:off x="532398" y="360947"/>
            <a:ext cx="7787440" cy="60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63850A-072B-439D-B643-D34376A78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30" t="13860" r="21349" b="19122"/>
          <a:stretch/>
        </p:blipFill>
        <p:spPr>
          <a:xfrm>
            <a:off x="424113" y="300789"/>
            <a:ext cx="8319837" cy="62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2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Two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https://www.bbc.co.uk/bitesize/articles/zr93bdm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Follow the link again from yesterday and read the second poem from BBC Bitesize website ‘Excuses’ by Allan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Ahlberg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Follow parts 1 and 2 from activity 2 on the page where the list of excuses from the poem are ordered and where you can create new ones!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GB" dirty="0" smtClean="0"/>
              <a:t>Yesterday’s Answers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38095" r="33291" b="24603"/>
          <a:stretch/>
        </p:blipFill>
        <p:spPr bwMode="auto">
          <a:xfrm>
            <a:off x="179512" y="800653"/>
            <a:ext cx="5184576" cy="19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29450" r="38074" b="31724"/>
          <a:stretch/>
        </p:blipFill>
        <p:spPr bwMode="auto">
          <a:xfrm>
            <a:off x="179512" y="3284984"/>
            <a:ext cx="5184576" cy="20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t="29072" r="51171" b="12973"/>
          <a:stretch/>
        </p:blipFill>
        <p:spPr bwMode="auto">
          <a:xfrm>
            <a:off x="5580112" y="800652"/>
            <a:ext cx="3421895" cy="572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-86321"/>
            <a:ext cx="925252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Lesson 22 – WALT: Find the area of Rectilinear shapes by counting squares.   </a:t>
            </a:r>
            <a:endParaRPr lang="en-GB" sz="3600" dirty="0"/>
          </a:p>
        </p:txBody>
      </p:sp>
      <p:sp>
        <p:nvSpPr>
          <p:cNvPr id="4" name="Oval Callout 3"/>
          <p:cNvSpPr/>
          <p:nvPr/>
        </p:nvSpPr>
        <p:spPr>
          <a:xfrm>
            <a:off x="5862673" y="2799286"/>
            <a:ext cx="3147213" cy="22994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72674" y="2984617"/>
            <a:ext cx="2127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will you find the area of these shapes? Do you think squares are a good way to cover a shape? Why?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9324" r="10869" b="10120"/>
          <a:stretch/>
        </p:blipFill>
        <p:spPr bwMode="auto">
          <a:xfrm>
            <a:off x="0" y="1022043"/>
            <a:ext cx="5724128" cy="585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906642" y="908720"/>
            <a:ext cx="3147213" cy="23151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86425" y="1059122"/>
            <a:ext cx="2300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Last lesson you measured area by placing units of measurement inside a shape? How is this method the same/different?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952579" y="3861048"/>
            <a:ext cx="3147213" cy="20089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85964" y="4265367"/>
            <a:ext cx="2680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you make sure you count all the squares and not miss any out?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12449" r="10088" b="9127"/>
          <a:stretch/>
        </p:blipFill>
        <p:spPr bwMode="auto">
          <a:xfrm>
            <a:off x="0" y="-1"/>
            <a:ext cx="5796136" cy="68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377</Words>
  <Application>Microsoft Office PowerPoint</Application>
  <PresentationFormat>On-screen Show (4:3)</PresentationFormat>
  <Paragraphs>63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Day Two</vt:lpstr>
      <vt:lpstr>PowerPoint Presentation</vt:lpstr>
      <vt:lpstr>PowerPoint Presentation</vt:lpstr>
      <vt:lpstr>PowerPoint Presentation</vt:lpstr>
      <vt:lpstr>PowerPoint Presentation</vt:lpstr>
      <vt:lpstr>Day Two</vt:lpstr>
      <vt:lpstr>Yesterday’s Answers</vt:lpstr>
      <vt:lpstr>Lesson 22 – WALT: Find the area of Rectilinear shapes by counting squares.   </vt:lpstr>
      <vt:lpstr>PowerPoint Presentation</vt:lpstr>
      <vt:lpstr>PowerPoint Presentation</vt:lpstr>
      <vt:lpstr>Practice Questions</vt:lpstr>
      <vt:lpstr>PowerPoint Presentation</vt:lpstr>
      <vt:lpstr>PowerPoint Presentation</vt:lpstr>
      <vt:lpstr>So Giants &amp; Griffins, let’s recap life processes…</vt:lpstr>
      <vt:lpstr>Life Processes</vt:lpstr>
      <vt:lpstr>Sorting into Three Groups</vt:lpstr>
      <vt:lpstr>Activity 1. Sort these animals  into 3  Groups. Copy into your books or print out the sheets on the next slides.</vt:lpstr>
      <vt:lpstr>PowerPoint Presentation</vt:lpstr>
      <vt:lpstr>PowerPoint Presentation</vt:lpstr>
      <vt:lpstr>PowerPoint Presentation</vt:lpstr>
      <vt:lpstr>Activity 2:Once you have created your Venn diagram, use it to answer the Grouping Animals Quiz</vt:lpstr>
      <vt:lpstr>PowerPoint Presentation</vt:lpstr>
      <vt:lpstr>Grouping Animals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8</cp:revision>
  <dcterms:created xsi:type="dcterms:W3CDTF">2020-04-26T15:29:17Z</dcterms:created>
  <dcterms:modified xsi:type="dcterms:W3CDTF">2020-05-01T08:16:52Z</dcterms:modified>
</cp:coreProperties>
</file>