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5" r:id="rId3"/>
    <p:sldId id="266" r:id="rId4"/>
    <p:sldId id="267" r:id="rId5"/>
    <p:sldId id="257" r:id="rId6"/>
    <p:sldId id="258" r:id="rId7"/>
    <p:sldId id="259" r:id="rId8"/>
    <p:sldId id="260" r:id="rId9"/>
    <p:sldId id="261" r:id="rId10"/>
    <p:sldId id="262" r:id="rId11"/>
    <p:sldId id="263" r:id="rId12"/>
    <p:sldId id="268" r:id="rId13"/>
    <p:sldId id="269" r:id="rId14"/>
    <p:sldId id="270" r:id="rId15"/>
    <p:sldId id="271" r:id="rId16"/>
    <p:sldId id="272" r:id="rId17"/>
    <p:sldId id="273" r:id="rId18"/>
    <p:sldId id="274" r:id="rId19"/>
    <p:sldId id="275" r:id="rId20"/>
    <p:sldId id="276" r:id="rId21"/>
    <p:sldId id="277" r:id="rId22"/>
    <p:sldId id="27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0E7259F-A268-483A-93D8-DC2B5962196D}" type="datetimeFigureOut">
              <a:rPr lang="en-GB" smtClean="0"/>
              <a:t>08/05/2020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D3D7E-2EC5-4DA4-A782-37E17E638607}" type="slidenum">
              <a:rPr lang="en-GB" smtClean="0"/>
              <a:t>‹#›</a:t>
            </a:fld>
            <a:endParaRPr lang="en-GB"/>
          </a:p>
        </p:txBody>
      </p:sp>
    </p:spTree>
    <p:extLst>
      <p:ext uri="{BB962C8B-B14F-4D97-AF65-F5344CB8AC3E}">
        <p14:creationId xmlns:p14="http://schemas.microsoft.com/office/powerpoint/2010/main" val="3737291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0E7259F-A268-483A-93D8-DC2B5962196D}" type="datetimeFigureOut">
              <a:rPr lang="en-GB" smtClean="0"/>
              <a:t>08/05/2020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D3D7E-2EC5-4DA4-A782-37E17E638607}" type="slidenum">
              <a:rPr lang="en-GB" smtClean="0"/>
              <a:t>‹#›</a:t>
            </a:fld>
            <a:endParaRPr lang="en-GB"/>
          </a:p>
        </p:txBody>
      </p:sp>
    </p:spTree>
    <p:extLst>
      <p:ext uri="{BB962C8B-B14F-4D97-AF65-F5344CB8AC3E}">
        <p14:creationId xmlns:p14="http://schemas.microsoft.com/office/powerpoint/2010/main" val="470102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0E7259F-A268-483A-93D8-DC2B5962196D}" type="datetimeFigureOut">
              <a:rPr lang="en-GB" smtClean="0"/>
              <a:t>08/05/2020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D3D7E-2EC5-4DA4-A782-37E17E638607}" type="slidenum">
              <a:rPr lang="en-GB" smtClean="0"/>
              <a:t>‹#›</a:t>
            </a:fld>
            <a:endParaRPr lang="en-GB"/>
          </a:p>
        </p:txBody>
      </p:sp>
    </p:spTree>
    <p:extLst>
      <p:ext uri="{BB962C8B-B14F-4D97-AF65-F5344CB8AC3E}">
        <p14:creationId xmlns:p14="http://schemas.microsoft.com/office/powerpoint/2010/main" val="289483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0E7259F-A268-483A-93D8-DC2B5962196D}" type="datetimeFigureOut">
              <a:rPr lang="en-GB" smtClean="0"/>
              <a:t>08/05/2020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D3D7E-2EC5-4DA4-A782-37E17E638607}" type="slidenum">
              <a:rPr lang="en-GB" smtClean="0"/>
              <a:t>‹#›</a:t>
            </a:fld>
            <a:endParaRPr lang="en-GB"/>
          </a:p>
        </p:txBody>
      </p:sp>
    </p:spTree>
    <p:extLst>
      <p:ext uri="{BB962C8B-B14F-4D97-AF65-F5344CB8AC3E}">
        <p14:creationId xmlns:p14="http://schemas.microsoft.com/office/powerpoint/2010/main" val="2810849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E7259F-A268-483A-93D8-DC2B5962196D}" type="datetimeFigureOut">
              <a:rPr lang="en-GB" smtClean="0"/>
              <a:t>08/05/2020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D3D7E-2EC5-4DA4-A782-37E17E638607}" type="slidenum">
              <a:rPr lang="en-GB" smtClean="0"/>
              <a:t>‹#›</a:t>
            </a:fld>
            <a:endParaRPr lang="en-GB"/>
          </a:p>
        </p:txBody>
      </p:sp>
    </p:spTree>
    <p:extLst>
      <p:ext uri="{BB962C8B-B14F-4D97-AF65-F5344CB8AC3E}">
        <p14:creationId xmlns:p14="http://schemas.microsoft.com/office/powerpoint/2010/main" val="3129629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0E7259F-A268-483A-93D8-DC2B5962196D}" type="datetimeFigureOut">
              <a:rPr lang="en-GB" smtClean="0"/>
              <a:t>08/05/2020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1D3D7E-2EC5-4DA4-A782-37E17E638607}" type="slidenum">
              <a:rPr lang="en-GB" smtClean="0"/>
              <a:t>‹#›</a:t>
            </a:fld>
            <a:endParaRPr lang="en-GB"/>
          </a:p>
        </p:txBody>
      </p:sp>
    </p:spTree>
    <p:extLst>
      <p:ext uri="{BB962C8B-B14F-4D97-AF65-F5344CB8AC3E}">
        <p14:creationId xmlns:p14="http://schemas.microsoft.com/office/powerpoint/2010/main" val="1556375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0E7259F-A268-483A-93D8-DC2B5962196D}" type="datetimeFigureOut">
              <a:rPr lang="en-GB" smtClean="0"/>
              <a:t>08/05/2020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11D3D7E-2EC5-4DA4-A782-37E17E638607}" type="slidenum">
              <a:rPr lang="en-GB" smtClean="0"/>
              <a:t>‹#›</a:t>
            </a:fld>
            <a:endParaRPr lang="en-GB"/>
          </a:p>
        </p:txBody>
      </p:sp>
    </p:spTree>
    <p:extLst>
      <p:ext uri="{BB962C8B-B14F-4D97-AF65-F5344CB8AC3E}">
        <p14:creationId xmlns:p14="http://schemas.microsoft.com/office/powerpoint/2010/main" val="687236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0E7259F-A268-483A-93D8-DC2B5962196D}" type="datetimeFigureOut">
              <a:rPr lang="en-GB" smtClean="0"/>
              <a:t>08/05/2020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11D3D7E-2EC5-4DA4-A782-37E17E638607}" type="slidenum">
              <a:rPr lang="en-GB" smtClean="0"/>
              <a:t>‹#›</a:t>
            </a:fld>
            <a:endParaRPr lang="en-GB"/>
          </a:p>
        </p:txBody>
      </p:sp>
    </p:spTree>
    <p:extLst>
      <p:ext uri="{BB962C8B-B14F-4D97-AF65-F5344CB8AC3E}">
        <p14:creationId xmlns:p14="http://schemas.microsoft.com/office/powerpoint/2010/main" val="3248197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E7259F-A268-483A-93D8-DC2B5962196D}" type="datetimeFigureOut">
              <a:rPr lang="en-GB" smtClean="0"/>
              <a:t>08/05/2020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11D3D7E-2EC5-4DA4-A782-37E17E638607}" type="slidenum">
              <a:rPr lang="en-GB" smtClean="0"/>
              <a:t>‹#›</a:t>
            </a:fld>
            <a:endParaRPr lang="en-GB"/>
          </a:p>
        </p:txBody>
      </p:sp>
    </p:spTree>
    <p:extLst>
      <p:ext uri="{BB962C8B-B14F-4D97-AF65-F5344CB8AC3E}">
        <p14:creationId xmlns:p14="http://schemas.microsoft.com/office/powerpoint/2010/main" val="546132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E7259F-A268-483A-93D8-DC2B5962196D}" type="datetimeFigureOut">
              <a:rPr lang="en-GB" smtClean="0"/>
              <a:t>08/05/2020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1D3D7E-2EC5-4DA4-A782-37E17E638607}" type="slidenum">
              <a:rPr lang="en-GB" smtClean="0"/>
              <a:t>‹#›</a:t>
            </a:fld>
            <a:endParaRPr lang="en-GB"/>
          </a:p>
        </p:txBody>
      </p:sp>
    </p:spTree>
    <p:extLst>
      <p:ext uri="{BB962C8B-B14F-4D97-AF65-F5344CB8AC3E}">
        <p14:creationId xmlns:p14="http://schemas.microsoft.com/office/powerpoint/2010/main" val="4183953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E7259F-A268-483A-93D8-DC2B5962196D}" type="datetimeFigureOut">
              <a:rPr lang="en-GB" smtClean="0"/>
              <a:t>08/05/2020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1D3D7E-2EC5-4DA4-A782-37E17E638607}" type="slidenum">
              <a:rPr lang="en-GB" smtClean="0"/>
              <a:t>‹#›</a:t>
            </a:fld>
            <a:endParaRPr lang="en-GB"/>
          </a:p>
        </p:txBody>
      </p:sp>
    </p:spTree>
    <p:extLst>
      <p:ext uri="{BB962C8B-B14F-4D97-AF65-F5344CB8AC3E}">
        <p14:creationId xmlns:p14="http://schemas.microsoft.com/office/powerpoint/2010/main" val="905739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7259F-A268-483A-93D8-DC2B5962196D}" type="datetimeFigureOut">
              <a:rPr lang="en-GB" smtClean="0"/>
              <a:t>08/05/2020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D3D7E-2EC5-4DA4-A782-37E17E638607}" type="slidenum">
              <a:rPr lang="en-GB" smtClean="0"/>
              <a:t>‹#›</a:t>
            </a:fld>
            <a:endParaRPr lang="en-GB"/>
          </a:p>
        </p:txBody>
      </p:sp>
    </p:spTree>
    <p:extLst>
      <p:ext uri="{BB962C8B-B14F-4D97-AF65-F5344CB8AC3E}">
        <p14:creationId xmlns:p14="http://schemas.microsoft.com/office/powerpoint/2010/main" val="3575412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bbc.co.uk/bitesize/articles/z62fvk7"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smtClean="0">
                <a:solidFill>
                  <a:srgbClr val="0070C0"/>
                </a:solidFill>
                <a:latin typeface="Arial" panose="020B0604020202020204" pitchFamily="34" charset="0"/>
                <a:cs typeface="Arial" panose="020B0604020202020204" pitchFamily="34" charset="0"/>
              </a:rPr>
              <a:t>Writing – Day Two</a:t>
            </a:r>
            <a:endParaRPr lang="en-GB" sz="3200" b="1" dirty="0">
              <a:solidFill>
                <a:srgbClr val="0070C0"/>
              </a:solidFill>
              <a:latin typeface="Arial" panose="020B0604020202020204" pitchFamily="34" charset="0"/>
              <a:cs typeface="Arial" panose="020B0604020202020204" pitchFamily="34"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44000"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90779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50000" t="11310" r="10535" b="10714"/>
          <a:stretch/>
        </p:blipFill>
        <p:spPr bwMode="auto">
          <a:xfrm>
            <a:off x="395536" y="0"/>
            <a:ext cx="82809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466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50979" t="10317" r="9196" b="18850"/>
          <a:stretch/>
        </p:blipFill>
        <p:spPr bwMode="auto">
          <a:xfrm>
            <a:off x="251520" y="0"/>
            <a:ext cx="857005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725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3600" b="1" dirty="0" smtClean="0"/>
              <a:t>Can you create a symmetrical fantasy insect</a:t>
            </a:r>
            <a:r>
              <a:rPr lang="en-GB" b="1" dirty="0" smtClean="0"/>
              <a:t>?</a:t>
            </a:r>
            <a:endParaRPr lang="en-GB"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215762"/>
            <a:ext cx="7416824" cy="5243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2353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30098"/>
            <a:ext cx="3623276"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509166"/>
            <a:ext cx="3712304" cy="5386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1560" y="5733256"/>
            <a:ext cx="7384712" cy="369332"/>
          </a:xfrm>
          <a:prstGeom prst="rect">
            <a:avLst/>
          </a:prstGeom>
          <a:noFill/>
        </p:spPr>
        <p:txBody>
          <a:bodyPr wrap="square" rtlCol="0">
            <a:spAutoFit/>
          </a:bodyPr>
          <a:lstStyle/>
          <a:p>
            <a:endParaRPr lang="en-GB" dirty="0"/>
          </a:p>
        </p:txBody>
      </p:sp>
      <p:sp>
        <p:nvSpPr>
          <p:cNvPr id="5" name="TextBox 4"/>
          <p:cNvSpPr txBox="1"/>
          <p:nvPr/>
        </p:nvSpPr>
        <p:spPr>
          <a:xfrm>
            <a:off x="611560" y="6102588"/>
            <a:ext cx="7600736" cy="461665"/>
          </a:xfrm>
          <a:prstGeom prst="rect">
            <a:avLst/>
          </a:prstGeom>
          <a:noFill/>
        </p:spPr>
        <p:txBody>
          <a:bodyPr wrap="square" rtlCol="0">
            <a:spAutoFit/>
          </a:bodyPr>
          <a:lstStyle/>
          <a:p>
            <a:r>
              <a:rPr lang="en-GB" sz="2400" b="1" dirty="0" smtClean="0"/>
              <a:t>Symmetrical means the same on both sides.</a:t>
            </a:r>
            <a:endParaRPr lang="en-GB" sz="2400" b="1" dirty="0"/>
          </a:p>
        </p:txBody>
      </p:sp>
    </p:spTree>
    <p:extLst>
      <p:ext uri="{BB962C8B-B14F-4D97-AF65-F5344CB8AC3E}">
        <p14:creationId xmlns:p14="http://schemas.microsoft.com/office/powerpoint/2010/main" val="1017886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46" y="620689"/>
            <a:ext cx="8193794" cy="5434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normAutofit/>
          </a:bodyPr>
          <a:lstStyle/>
          <a:p>
            <a:r>
              <a:rPr lang="en-GB" sz="3600" b="1" dirty="0" smtClean="0"/>
              <a:t>Fold your paper in half and draw one side</a:t>
            </a:r>
            <a:endParaRPr lang="en-GB" sz="3600" b="1" dirty="0"/>
          </a:p>
        </p:txBody>
      </p:sp>
      <p:sp>
        <p:nvSpPr>
          <p:cNvPr id="5" name="Content Placeholder 4"/>
          <p:cNvSpPr>
            <a:spLocks noGrp="1"/>
          </p:cNvSpPr>
          <p:nvPr>
            <p:ph idx="1"/>
          </p:nvPr>
        </p:nvSpPr>
        <p:spPr>
          <a:xfrm>
            <a:off x="457200" y="1600200"/>
            <a:ext cx="8435280" cy="4709120"/>
          </a:xfrm>
        </p:spPr>
        <p:txBody>
          <a:bodyPr/>
          <a:lstStyle/>
          <a:p>
            <a:endParaRPr lang="en-GB" dirty="0"/>
          </a:p>
        </p:txBody>
      </p:sp>
    </p:spTree>
    <p:extLst>
      <p:ext uri="{BB962C8B-B14F-4D97-AF65-F5344CB8AC3E}">
        <p14:creationId xmlns:p14="http://schemas.microsoft.com/office/powerpoint/2010/main" val="1353286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43" y="28900"/>
            <a:ext cx="9145675" cy="5920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21569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7943464" cy="5268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67544" y="260648"/>
            <a:ext cx="7920880" cy="1015663"/>
          </a:xfrm>
          <a:prstGeom prst="rect">
            <a:avLst/>
          </a:prstGeom>
          <a:noFill/>
        </p:spPr>
        <p:txBody>
          <a:bodyPr wrap="square" rtlCol="0">
            <a:spAutoFit/>
          </a:bodyPr>
          <a:lstStyle/>
          <a:p>
            <a:r>
              <a:rPr lang="en-GB" sz="2000" b="1" dirty="0" smtClean="0"/>
              <a:t>Go over the first half with pen, then you should be able to see through the paper to trace the other side. Then go over the second side with pen too, as you can see in this photo.</a:t>
            </a:r>
            <a:endParaRPr lang="en-GB" sz="2000" b="1" dirty="0"/>
          </a:p>
        </p:txBody>
      </p:sp>
    </p:spTree>
    <p:extLst>
      <p:ext uri="{BB962C8B-B14F-4D97-AF65-F5344CB8AC3E}">
        <p14:creationId xmlns:p14="http://schemas.microsoft.com/office/powerpoint/2010/main" val="30964458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8" y="1628800"/>
            <a:ext cx="3236119" cy="4493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88640"/>
            <a:ext cx="5040560" cy="3342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3789040"/>
            <a:ext cx="4104456" cy="272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9512" y="188640"/>
            <a:ext cx="3312368" cy="1815882"/>
          </a:xfrm>
          <a:prstGeom prst="rect">
            <a:avLst/>
          </a:prstGeom>
          <a:noFill/>
        </p:spPr>
        <p:txBody>
          <a:bodyPr wrap="square" rtlCol="0">
            <a:spAutoFit/>
          </a:bodyPr>
          <a:lstStyle/>
          <a:p>
            <a:r>
              <a:rPr lang="en-GB" sz="2800" dirty="0" smtClean="0"/>
              <a:t>Some examples to get you thinking……….What could you do?</a:t>
            </a:r>
            <a:endParaRPr lang="en-GB" sz="2800" dirty="0"/>
          </a:p>
        </p:txBody>
      </p:sp>
    </p:spTree>
    <p:extLst>
      <p:ext uri="{BB962C8B-B14F-4D97-AF65-F5344CB8AC3E}">
        <p14:creationId xmlns:p14="http://schemas.microsoft.com/office/powerpoint/2010/main" val="24789726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60467" y="705143"/>
            <a:ext cx="3800238"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23915" y="1333926"/>
            <a:ext cx="3963930" cy="2908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9512" y="5223380"/>
            <a:ext cx="8352928" cy="1384995"/>
          </a:xfrm>
          <a:prstGeom prst="rect">
            <a:avLst/>
          </a:prstGeom>
          <a:noFill/>
        </p:spPr>
        <p:txBody>
          <a:bodyPr wrap="square" rtlCol="0">
            <a:spAutoFit/>
          </a:bodyPr>
          <a:lstStyle/>
          <a:p>
            <a:r>
              <a:rPr lang="en-GB" b="1" dirty="0" smtClean="0"/>
              <a:t>Or you could use contrasting colours (colours that appear opposite each other on the colour wheel) such as blue and orange or red and green. </a:t>
            </a:r>
          </a:p>
          <a:p>
            <a:endParaRPr lang="en-GB" sz="2400" b="1" dirty="0" smtClean="0"/>
          </a:p>
          <a:p>
            <a:r>
              <a:rPr lang="en-GB" sz="2400" b="1" dirty="0"/>
              <a:t> </a:t>
            </a:r>
            <a:r>
              <a:rPr lang="en-GB" sz="2400" b="1" dirty="0" smtClean="0"/>
              <a:t>                                                                   It’s your choice! Go for it! </a:t>
            </a:r>
            <a:endParaRPr lang="en-GB" sz="2400" b="1" dirty="0"/>
          </a:p>
        </p:txBody>
      </p:sp>
      <p:sp>
        <p:nvSpPr>
          <p:cNvPr id="3" name="TextBox 2"/>
          <p:cNvSpPr txBox="1"/>
          <p:nvPr/>
        </p:nvSpPr>
        <p:spPr>
          <a:xfrm>
            <a:off x="2699792" y="65163"/>
            <a:ext cx="6120680" cy="707886"/>
          </a:xfrm>
          <a:prstGeom prst="rect">
            <a:avLst/>
          </a:prstGeom>
          <a:noFill/>
        </p:spPr>
        <p:txBody>
          <a:bodyPr wrap="square" rtlCol="0">
            <a:spAutoFit/>
          </a:bodyPr>
          <a:lstStyle/>
          <a:p>
            <a:r>
              <a:rPr lang="en-GB" sz="2000" b="1" dirty="0" smtClean="0"/>
              <a:t>Think about your colour choices, you may want to use colours that go together as in these examples below. </a:t>
            </a:r>
            <a:endParaRPr lang="en-GB" sz="2000" b="1" dirty="0"/>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2180809"/>
            <a:ext cx="2664296" cy="2798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81697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It’s a Bug’s life! </a:t>
            </a:r>
            <a:endParaRPr lang="en-GB" dirty="0"/>
          </a:p>
        </p:txBody>
      </p:sp>
      <p:sp>
        <p:nvSpPr>
          <p:cNvPr id="7" name="Text Placeholder 6"/>
          <p:cNvSpPr>
            <a:spLocks noGrp="1"/>
          </p:cNvSpPr>
          <p:nvPr>
            <p:ph type="body" sz="half" idx="2"/>
          </p:nvPr>
        </p:nvSpPr>
        <p:spPr/>
        <p:txBody>
          <a:bodyPr>
            <a:normAutofit/>
          </a:bodyPr>
          <a:lstStyle/>
          <a:p>
            <a:r>
              <a:rPr lang="en-GB" sz="2400" dirty="0" smtClean="0"/>
              <a:t>You can leave your fantasy insect as it is or you could cut it out carefully and stick on a background of your choice, it’s up to you</a:t>
            </a:r>
            <a:r>
              <a:rPr lang="en-GB" sz="2400" smtClean="0"/>
              <a:t>! Be </a:t>
            </a:r>
            <a:r>
              <a:rPr lang="en-GB" sz="2400" dirty="0" smtClean="0"/>
              <a:t>creative!</a:t>
            </a:r>
            <a:endParaRPr lang="en-GB" sz="2400" dirty="0"/>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67944" y="271085"/>
            <a:ext cx="4536503" cy="6439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2832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8926"/>
            <a:ext cx="8924106" cy="537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03907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3044658"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463723"/>
            <a:ext cx="3960440" cy="549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63434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4031"/>
            <a:ext cx="4219012" cy="6133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485" y="104031"/>
            <a:ext cx="4187699" cy="6301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41508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3947728"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96094"/>
            <a:ext cx="4113323" cy="6085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11613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7000"/>
            <a:ext cx="8856984" cy="660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739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0070C0"/>
                </a:solidFill>
                <a:latin typeface="Arial" panose="020B0604020202020204" pitchFamily="34" charset="0"/>
                <a:cs typeface="Arial" panose="020B0604020202020204" pitchFamily="34" charset="0"/>
              </a:rPr>
              <a:t>Reading – Day Two</a:t>
            </a:r>
            <a:endParaRPr lang="en-GB" b="1"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85000" lnSpcReduction="20000"/>
          </a:bodyPr>
          <a:lstStyle/>
          <a:p>
            <a:r>
              <a:rPr lang="en-GB" dirty="0" smtClean="0">
                <a:latin typeface="Arial" panose="020B0604020202020204" pitchFamily="34" charset="0"/>
                <a:cs typeface="Arial" panose="020B0604020202020204" pitchFamily="34" charset="0"/>
                <a:hlinkClick r:id="rId2"/>
              </a:rPr>
              <a:t>https://www.bbc.co.uk/bitesize/articles/z62fvk7</a:t>
            </a:r>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Click on or copy and paste the link above and listen to Ed Petrie reading extract 2 from ‘</a:t>
            </a:r>
            <a:r>
              <a:rPr lang="en-GB" dirty="0" err="1" smtClean="0">
                <a:latin typeface="Arial" panose="020B0604020202020204" pitchFamily="34" charset="0"/>
                <a:cs typeface="Arial" panose="020B0604020202020204" pitchFamily="34" charset="0"/>
              </a:rPr>
              <a:t>Dindy</a:t>
            </a:r>
            <a:r>
              <a:rPr lang="en-GB" dirty="0" smtClean="0">
                <a:latin typeface="Arial" panose="020B0604020202020204" pitchFamily="34" charset="0"/>
                <a:cs typeface="Arial" panose="020B0604020202020204" pitchFamily="34" charset="0"/>
              </a:rPr>
              <a:t> and the Elephant’. The extract is also in written form a little lower on the page.</a:t>
            </a:r>
          </a:p>
          <a:p>
            <a:r>
              <a:rPr lang="en-GB" dirty="0" smtClean="0">
                <a:latin typeface="Arial" panose="020B0604020202020204" pitchFamily="34" charset="0"/>
                <a:cs typeface="Arial" panose="020B0604020202020204" pitchFamily="34" charset="0"/>
              </a:rPr>
              <a:t>Answer the 3 questions after listening/reading the extract.</a:t>
            </a:r>
          </a:p>
          <a:p>
            <a:r>
              <a:rPr lang="en-GB" dirty="0" smtClean="0">
                <a:latin typeface="Arial" panose="020B0604020202020204" pitchFamily="34" charset="0"/>
                <a:cs typeface="Arial" panose="020B0604020202020204" pitchFamily="34" charset="0"/>
              </a:rPr>
              <a:t>1) Are you surprised about the description of the elephants?</a:t>
            </a:r>
          </a:p>
          <a:p>
            <a:r>
              <a:rPr lang="en-GB" dirty="0">
                <a:latin typeface="Arial" panose="020B0604020202020204" pitchFamily="34" charset="0"/>
                <a:cs typeface="Arial" panose="020B0604020202020204" pitchFamily="34" charset="0"/>
              </a:rPr>
              <a:t>2</a:t>
            </a:r>
            <a:r>
              <a:rPr lang="en-GB" dirty="0" smtClean="0">
                <a:latin typeface="Arial" panose="020B0604020202020204" pitchFamily="34" charset="0"/>
                <a:cs typeface="Arial" panose="020B0604020202020204" pitchFamily="34" charset="0"/>
              </a:rPr>
              <a:t>) Why do you think that the elephants were being kept chained?</a:t>
            </a:r>
          </a:p>
          <a:p>
            <a:r>
              <a:rPr lang="en-GB" dirty="0">
                <a:latin typeface="Arial" panose="020B0604020202020204" pitchFamily="34" charset="0"/>
                <a:cs typeface="Arial" panose="020B0604020202020204" pitchFamily="34" charset="0"/>
              </a:rPr>
              <a:t>3</a:t>
            </a:r>
            <a:r>
              <a:rPr lang="en-GB" dirty="0" smtClean="0">
                <a:latin typeface="Arial" panose="020B0604020202020204" pitchFamily="34" charset="0"/>
                <a:cs typeface="Arial" panose="020B0604020202020204" pitchFamily="34" charset="0"/>
              </a:rPr>
              <a:t>) Is it always rude to shout?</a:t>
            </a:r>
          </a:p>
        </p:txBody>
      </p:sp>
    </p:spTree>
    <p:extLst>
      <p:ext uri="{BB962C8B-B14F-4D97-AF65-F5344CB8AC3E}">
        <p14:creationId xmlns:p14="http://schemas.microsoft.com/office/powerpoint/2010/main" val="3654888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71400"/>
            <a:ext cx="8229600" cy="1143000"/>
          </a:xfrm>
        </p:spPr>
        <p:txBody>
          <a:bodyPr/>
          <a:lstStyle/>
          <a:p>
            <a:r>
              <a:rPr lang="en-GB" dirty="0" smtClean="0"/>
              <a:t>Yesterday’s Answers</a:t>
            </a:r>
            <a:endParaRPr lang="en-GB"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55" t="42461" r="40989" b="40674"/>
          <a:stretch/>
        </p:blipFill>
        <p:spPr bwMode="auto">
          <a:xfrm>
            <a:off x="179512" y="908720"/>
            <a:ext cx="5328592"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982" t="15548" r="57666" b="46117"/>
          <a:stretch/>
        </p:blipFill>
        <p:spPr bwMode="auto">
          <a:xfrm>
            <a:off x="179512" y="2564904"/>
            <a:ext cx="5316582" cy="3241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5083" t="52935" r="51597" b="17502"/>
          <a:stretch/>
        </p:blipFill>
        <p:spPr bwMode="auto">
          <a:xfrm>
            <a:off x="5724128" y="908720"/>
            <a:ext cx="3240360"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24406" r="26467" b="23201"/>
          <a:stretch/>
        </p:blipFill>
        <p:spPr bwMode="auto">
          <a:xfrm>
            <a:off x="5724128" y="3212976"/>
            <a:ext cx="3240360"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8049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8845" y="-361772"/>
            <a:ext cx="9252520" cy="1143000"/>
          </a:xfrm>
        </p:spPr>
        <p:txBody>
          <a:bodyPr>
            <a:noAutofit/>
          </a:bodyPr>
          <a:lstStyle/>
          <a:p>
            <a:r>
              <a:rPr lang="en-GB" sz="3600" dirty="0" smtClean="0"/>
              <a:t>Lesson 25– WALT: Make shapes.</a:t>
            </a:r>
            <a:endParaRPr lang="en-GB" sz="3600" dirty="0"/>
          </a:p>
        </p:txBody>
      </p:sp>
      <p:sp>
        <p:nvSpPr>
          <p:cNvPr id="4" name="Oval Callout 3"/>
          <p:cNvSpPr/>
          <p:nvPr/>
        </p:nvSpPr>
        <p:spPr>
          <a:xfrm>
            <a:off x="5996787" y="781228"/>
            <a:ext cx="3147213" cy="264593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6506788" y="1227034"/>
            <a:ext cx="2127209" cy="1754326"/>
          </a:xfrm>
          <a:prstGeom prst="rect">
            <a:avLst/>
          </a:prstGeom>
          <a:noFill/>
        </p:spPr>
        <p:txBody>
          <a:bodyPr wrap="square" rtlCol="0">
            <a:spAutoFit/>
          </a:bodyPr>
          <a:lstStyle/>
          <a:p>
            <a:r>
              <a:rPr lang="en-GB" dirty="0" smtClean="0">
                <a:latin typeface="Comic Sans MS" panose="030F0702030302020204" pitchFamily="66" charset="0"/>
              </a:rPr>
              <a:t>How has the patio in the picture been made? What is the area of the patio that is shown?</a:t>
            </a:r>
            <a:endParaRPr lang="en-GB" dirty="0">
              <a:latin typeface="Comic Sans MS" panose="030F0702030302020204" pitchFamily="66" charset="0"/>
            </a:endParaRPr>
          </a:p>
        </p:txBody>
      </p:sp>
      <p:sp>
        <p:nvSpPr>
          <p:cNvPr id="7" name="Oval Callout 6"/>
          <p:cNvSpPr/>
          <p:nvPr/>
        </p:nvSpPr>
        <p:spPr>
          <a:xfrm>
            <a:off x="5996785" y="4293096"/>
            <a:ext cx="3147213" cy="158417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6506788" y="4399944"/>
            <a:ext cx="2313684" cy="1200329"/>
          </a:xfrm>
          <a:prstGeom prst="rect">
            <a:avLst/>
          </a:prstGeom>
          <a:noFill/>
        </p:spPr>
        <p:txBody>
          <a:bodyPr wrap="square" rtlCol="0">
            <a:spAutoFit/>
          </a:bodyPr>
          <a:lstStyle/>
          <a:p>
            <a:r>
              <a:rPr lang="en-GB" dirty="0" smtClean="0">
                <a:latin typeface="Comic Sans MS" panose="030F0702030302020204" pitchFamily="66" charset="0"/>
              </a:rPr>
              <a:t>Do you think there is more than one way to arrange the squares?</a:t>
            </a:r>
            <a:endParaRPr lang="en-GB" dirty="0">
              <a:latin typeface="Comic Sans MS" panose="030F0702030302020204" pitchFamily="66" charset="0"/>
            </a:endParaRPr>
          </a:p>
        </p:txBody>
      </p:sp>
      <p:pic>
        <p:nvPicPr>
          <p:cNvPr id="2050" name="Picture 2"/>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51648" t="20238" r="9532" b="8532"/>
          <a:stretch/>
        </p:blipFill>
        <p:spPr bwMode="auto">
          <a:xfrm>
            <a:off x="0" y="703474"/>
            <a:ext cx="6014831" cy="6204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4655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p:cNvSpPr/>
          <p:nvPr/>
        </p:nvSpPr>
        <p:spPr>
          <a:xfrm>
            <a:off x="5853250" y="840515"/>
            <a:ext cx="3147213" cy="231519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6275722" y="1259448"/>
            <a:ext cx="2300538" cy="1477328"/>
          </a:xfrm>
          <a:prstGeom prst="rect">
            <a:avLst/>
          </a:prstGeom>
          <a:noFill/>
        </p:spPr>
        <p:txBody>
          <a:bodyPr wrap="square" rtlCol="0">
            <a:spAutoFit/>
          </a:bodyPr>
          <a:lstStyle/>
          <a:p>
            <a:r>
              <a:rPr lang="en-GB" dirty="0" smtClean="0">
                <a:latin typeface="Comic Sans MS" panose="030F0702030302020204" pitchFamily="66" charset="0"/>
              </a:rPr>
              <a:t>Is it true that there can be lots of different shapes  that all have the same area?</a:t>
            </a:r>
            <a:endParaRPr lang="en-GB" dirty="0">
              <a:latin typeface="Comic Sans MS" panose="030F0702030302020204" pitchFamily="66" charset="0"/>
            </a:endParaRPr>
          </a:p>
        </p:txBody>
      </p:sp>
      <p:sp>
        <p:nvSpPr>
          <p:cNvPr id="7" name="Oval Callout 6"/>
          <p:cNvSpPr/>
          <p:nvPr/>
        </p:nvSpPr>
        <p:spPr>
          <a:xfrm>
            <a:off x="5952579" y="3808020"/>
            <a:ext cx="3147213" cy="216024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6296473" y="4177533"/>
            <a:ext cx="2680442" cy="923330"/>
          </a:xfrm>
          <a:prstGeom prst="rect">
            <a:avLst/>
          </a:prstGeom>
          <a:noFill/>
        </p:spPr>
        <p:txBody>
          <a:bodyPr wrap="square" rtlCol="0">
            <a:spAutoFit/>
          </a:bodyPr>
          <a:lstStyle/>
          <a:p>
            <a:r>
              <a:rPr lang="en-GB" dirty="0" smtClean="0">
                <a:latin typeface="Comic Sans MS" panose="030F0702030302020204" pitchFamily="66" charset="0"/>
              </a:rPr>
              <a:t>What mistake has Ash made? How can you check this?</a:t>
            </a:r>
            <a:endParaRPr lang="en-GB" dirty="0">
              <a:latin typeface="Comic Sans MS" panose="030F0702030302020204" pitchFamily="66" charset="0"/>
            </a:endParaRPr>
          </a:p>
        </p:txBody>
      </p:sp>
      <p:pic>
        <p:nvPicPr>
          <p:cNvPr id="3074" name="Picture 2"/>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52541" t="12422" r="9978" b="7937"/>
          <a:stretch/>
        </p:blipFill>
        <p:spPr bwMode="auto">
          <a:xfrm>
            <a:off x="0" y="-1"/>
            <a:ext cx="565212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7544" y="5229200"/>
            <a:ext cx="792088" cy="369332"/>
          </a:xfrm>
          <a:prstGeom prst="rect">
            <a:avLst/>
          </a:prstGeom>
          <a:noFill/>
        </p:spPr>
        <p:txBody>
          <a:bodyPr wrap="square" rtlCol="0">
            <a:spAutoFit/>
          </a:bodyPr>
          <a:lstStyle/>
          <a:p>
            <a:r>
              <a:rPr lang="en-GB" dirty="0" smtClean="0"/>
              <a:t>Ash</a:t>
            </a:r>
            <a:endParaRPr lang="en-GB" dirty="0"/>
          </a:p>
        </p:txBody>
      </p:sp>
    </p:spTree>
    <p:extLst>
      <p:ext uri="{BB962C8B-B14F-4D97-AF65-F5344CB8AC3E}">
        <p14:creationId xmlns:p14="http://schemas.microsoft.com/office/powerpoint/2010/main" val="41009885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48340" t="22817" r="12320" b="38592"/>
          <a:stretch/>
        </p:blipFill>
        <p:spPr bwMode="auto">
          <a:xfrm>
            <a:off x="0" y="0"/>
            <a:ext cx="9144000" cy="5113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50000" t="33807" r="14861" b="55019"/>
          <a:stretch/>
        </p:blipFill>
        <p:spPr bwMode="auto">
          <a:xfrm>
            <a:off x="-15995" y="5099674"/>
            <a:ext cx="9159995" cy="1758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37438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616" y="-315416"/>
            <a:ext cx="3898776" cy="1143000"/>
          </a:xfrm>
        </p:spPr>
        <p:txBody>
          <a:bodyPr>
            <a:normAutofit/>
          </a:bodyPr>
          <a:lstStyle/>
          <a:p>
            <a:r>
              <a:rPr lang="en-GB" sz="1800" dirty="0" smtClean="0"/>
              <a:t>Practice Questions</a:t>
            </a:r>
            <a:endParaRPr lang="en-GB" sz="1800" dirty="0"/>
          </a:p>
        </p:txBody>
      </p:sp>
      <p:pic>
        <p:nvPicPr>
          <p:cNvPr id="5122" name="Picture 2"/>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49195" t="10119" r="11985" b="9127"/>
          <a:stretch/>
        </p:blipFill>
        <p:spPr bwMode="auto">
          <a:xfrm>
            <a:off x="251520" y="404664"/>
            <a:ext cx="8496944" cy="6438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3492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346</Words>
  <Application>Microsoft Office PowerPoint</Application>
  <PresentationFormat>On-screen Show (4:3)</PresentationFormat>
  <Paragraphs>27</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Writing – Day Two</vt:lpstr>
      <vt:lpstr>PowerPoint Presentation</vt:lpstr>
      <vt:lpstr>PowerPoint Presentation</vt:lpstr>
      <vt:lpstr>Reading – Day Two</vt:lpstr>
      <vt:lpstr>Yesterday’s Answers</vt:lpstr>
      <vt:lpstr>Lesson 25– WALT: Make shapes.</vt:lpstr>
      <vt:lpstr>PowerPoint Presentation</vt:lpstr>
      <vt:lpstr>PowerPoint Presentation</vt:lpstr>
      <vt:lpstr>Practice Questions</vt:lpstr>
      <vt:lpstr>PowerPoint Presentation</vt:lpstr>
      <vt:lpstr>PowerPoint Presentation</vt:lpstr>
      <vt:lpstr>Can you create a symmetrical fantasy insect?</vt:lpstr>
      <vt:lpstr>PowerPoint Presentation</vt:lpstr>
      <vt:lpstr>Fold your paper in half and draw one side</vt:lpstr>
      <vt:lpstr>PowerPoint Presentation</vt:lpstr>
      <vt:lpstr>PowerPoint Presentation</vt:lpstr>
      <vt:lpstr>PowerPoint Presentation</vt:lpstr>
      <vt:lpstr>PowerPoint Presentation</vt:lpstr>
      <vt:lpstr>It’s a Bug’s life!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Yesterday’s Answers</dc:title>
  <dc:creator>teacher</dc:creator>
  <cp:lastModifiedBy>teacher</cp:lastModifiedBy>
  <cp:revision>5</cp:revision>
  <dcterms:created xsi:type="dcterms:W3CDTF">2020-05-07T08:01:04Z</dcterms:created>
  <dcterms:modified xsi:type="dcterms:W3CDTF">2020-05-08T13:05:00Z</dcterms:modified>
</cp:coreProperties>
</file>