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291" r:id="rId4"/>
    <p:sldId id="257" r:id="rId5"/>
    <p:sldId id="292" r:id="rId6"/>
    <p:sldId id="333" r:id="rId7"/>
    <p:sldId id="285" r:id="rId8"/>
    <p:sldId id="287" r:id="rId9"/>
    <p:sldId id="288" r:id="rId10"/>
    <p:sldId id="278" r:id="rId11"/>
    <p:sldId id="322" r:id="rId12"/>
    <p:sldId id="323" r:id="rId13"/>
    <p:sldId id="328" r:id="rId14"/>
    <p:sldId id="331" r:id="rId15"/>
    <p:sldId id="332" r:id="rId16"/>
    <p:sldId id="324" r:id="rId17"/>
    <p:sldId id="326" r:id="rId18"/>
    <p:sldId id="327" r:id="rId19"/>
    <p:sldId id="289" r:id="rId20"/>
    <p:sldId id="299" r:id="rId21"/>
    <p:sldId id="302" r:id="rId22"/>
    <p:sldId id="303" r:id="rId23"/>
    <p:sldId id="305" r:id="rId24"/>
    <p:sldId id="304" r:id="rId25"/>
    <p:sldId id="330" r:id="rId26"/>
    <p:sldId id="310" r:id="rId27"/>
    <p:sldId id="313" r:id="rId28"/>
    <p:sldId id="312" r:id="rId29"/>
    <p:sldId id="262" r:id="rId30"/>
    <p:sldId id="314" r:id="rId31"/>
    <p:sldId id="315" r:id="rId32"/>
    <p:sldId id="3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Roberts" initials="CR" lastIdx="17" clrIdx="0">
    <p:extLst>
      <p:ext uri="{19B8F6BF-5375-455C-9EA6-DF929625EA0E}">
        <p15:presenceInfo xmlns:p15="http://schemas.microsoft.com/office/powerpoint/2012/main" userId="21b1c02cd5fe15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98" autoAdjust="0"/>
    <p:restoredTop sz="94694"/>
  </p:normalViewPr>
  <p:slideViewPr>
    <p:cSldViewPr snapToGrid="0" snapToObjects="1">
      <p:cViewPr varScale="1">
        <p:scale>
          <a:sx n="103" d="100"/>
          <a:sy n="103" d="100"/>
        </p:scale>
        <p:origin x="11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AB02-47F5-4845-A088-9904C761C1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62FC3E1-AE19-5843-B3CD-4ACD9D183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250FD49-9DE3-2748-9474-E1E456FAF217}"/>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97FF7FA5-2478-7E41-BF5D-F62A62F61A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09C9A-C1CD-EA4C-B208-D5F838A4738B}"/>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54381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B92D-92C7-CC4D-A5C3-CEDCE598318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D537ED9-A6FF-0D48-A168-552E152C36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6F99F6-ED07-CF4B-BB74-C311EEB12B45}"/>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F3292F8D-0ED2-094E-9938-E7361DFA0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0AF41-9F14-0D4B-8AA2-B33D21B9A58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2160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A7CDF-7B82-8C47-AFB2-36D9C898E17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FA8EC02-7E8B-BC45-A0DA-2859C53415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75FA47-E7B1-F943-AAF2-01082F266199}"/>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CED2037D-AC2B-4942-9C86-96A4B3005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5AEF7-5586-B44C-A89F-3AE218C365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4244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D4FC-B840-415F-87A1-BC9633BD5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91319A-D344-4BFA-80FE-23D45C3F4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A1345C-BD2A-409F-9835-0887529BE7D7}"/>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E90CB7D1-7FB7-489E-A613-CCCD96DCB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CF2FDC-2D4C-45DA-80C9-24F4A8D2AFF0}"/>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4131006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A037-84E7-4293-89D8-864E79A318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C5E1E-0645-48E7-80B4-9F6BE0F229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D0F57-028F-4788-8195-0F8404F7CB84}"/>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B163C0D2-E141-45E9-A54C-AFD2BF9F91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43B781-8B95-4504-BC6B-A56B506B2071}"/>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174808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7349-6473-4AAA-820F-C57D0A9B4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39A45C-FE4B-4AD6-A651-C6EB8B90B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0D3159-F197-45DC-B926-3C230B1E3C84}"/>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80A9E94C-1A41-4678-BCAD-8FA9C49FBF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EEFBB8-280C-4770-83A8-41A81D341ACF}"/>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329390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47AFB-460C-45D2-8BD3-0D6BA9EC33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CEA3E1-64AC-40C1-9011-5CE95533DD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CDEBB6-04F1-421F-B06F-E573C73AC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AB4EE3-DBEA-4F15-A479-EF00B01132DB}"/>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6" name="Footer Placeholder 5">
            <a:extLst>
              <a:ext uri="{FF2B5EF4-FFF2-40B4-BE49-F238E27FC236}">
                <a16:creationId xmlns:a16="http://schemas.microsoft.com/office/drawing/2014/main" id="{C1B7BB47-611F-4054-8815-0DB532F191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50767A-3721-43F7-9D76-7A85EDF0189F}"/>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325922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0E9D-E3C8-4611-85DB-978D694C99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D382CB-F78A-45A4-8498-D290598BD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66F1A9-DF28-4141-811B-AE07231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31EEAF-1583-42A2-B4E2-2A9180C2D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3AD74-0A02-44F4-8D86-75C8B494E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845699-B00F-4E2A-83EB-9117AA135BA5}"/>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8" name="Footer Placeholder 7">
            <a:extLst>
              <a:ext uri="{FF2B5EF4-FFF2-40B4-BE49-F238E27FC236}">
                <a16:creationId xmlns:a16="http://schemas.microsoft.com/office/drawing/2014/main" id="{7BCFB99D-F4F2-4447-818A-D24182274C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3839CC-1E54-453A-912A-768730F98154}"/>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811482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3B3-7B16-4DE9-8E98-75E9761ADE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763BB3-334E-4C78-9DE5-C504971B38AA}"/>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4" name="Footer Placeholder 3">
            <a:extLst>
              <a:ext uri="{FF2B5EF4-FFF2-40B4-BE49-F238E27FC236}">
                <a16:creationId xmlns:a16="http://schemas.microsoft.com/office/drawing/2014/main" id="{E9578F92-A4EE-44FC-92D0-2E986E7D8E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EB75F4-23D9-4C97-B68A-4432D8A03A22}"/>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86816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12D83-149D-40F7-9E98-AA5E93A5C647}"/>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3" name="Footer Placeholder 2">
            <a:extLst>
              <a:ext uri="{FF2B5EF4-FFF2-40B4-BE49-F238E27FC236}">
                <a16:creationId xmlns:a16="http://schemas.microsoft.com/office/drawing/2014/main" id="{7AAA5457-93F6-4685-8F05-52E3C935EB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1B3F60-2B2F-482B-89CA-013936A6EED1}"/>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1669343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1F61-79AE-47CB-B1C1-A9683FD42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57C91A-64FF-47FF-B361-DE24DE116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E451C9-A619-4BC0-A0F1-566D5B67F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247B08-6535-4F92-8A94-293AC6F023B9}"/>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6" name="Footer Placeholder 5">
            <a:extLst>
              <a:ext uri="{FF2B5EF4-FFF2-40B4-BE49-F238E27FC236}">
                <a16:creationId xmlns:a16="http://schemas.microsoft.com/office/drawing/2014/main" id="{EFF35733-D7CC-4EF1-8B59-EC417C6D9E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7D11E7-7468-4D13-ACDE-93CA8D6A485C}"/>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100573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23C1-78AE-B740-B240-5CD7F559F8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C995AF-67B3-CA4F-9A03-10618666D3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D8BF49-791F-4646-BAB3-38F9C27405AE}"/>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6CA3D13F-257F-9147-8C83-E0EC05EBE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0714E9-8E00-D944-A7B1-959C4402E225}"/>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61390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BB63-578F-45B8-A659-C7B483F56F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673185-3DC8-409D-A69E-616FD4284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49D3404-995F-4DC8-9923-9504E6B4B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EC474-C9D6-4CD1-8E8C-DA603DD26C6F}"/>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6" name="Footer Placeholder 5">
            <a:extLst>
              <a:ext uri="{FF2B5EF4-FFF2-40B4-BE49-F238E27FC236}">
                <a16:creationId xmlns:a16="http://schemas.microsoft.com/office/drawing/2014/main" id="{638C9F2E-1C41-4414-BC9D-48CB0AB80B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0CD60E-D63A-4B31-8B7B-583D11071472}"/>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39631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6FB9-9D5D-46BB-9D25-C450B417EC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E96A1A-9709-4746-903C-CA3684AA01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D446D2-0BBA-410E-9BAC-9B62867B03BD}"/>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1D087BDD-A4C9-4B24-AB52-BAECFF974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5E9BDA-0624-43CC-A4E9-F90120893719}"/>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218114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D0AC56-955C-4902-8B31-C3F6709B30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FBADBD-9B6F-4169-A6DE-43EA0CA74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75ADF9-6739-4A8A-B519-CC436C2A237C}"/>
              </a:ext>
            </a:extLst>
          </p:cNvPr>
          <p:cNvSpPr>
            <a:spLocks noGrp="1"/>
          </p:cNvSpPr>
          <p:nvPr>
            <p:ph type="dt" sz="half" idx="10"/>
          </p:nvPr>
        </p:nvSpPr>
        <p:spPr/>
        <p:txBody>
          <a:body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60C629E7-6F27-4CCA-BE73-7C1CB95A8C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BB8C4-09FF-4FAA-96D9-A3EB8D50E0DA}"/>
              </a:ext>
            </a:extLst>
          </p:cNvPr>
          <p:cNvSpPr>
            <a:spLocks noGrp="1"/>
          </p:cNvSpPr>
          <p:nvPr>
            <p:ph type="sldNum" sz="quarter" idx="12"/>
          </p:nvPr>
        </p:nvSpPr>
        <p:spPr/>
        <p:txBody>
          <a:bodyPr/>
          <a:lstStyle/>
          <a:p>
            <a:fld id="{433ECDEB-DE85-40C0-BB46-752BFC2781F9}" type="slidenum">
              <a:rPr lang="en-GB" smtClean="0"/>
              <a:t>‹#›</a:t>
            </a:fld>
            <a:endParaRPr lang="en-GB"/>
          </a:p>
        </p:txBody>
      </p:sp>
    </p:spTree>
    <p:extLst>
      <p:ext uri="{BB962C8B-B14F-4D97-AF65-F5344CB8AC3E}">
        <p14:creationId xmlns:p14="http://schemas.microsoft.com/office/powerpoint/2010/main" val="179879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492E-F426-184F-98E0-454F1FC892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0F43F15-9FCE-3A41-AC26-C9528EA57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8FCFE2-1942-4345-B7AB-C67FACE3AB04}"/>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D371A561-E771-8045-B988-5C2E749C0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B2DC8D-AB9D-834F-8D04-CAD205B9E734}"/>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44112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7A11-3D6B-0B49-A16A-2574CC69E1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2192A63-967C-DE46-AAE4-3D265906C3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DDF9BE7-F5D3-D542-854E-595E57573C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7B7264A-0438-BE47-859D-39D4FBC20A41}"/>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6" name="Footer Placeholder 5">
            <a:extLst>
              <a:ext uri="{FF2B5EF4-FFF2-40B4-BE49-F238E27FC236}">
                <a16:creationId xmlns:a16="http://schemas.microsoft.com/office/drawing/2014/main" id="{6F657723-688B-2B46-8A27-BBA3AD0887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184832-499B-444A-9EC5-833F48B40A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385591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9FAA-2192-6F41-AB4A-B8BD1A79D51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AF95413-C6AB-A940-B16B-A04ADED28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028850-7601-724B-A131-91E103E230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1003460-A938-C041-A06C-F30F200F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320EC8-B242-5346-AB9F-A895F5EEBD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80207B8-6893-8E49-907A-657737AFC93A}"/>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8" name="Footer Placeholder 7">
            <a:extLst>
              <a:ext uri="{FF2B5EF4-FFF2-40B4-BE49-F238E27FC236}">
                <a16:creationId xmlns:a16="http://schemas.microsoft.com/office/drawing/2014/main" id="{DF4B895F-35A3-FE4F-B8D5-FF7828592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85DB03-BB88-7846-87D4-C8D0F31C6BD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60025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2878-7903-124C-9E54-A6846AD21D3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834E815-A805-8442-AE67-56CCBB671A87}"/>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4" name="Footer Placeholder 3">
            <a:extLst>
              <a:ext uri="{FF2B5EF4-FFF2-40B4-BE49-F238E27FC236}">
                <a16:creationId xmlns:a16="http://schemas.microsoft.com/office/drawing/2014/main" id="{DBF50D89-0918-BF4D-9DA3-F61778BF3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8B3EC3-16B1-CB41-BBF7-F3ED735A0721}"/>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822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A9CBD-5D04-A143-BCC0-D89502677496}"/>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3" name="Footer Placeholder 2">
            <a:extLst>
              <a:ext uri="{FF2B5EF4-FFF2-40B4-BE49-F238E27FC236}">
                <a16:creationId xmlns:a16="http://schemas.microsoft.com/office/drawing/2014/main" id="{CA366240-C6AD-1A48-8012-76CAF7A394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FC019E-BAD9-C249-A385-5A492A9E372F}"/>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7548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EACA-612C-6E4F-9CB9-265DFB0B3B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EE0B438-0A62-BA4F-B536-833E34396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97E52C-0146-734A-A53E-7FF5D6F42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240C20-A9CB-8C40-80C1-CAE110A72475}"/>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6" name="Footer Placeholder 5">
            <a:extLst>
              <a:ext uri="{FF2B5EF4-FFF2-40B4-BE49-F238E27FC236}">
                <a16:creationId xmlns:a16="http://schemas.microsoft.com/office/drawing/2014/main" id="{C4F13883-3C8E-F747-8194-EC19D1803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992C9E-B244-3042-97DA-31FA6DBF7AE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0304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B993-5E53-864C-8F29-69D02E0666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4035F6-DE71-C841-A247-30C992A66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1EAB18-841B-C641-8F9F-7DDD976BA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41A1F5-B09B-3243-A30F-644394B8E5AF}"/>
              </a:ext>
            </a:extLst>
          </p:cNvPr>
          <p:cNvSpPr>
            <a:spLocks noGrp="1"/>
          </p:cNvSpPr>
          <p:nvPr>
            <p:ph type="dt" sz="half" idx="10"/>
          </p:nvPr>
        </p:nvSpPr>
        <p:spPr/>
        <p:txBody>
          <a:bodyPr/>
          <a:lstStyle/>
          <a:p>
            <a:fld id="{D25C5A71-01B9-AE4A-8746-D4BE292028CC}" type="datetimeFigureOut">
              <a:rPr lang="en-GB" smtClean="0"/>
              <a:t>06/05/2020</a:t>
            </a:fld>
            <a:endParaRPr lang="en-GB"/>
          </a:p>
        </p:txBody>
      </p:sp>
      <p:sp>
        <p:nvSpPr>
          <p:cNvPr id="6" name="Footer Placeholder 5">
            <a:extLst>
              <a:ext uri="{FF2B5EF4-FFF2-40B4-BE49-F238E27FC236}">
                <a16:creationId xmlns:a16="http://schemas.microsoft.com/office/drawing/2014/main" id="{2C5A066E-EA19-DF4A-9C10-5F9413154C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FD2B27-4BCB-7841-A887-CA4AAC126D3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9476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334DF4-BF1D-1D4C-9DB5-9898A245F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701F890-38A1-2B4B-B907-3574B2A74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396DBC8-2B94-2A4E-9B8D-F6CCB05A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C5A71-01B9-AE4A-8746-D4BE292028CC}" type="datetimeFigureOut">
              <a:rPr lang="en-GB" smtClean="0"/>
              <a:t>06/05/2020</a:t>
            </a:fld>
            <a:endParaRPr lang="en-GB"/>
          </a:p>
        </p:txBody>
      </p:sp>
      <p:sp>
        <p:nvSpPr>
          <p:cNvPr id="5" name="Footer Placeholder 4">
            <a:extLst>
              <a:ext uri="{FF2B5EF4-FFF2-40B4-BE49-F238E27FC236}">
                <a16:creationId xmlns:a16="http://schemas.microsoft.com/office/drawing/2014/main" id="{441B4E30-45D1-6443-8FB1-DD220F86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FCF4CF-72B9-BF4C-B2F7-E95BA3F9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1F67B-9D34-754D-988F-547456EC76EF}" type="slidenum">
              <a:rPr lang="en-GB" smtClean="0"/>
              <a:t>‹#›</a:t>
            </a:fld>
            <a:endParaRPr lang="en-GB"/>
          </a:p>
        </p:txBody>
      </p:sp>
    </p:spTree>
    <p:extLst>
      <p:ext uri="{BB962C8B-B14F-4D97-AF65-F5344CB8AC3E}">
        <p14:creationId xmlns:p14="http://schemas.microsoft.com/office/powerpoint/2010/main" val="15575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9F788-9064-4AF5-AA71-27E473E0E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F0CB4A-D602-49EC-BCAC-731C28F72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D0D76E-7656-4A65-B5CF-5F3BBB4C8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362E3-278F-4127-9F34-51CB2175F1A5}" type="datetimeFigureOut">
              <a:rPr lang="en-GB" smtClean="0"/>
              <a:t>06/05/2020</a:t>
            </a:fld>
            <a:endParaRPr lang="en-GB"/>
          </a:p>
        </p:txBody>
      </p:sp>
      <p:sp>
        <p:nvSpPr>
          <p:cNvPr id="5" name="Footer Placeholder 4">
            <a:extLst>
              <a:ext uri="{FF2B5EF4-FFF2-40B4-BE49-F238E27FC236}">
                <a16:creationId xmlns:a16="http://schemas.microsoft.com/office/drawing/2014/main" id="{B4AB769F-30BE-4FF5-99E0-041B1F221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8BA263-EB78-4977-B857-E98887793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ECDEB-DE85-40C0-BB46-752BFC2781F9}" type="slidenum">
              <a:rPr lang="en-GB" smtClean="0"/>
              <a:t>‹#›</a:t>
            </a:fld>
            <a:endParaRPr lang="en-GB"/>
          </a:p>
        </p:txBody>
      </p:sp>
    </p:spTree>
    <p:extLst>
      <p:ext uri="{BB962C8B-B14F-4D97-AF65-F5344CB8AC3E}">
        <p14:creationId xmlns:p14="http://schemas.microsoft.com/office/powerpoint/2010/main" val="582696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vaderteen14.deviantart.com/art/Cartoon-Collage-503637773"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dNCj-866_Q"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_bBUhhKmpA"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LUbv_luTfn8" TargetMode="External"/><Relationship Id="rId2" Type="http://schemas.openxmlformats.org/officeDocument/2006/relationships/hyperlink" Target="https://www.youtube.com/watch?v=Xo2ioUYugMA" TargetMode="External"/><Relationship Id="rId1" Type="http://schemas.openxmlformats.org/officeDocument/2006/relationships/slideLayout" Target="../slideLayouts/slideLayout2.xml"/><Relationship Id="rId6" Type="http://schemas.openxmlformats.org/officeDocument/2006/relationships/hyperlink" Target="https://www.youtube.com/watch?v=B0Gw38xGliM" TargetMode="External"/><Relationship Id="rId5" Type="http://schemas.openxmlformats.org/officeDocument/2006/relationships/hyperlink" Target="https://www.youtube.com/watch?v=0Der9xbuVJs" TargetMode="External"/><Relationship Id="rId4" Type="http://schemas.openxmlformats.org/officeDocument/2006/relationships/hyperlink" Target="https://www.youtube.com/watch?v=MEglOulvgS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Njl-uqnmBGA" TargetMode="External"/><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inionsandexpressions.wordpress.com/tag/animation/"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www.bloopanimation.com/types-of-animation/" TargetMode="External"/><Relationship Id="rId3" Type="http://schemas.openxmlformats.org/officeDocument/2006/relationships/hyperlink" Target="https://www.youtube.com/watch?v=wmiIUN-7qhE" TargetMode="External"/><Relationship Id="rId7" Type="http://schemas.openxmlformats.org/officeDocument/2006/relationships/hyperlink" Target="https://www.youtube.com/watch?v=T0qagA4_eVQ" TargetMode="External"/><Relationship Id="rId2" Type="http://schemas.openxmlformats.org/officeDocument/2006/relationships/hyperlink" Target="https://www.youtube.com/watch?v=bwzLiQZDw2I" TargetMode="External"/><Relationship Id="rId1" Type="http://schemas.openxmlformats.org/officeDocument/2006/relationships/slideLayout" Target="../slideLayouts/slideLayout1.xml"/><Relationship Id="rId6" Type="http://schemas.openxmlformats.org/officeDocument/2006/relationships/hyperlink" Target="https://www.youtube.com/watch?v=tLn44beUSUs" TargetMode="External"/><Relationship Id="rId5" Type="http://schemas.openxmlformats.org/officeDocument/2006/relationships/hyperlink" Target="https://www.youtube.com/watch?v=MM4lJKfu5Mg" TargetMode="External"/><Relationship Id="rId4" Type="http://schemas.openxmlformats.org/officeDocument/2006/relationships/hyperlink" Target="https://www.youtube.com/watch?v=f0fReuRs890" TargetMode="Externa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donzuiderman.blogspot.com/"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bbc.co.uk/teach/class-clips-video/art-and-design-ks2-stop-motion-animation/zr67kmn" TargetMode="External"/><Relationship Id="rId5" Type="http://schemas.openxmlformats.org/officeDocument/2006/relationships/hyperlink" Target="https://donzuiderman.blogspot.com/" TargetMode="Externa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extLst>
              <a:ext uri="{837473B0-CC2E-450A-ABE3-18F120FF3D39}">
                <a1611:picAttrSrcUrl xmlns:a1611="http://schemas.microsoft.com/office/drawing/2016/11/main" r:id="rId3"/>
              </a:ext>
            </a:extLst>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E408-CFA1-9240-ABEC-7A9004CD011B}"/>
              </a:ext>
            </a:extLst>
          </p:cNvPr>
          <p:cNvSpPr>
            <a:spLocks noGrp="1"/>
          </p:cNvSpPr>
          <p:nvPr>
            <p:ph type="ctrTitle"/>
          </p:nvPr>
        </p:nvSpPr>
        <p:spPr>
          <a:xfrm>
            <a:off x="3086408" y="484661"/>
            <a:ext cx="6019183" cy="1744853"/>
          </a:xfrm>
          <a:solidFill>
            <a:schemeClr val="bg2"/>
          </a:solidFill>
        </p:spPr>
        <p:txBody>
          <a:bodyPr>
            <a:normAutofit/>
          </a:bodyPr>
          <a:lstStyle/>
          <a:p>
            <a:r>
              <a:rPr lang="en-GB" sz="5400" dirty="0">
                <a:solidFill>
                  <a:srgbClr val="00B050"/>
                </a:solidFill>
                <a:latin typeface="Comic Sans MS" panose="030F0902030302020204" pitchFamily="66" charset="0"/>
              </a:rPr>
              <a:t>Farnborough Film Festival 2020!</a:t>
            </a:r>
          </a:p>
        </p:txBody>
      </p:sp>
      <p:pic>
        <p:nvPicPr>
          <p:cNvPr id="4" name="Picture 3">
            <a:extLst>
              <a:ext uri="{FF2B5EF4-FFF2-40B4-BE49-F238E27FC236}">
                <a16:creationId xmlns:a16="http://schemas.microsoft.com/office/drawing/2014/main" id="{063B2A4C-1EA1-B74F-808E-E5BC59570621}"/>
              </a:ext>
            </a:extLst>
          </p:cNvPr>
          <p:cNvPicPr>
            <a:picLocks noChangeAspect="1"/>
          </p:cNvPicPr>
          <p:nvPr/>
        </p:nvPicPr>
        <p:blipFill rotWithShape="1">
          <a:blip r:embed="rId4"/>
          <a:srcRect l="25204"/>
          <a:stretch/>
        </p:blipFill>
        <p:spPr>
          <a:xfrm>
            <a:off x="135925" y="0"/>
            <a:ext cx="1827088" cy="2714177"/>
          </a:xfrm>
          <a:prstGeom prst="rect">
            <a:avLst/>
          </a:prstGeom>
        </p:spPr>
      </p:pic>
      <p:pic>
        <p:nvPicPr>
          <p:cNvPr id="6" name="Picture 5">
            <a:extLst>
              <a:ext uri="{FF2B5EF4-FFF2-40B4-BE49-F238E27FC236}">
                <a16:creationId xmlns:a16="http://schemas.microsoft.com/office/drawing/2014/main" id="{365C2976-A604-4414-933F-BEB3A81E5461}"/>
              </a:ext>
            </a:extLst>
          </p:cNvPr>
          <p:cNvPicPr>
            <a:picLocks noChangeAspect="1"/>
          </p:cNvPicPr>
          <p:nvPr/>
        </p:nvPicPr>
        <p:blipFill>
          <a:blip r:embed="rId5"/>
          <a:stretch>
            <a:fillRect/>
          </a:stretch>
        </p:blipFill>
        <p:spPr>
          <a:xfrm>
            <a:off x="3086408" y="3154840"/>
            <a:ext cx="6019183" cy="3545796"/>
          </a:xfrm>
          <a:prstGeom prst="rect">
            <a:avLst/>
          </a:prstGeom>
        </p:spPr>
      </p:pic>
    </p:spTree>
    <p:extLst>
      <p:ext uri="{BB962C8B-B14F-4D97-AF65-F5344CB8AC3E}">
        <p14:creationId xmlns:p14="http://schemas.microsoft.com/office/powerpoint/2010/main" val="409610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1A4F-749B-444F-A977-01EF9EFBDD13}"/>
              </a:ext>
            </a:extLst>
          </p:cNvPr>
          <p:cNvSpPr>
            <a:spLocks noGrp="1"/>
          </p:cNvSpPr>
          <p:nvPr>
            <p:ph type="title"/>
          </p:nvPr>
        </p:nvSpPr>
        <p:spPr>
          <a:xfrm>
            <a:off x="924697" y="933536"/>
            <a:ext cx="10515600" cy="2266864"/>
          </a:xfrm>
          <a:solidFill>
            <a:schemeClr val="accent4">
              <a:lumMod val="40000"/>
              <a:lumOff val="60000"/>
            </a:schemeClr>
          </a:solidFill>
        </p:spPr>
        <p:txBody>
          <a:bodyPr>
            <a:normAutofit/>
          </a:bodyPr>
          <a:lstStyle/>
          <a:p>
            <a:pPr algn="ctr"/>
            <a:r>
              <a:rPr lang="en-GB" dirty="0">
                <a:latin typeface="Comic Sans MS" panose="030F0702030302020204" pitchFamily="66" charset="0"/>
              </a:rPr>
              <a:t>How many frames (pictures) do you think are used in films to make 1 second worth of animation?</a:t>
            </a:r>
          </a:p>
        </p:txBody>
      </p:sp>
      <p:pic>
        <p:nvPicPr>
          <p:cNvPr id="3" name="Picture 2">
            <a:extLst>
              <a:ext uri="{FF2B5EF4-FFF2-40B4-BE49-F238E27FC236}">
                <a16:creationId xmlns:a16="http://schemas.microsoft.com/office/drawing/2014/main" id="{ECC5D676-23FB-4451-BCD5-B123449593C6}"/>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12221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1A4F-749B-444F-A977-01EF9EFBDD13}"/>
              </a:ext>
            </a:extLst>
          </p:cNvPr>
          <p:cNvSpPr>
            <a:spLocks noGrp="1"/>
          </p:cNvSpPr>
          <p:nvPr>
            <p:ph type="title"/>
          </p:nvPr>
        </p:nvSpPr>
        <p:spPr>
          <a:xfrm>
            <a:off x="628135" y="933535"/>
            <a:ext cx="10515600" cy="4664075"/>
          </a:xfrm>
          <a:solidFill>
            <a:schemeClr val="accent4">
              <a:lumMod val="40000"/>
              <a:lumOff val="60000"/>
            </a:schemeClr>
          </a:solidFill>
        </p:spPr>
        <p:txBody>
          <a:bodyPr>
            <a:normAutofit/>
          </a:bodyPr>
          <a:lstStyle/>
          <a:p>
            <a:pPr algn="ctr"/>
            <a:r>
              <a:rPr lang="en-GB" dirty="0">
                <a:latin typeface="Comic Sans MS" panose="030F0702030302020204" pitchFamily="66" charset="0"/>
              </a:rPr>
              <a:t>Professional stop motion often uses around 24 frames per second (that means, for every second of the film there are 24 pictures taken).</a:t>
            </a: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Most people use between 12 and 15 frames per second to make animations.</a:t>
            </a:r>
          </a:p>
        </p:txBody>
      </p:sp>
      <p:pic>
        <p:nvPicPr>
          <p:cNvPr id="3" name="Picture 2">
            <a:extLst>
              <a:ext uri="{FF2B5EF4-FFF2-40B4-BE49-F238E27FC236}">
                <a16:creationId xmlns:a16="http://schemas.microsoft.com/office/drawing/2014/main" id="{2131ED13-5C2C-405C-92C3-F02D6CD348E7}"/>
              </a:ext>
            </a:extLst>
          </p:cNvPr>
          <p:cNvPicPr>
            <a:picLocks noChangeAspect="1"/>
          </p:cNvPicPr>
          <p:nvPr/>
        </p:nvPicPr>
        <p:blipFill>
          <a:blip r:embed="rId3"/>
          <a:stretch>
            <a:fillRect/>
          </a:stretch>
        </p:blipFill>
        <p:spPr>
          <a:xfrm>
            <a:off x="11125007" y="5351232"/>
            <a:ext cx="1066993" cy="1506768"/>
          </a:xfrm>
          <a:prstGeom prst="rect">
            <a:avLst/>
          </a:prstGeom>
        </p:spPr>
      </p:pic>
    </p:spTree>
    <p:extLst>
      <p:ext uri="{BB962C8B-B14F-4D97-AF65-F5344CB8AC3E}">
        <p14:creationId xmlns:p14="http://schemas.microsoft.com/office/powerpoint/2010/main" val="156772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AA73-6D45-4DAA-8BB7-1FA66A81AE86}"/>
              </a:ext>
            </a:extLst>
          </p:cNvPr>
          <p:cNvSpPr>
            <a:spLocks noGrp="1"/>
          </p:cNvSpPr>
          <p:nvPr>
            <p:ph type="title"/>
          </p:nvPr>
        </p:nvSpPr>
        <p:spPr>
          <a:xfrm>
            <a:off x="838200" y="2246879"/>
            <a:ext cx="10515600" cy="2364242"/>
          </a:xfrm>
          <a:solidFill>
            <a:schemeClr val="accent4">
              <a:lumMod val="40000"/>
              <a:lumOff val="60000"/>
            </a:schemeClr>
          </a:solidFill>
          <a:ln w="57150">
            <a:solidFill>
              <a:schemeClr val="accent1"/>
            </a:solidFill>
          </a:ln>
        </p:spPr>
        <p:txBody>
          <a:bodyPr>
            <a:noAutofit/>
          </a:bodyPr>
          <a:lstStyle/>
          <a:p>
            <a:pPr algn="ctr"/>
            <a:r>
              <a:rPr lang="en-GB" sz="2000" dirty="0">
                <a:latin typeface="Comic Sans MS" panose="030F0702030302020204" pitchFamily="66" charset="0"/>
              </a:rPr>
              <a:t>Here is an example of how Aardman studios (makers of many stop motion animation films) make their films, watch out for how many frames they use per second.</a:t>
            </a:r>
            <a:br>
              <a:rPr lang="en-GB" sz="2000" dirty="0">
                <a:latin typeface="Comic Sans MS" panose="030F0702030302020204" pitchFamily="66" charset="0"/>
              </a:rPr>
            </a:br>
            <a:br>
              <a:rPr lang="en-GB" sz="2000" dirty="0">
                <a:latin typeface="Comic Sans MS" panose="030F0702030302020204" pitchFamily="66" charset="0"/>
              </a:rPr>
            </a:br>
            <a:r>
              <a:rPr lang="en-GB" sz="4000" dirty="0">
                <a:solidFill>
                  <a:prstClr val="black"/>
                </a:solidFill>
                <a:latin typeface="Comic Sans MS" panose="030F0702030302020204" pitchFamily="66" charset="0"/>
                <a:hlinkClick r:id="rId3"/>
              </a:rPr>
              <a:t>Click here for video </a:t>
            </a:r>
            <a:br>
              <a:rPr lang="en-GB" sz="2000" dirty="0">
                <a:solidFill>
                  <a:prstClr val="black"/>
                </a:solidFill>
                <a:latin typeface="Comic Sans MS" panose="030F0702030302020204" pitchFamily="66" charset="0"/>
              </a:rPr>
            </a:br>
            <a:endParaRPr lang="en-GB" sz="2000" dirty="0">
              <a:latin typeface="Comic Sans MS" panose="030F0702030302020204" pitchFamily="66" charset="0"/>
            </a:endParaRPr>
          </a:p>
        </p:txBody>
      </p:sp>
    </p:spTree>
    <p:extLst>
      <p:ext uri="{BB962C8B-B14F-4D97-AF65-F5344CB8AC3E}">
        <p14:creationId xmlns:p14="http://schemas.microsoft.com/office/powerpoint/2010/main" val="377740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DC9FA863-FC13-E840-BC0D-824466CEBE64}"/>
              </a:ext>
            </a:extLst>
          </p:cNvPr>
          <p:cNvSpPr/>
          <p:nvPr/>
        </p:nvSpPr>
        <p:spPr>
          <a:xfrm>
            <a:off x="3201369" y="887872"/>
            <a:ext cx="5789262" cy="3595099"/>
          </a:xfrm>
          <a:prstGeom prst="wedgeRoundRectCallout">
            <a:avLst>
              <a:gd name="adj1" fmla="val 64782"/>
              <a:gd name="adj2" fmla="val 80355"/>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How do they make sure that the camera is still during the filming?</a:t>
            </a:r>
          </a:p>
        </p:txBody>
      </p:sp>
      <p:pic>
        <p:nvPicPr>
          <p:cNvPr id="3" name="Picture 2">
            <a:extLst>
              <a:ext uri="{FF2B5EF4-FFF2-40B4-BE49-F238E27FC236}">
                <a16:creationId xmlns:a16="http://schemas.microsoft.com/office/drawing/2014/main" id="{253B2B64-F5C6-4D7F-9A0E-52937FC25489}"/>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46863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AA73-6D45-4DAA-8BB7-1FA66A81AE86}"/>
              </a:ext>
            </a:extLst>
          </p:cNvPr>
          <p:cNvSpPr>
            <a:spLocks noGrp="1"/>
          </p:cNvSpPr>
          <p:nvPr>
            <p:ph type="title"/>
          </p:nvPr>
        </p:nvSpPr>
        <p:spPr>
          <a:xfrm>
            <a:off x="838200" y="2246879"/>
            <a:ext cx="10515600" cy="2364242"/>
          </a:xfrm>
          <a:solidFill>
            <a:schemeClr val="accent4">
              <a:lumMod val="40000"/>
              <a:lumOff val="60000"/>
            </a:schemeClr>
          </a:solidFill>
          <a:ln w="57150">
            <a:solidFill>
              <a:schemeClr val="accent1"/>
            </a:solidFill>
          </a:ln>
        </p:spPr>
        <p:txBody>
          <a:bodyPr>
            <a:noAutofit/>
          </a:bodyPr>
          <a:lstStyle/>
          <a:p>
            <a:pPr algn="ctr"/>
            <a:r>
              <a:rPr lang="en-GB" sz="2000" dirty="0">
                <a:latin typeface="Comic Sans MS" panose="030F0702030302020204" pitchFamily="66" charset="0"/>
              </a:rPr>
              <a:t>You might want to think about finding a way to keep your device still while you are filming, either by using a stand/tripod or thinking about how you will keep your hand as still as possible while moving your characters/objects.</a:t>
            </a:r>
          </a:p>
        </p:txBody>
      </p:sp>
    </p:spTree>
    <p:extLst>
      <p:ext uri="{BB962C8B-B14F-4D97-AF65-F5344CB8AC3E}">
        <p14:creationId xmlns:p14="http://schemas.microsoft.com/office/powerpoint/2010/main" val="101378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B4F96F9C-E5DC-4842-84ED-01E74A6AFC7E}"/>
              </a:ext>
            </a:extLst>
          </p:cNvPr>
          <p:cNvSpPr/>
          <p:nvPr/>
        </p:nvSpPr>
        <p:spPr>
          <a:xfrm>
            <a:off x="128717" y="320921"/>
            <a:ext cx="10974712" cy="4751142"/>
          </a:xfrm>
          <a:prstGeom prst="wedgeRoundRectCallout">
            <a:avLst>
              <a:gd name="adj1" fmla="val 46357"/>
              <a:gd name="adj2" fmla="val 7054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In </a:t>
            </a: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hlinkClick r:id="rId3">
                  <a:extLst>
                    <a:ext uri="{A12FA001-AC4F-418D-AE19-62706E023703}">
                      <ahyp:hlinkClr xmlns:ahyp="http://schemas.microsoft.com/office/drawing/2018/hyperlinkcolor" val="tx"/>
                    </a:ext>
                  </a:extLst>
                </a:hlinkClick>
              </a:rPr>
              <a:t>this video (click here)</a:t>
            </a: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 there is an animation created with different frames per second.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Write down what you notice about each different frame rate version of the animation.</a:t>
            </a:r>
          </a:p>
        </p:txBody>
      </p:sp>
      <p:pic>
        <p:nvPicPr>
          <p:cNvPr id="8" name="Picture 7">
            <a:extLst>
              <a:ext uri="{FF2B5EF4-FFF2-40B4-BE49-F238E27FC236}">
                <a16:creationId xmlns:a16="http://schemas.microsoft.com/office/drawing/2014/main" id="{B76FC1F8-4F8F-4453-B348-239475581E95}"/>
              </a:ext>
            </a:extLst>
          </p:cNvPr>
          <p:cNvPicPr>
            <a:picLocks noChangeAspect="1"/>
          </p:cNvPicPr>
          <p:nvPr/>
        </p:nvPicPr>
        <p:blipFill>
          <a:blip r:embed="rId4"/>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276858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7101CD-57C2-4A3E-B767-453FA8C69C20}"/>
              </a:ext>
            </a:extLst>
          </p:cNvPr>
          <p:cNvSpPr>
            <a:spLocks noGrp="1"/>
          </p:cNvSpPr>
          <p:nvPr>
            <p:ph idx="1"/>
          </p:nvPr>
        </p:nvSpPr>
        <p:spPr/>
        <p:txBody>
          <a:bodyPr/>
          <a:lstStyle/>
          <a:p>
            <a:endParaRPr lang="en-GB"/>
          </a:p>
        </p:txBody>
      </p:sp>
      <p:sp>
        <p:nvSpPr>
          <p:cNvPr id="4" name="Title 1">
            <a:extLst>
              <a:ext uri="{FF2B5EF4-FFF2-40B4-BE49-F238E27FC236}">
                <a16:creationId xmlns:a16="http://schemas.microsoft.com/office/drawing/2014/main" id="{B1078D77-210D-4615-AB4E-8246282CB8F5}"/>
              </a:ext>
            </a:extLst>
          </p:cNvPr>
          <p:cNvSpPr txBox="1">
            <a:spLocks/>
          </p:cNvSpPr>
          <p:nvPr/>
        </p:nvSpPr>
        <p:spPr>
          <a:xfrm>
            <a:off x="628135" y="933535"/>
            <a:ext cx="10515600" cy="4664075"/>
          </a:xfrm>
          <a:prstGeom prst="rect">
            <a:avLst/>
          </a:prstGeom>
          <a:solidFill>
            <a:schemeClr val="accent4">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Comic Sans MS" panose="030F0702030302020204" pitchFamily="66" charset="0"/>
              </a:rPr>
              <a:t>The higher the number of frames per second you have, the smoother the movements look.</a:t>
            </a:r>
          </a:p>
          <a:p>
            <a:pPr algn="ctr"/>
            <a:endParaRPr lang="en-GB" dirty="0">
              <a:latin typeface="Comic Sans MS" panose="030F0702030302020204" pitchFamily="66" charset="0"/>
            </a:endParaRPr>
          </a:p>
          <a:p>
            <a:pPr algn="ctr"/>
            <a:r>
              <a:rPr lang="en-GB" dirty="0">
                <a:latin typeface="Comic Sans MS" panose="030F0702030302020204" pitchFamily="66" charset="0"/>
              </a:rPr>
              <a:t>The smaller the number of frames per second you have the more jolty the movements look.</a:t>
            </a:r>
          </a:p>
        </p:txBody>
      </p:sp>
    </p:spTree>
    <p:extLst>
      <p:ext uri="{BB962C8B-B14F-4D97-AF65-F5344CB8AC3E}">
        <p14:creationId xmlns:p14="http://schemas.microsoft.com/office/powerpoint/2010/main" val="255007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70FA9C-F314-4337-89AC-21784BB7DE2C}"/>
              </a:ext>
            </a:extLst>
          </p:cNvPr>
          <p:cNvSpPr/>
          <p:nvPr/>
        </p:nvSpPr>
        <p:spPr>
          <a:xfrm>
            <a:off x="1333117" y="933612"/>
            <a:ext cx="21771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2"/>
              </a:rPr>
              <a:t>Paper Stop Motion</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6" name="Picture 5">
            <a:extLst>
              <a:ext uri="{FF2B5EF4-FFF2-40B4-BE49-F238E27FC236}">
                <a16:creationId xmlns:a16="http://schemas.microsoft.com/office/drawing/2014/main" id="{3DA40345-9473-412D-A25D-D0A83AA52EE9}"/>
              </a:ext>
            </a:extLst>
          </p:cNvPr>
          <p:cNvPicPr>
            <a:picLocks noChangeAspect="1"/>
          </p:cNvPicPr>
          <p:nvPr/>
        </p:nvPicPr>
        <p:blipFill>
          <a:blip r:embed="rId3"/>
          <a:stretch>
            <a:fillRect/>
          </a:stretch>
        </p:blipFill>
        <p:spPr>
          <a:xfrm>
            <a:off x="0" y="5392430"/>
            <a:ext cx="1066993" cy="1506768"/>
          </a:xfrm>
          <a:prstGeom prst="rect">
            <a:avLst/>
          </a:prstGeom>
        </p:spPr>
      </p:pic>
      <p:sp>
        <p:nvSpPr>
          <p:cNvPr id="8" name="Rectangle 7">
            <a:extLst>
              <a:ext uri="{FF2B5EF4-FFF2-40B4-BE49-F238E27FC236}">
                <a16:creationId xmlns:a16="http://schemas.microsoft.com/office/drawing/2014/main" id="{FC7DDEDC-95DF-46A9-B850-93C9D0381EE9}"/>
              </a:ext>
            </a:extLst>
          </p:cNvPr>
          <p:cNvSpPr/>
          <p:nvPr/>
        </p:nvSpPr>
        <p:spPr>
          <a:xfrm>
            <a:off x="1333117" y="2576975"/>
            <a:ext cx="238879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Fruit and Vegetable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Animation</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Rectangle 8">
            <a:extLst>
              <a:ext uri="{FF2B5EF4-FFF2-40B4-BE49-F238E27FC236}">
                <a16:creationId xmlns:a16="http://schemas.microsoft.com/office/drawing/2014/main" id="{699CCA3B-E725-49B0-A1AA-4B3F4FCBBC2C}"/>
              </a:ext>
            </a:extLst>
          </p:cNvPr>
          <p:cNvSpPr/>
          <p:nvPr/>
        </p:nvSpPr>
        <p:spPr>
          <a:xfrm>
            <a:off x="1333117" y="4849565"/>
            <a:ext cx="20120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5"/>
              </a:rPr>
              <a:t>Morph Animation</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4" name="Rectangle 13">
            <a:extLst>
              <a:ext uri="{FF2B5EF4-FFF2-40B4-BE49-F238E27FC236}">
                <a16:creationId xmlns:a16="http://schemas.microsoft.com/office/drawing/2014/main" id="{3687C2B1-66B9-4F4C-8C08-DB578ABE739D}"/>
              </a:ext>
            </a:extLst>
          </p:cNvPr>
          <p:cNvSpPr/>
          <p:nvPr/>
        </p:nvSpPr>
        <p:spPr>
          <a:xfrm>
            <a:off x="1355559" y="3851769"/>
            <a:ext cx="23663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6"/>
              </a:rPr>
              <a:t>Lego Cars Animation</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5" name="Rounded Rectangular Callout 3">
            <a:extLst>
              <a:ext uri="{FF2B5EF4-FFF2-40B4-BE49-F238E27FC236}">
                <a16:creationId xmlns:a16="http://schemas.microsoft.com/office/drawing/2014/main" id="{3D6DDCB8-C170-44F5-881E-2B5B767B308F}"/>
              </a:ext>
            </a:extLst>
          </p:cNvPr>
          <p:cNvSpPr/>
          <p:nvPr/>
        </p:nvSpPr>
        <p:spPr>
          <a:xfrm>
            <a:off x="5661892" y="103634"/>
            <a:ext cx="5914782" cy="5662683"/>
          </a:xfrm>
          <a:prstGeom prst="wedgeRoundRectCallout">
            <a:avLst>
              <a:gd name="adj1" fmla="val -47488"/>
              <a:gd name="adj2" fmla="val 63640"/>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Watch these examples of stop motion animation films.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B050"/>
              </a:solidFill>
              <a:latin typeface="Comic Sans MS" panose="030F09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Think carefully about which ones look smoothest, and how the animator has created the 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Which are your favourite examples of stop motion and why?</a:t>
            </a:r>
          </a:p>
        </p:txBody>
      </p:sp>
      <p:sp>
        <p:nvSpPr>
          <p:cNvPr id="17" name="Rectangle 16">
            <a:extLst>
              <a:ext uri="{FF2B5EF4-FFF2-40B4-BE49-F238E27FC236}">
                <a16:creationId xmlns:a16="http://schemas.microsoft.com/office/drawing/2014/main" id="{8E3C2C98-F2CF-406D-99C2-912F96D0346A}"/>
              </a:ext>
            </a:extLst>
          </p:cNvPr>
          <p:cNvSpPr/>
          <p:nvPr/>
        </p:nvSpPr>
        <p:spPr>
          <a:xfrm>
            <a:off x="1333117" y="1708745"/>
            <a:ext cx="2299027" cy="369332"/>
          </a:xfrm>
          <a:prstGeom prst="rect">
            <a:avLst/>
          </a:prstGeom>
        </p:spPr>
        <p:txBody>
          <a:bodyPr wrap="none">
            <a:spAutoFit/>
          </a:bodyPr>
          <a:lstStyle/>
          <a:p>
            <a:r>
              <a:rPr lang="en-GB" dirty="0">
                <a:latin typeface="Comic Sans MS" panose="030F0702030302020204" pitchFamily="66" charset="0"/>
                <a:hlinkClick r:id="rId7"/>
              </a:rPr>
              <a:t>'Walkies' animation</a:t>
            </a:r>
            <a:endParaRPr lang="en-GB" dirty="0">
              <a:latin typeface="Comic Sans MS" panose="030F0702030302020204" pitchFamily="66" charset="0"/>
            </a:endParaRPr>
          </a:p>
        </p:txBody>
      </p:sp>
    </p:spTree>
    <p:extLst>
      <p:ext uri="{BB962C8B-B14F-4D97-AF65-F5344CB8AC3E}">
        <p14:creationId xmlns:p14="http://schemas.microsoft.com/office/powerpoint/2010/main" val="126556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DC9FA863-FC13-E840-BC0D-824466CEBE64}"/>
              </a:ext>
            </a:extLst>
          </p:cNvPr>
          <p:cNvSpPr/>
          <p:nvPr/>
        </p:nvSpPr>
        <p:spPr>
          <a:xfrm>
            <a:off x="3201369" y="887872"/>
            <a:ext cx="5789262" cy="3595099"/>
          </a:xfrm>
          <a:prstGeom prst="wedgeRoundRectCallout">
            <a:avLst>
              <a:gd name="adj1" fmla="val 64782"/>
              <a:gd name="adj2" fmla="val 80355"/>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50"/>
                </a:solidFill>
                <a:latin typeface="Comic Sans MS" panose="030F0902030302020204" pitchFamily="66" charset="0"/>
              </a:rPr>
              <a:t>Write a list of the resources (objects) that were used in the animations you watched.  This will help you think of things you might like to use in your own animations.</a:t>
            </a:r>
          </a:p>
        </p:txBody>
      </p:sp>
      <p:pic>
        <p:nvPicPr>
          <p:cNvPr id="3" name="Picture 2">
            <a:extLst>
              <a:ext uri="{FF2B5EF4-FFF2-40B4-BE49-F238E27FC236}">
                <a16:creationId xmlns:a16="http://schemas.microsoft.com/office/drawing/2014/main" id="{253B2B64-F5C6-4D7F-9A0E-52937FC25489}"/>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408282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DC9FA863-FC13-E840-BC0D-824466CEBE64}"/>
              </a:ext>
            </a:extLst>
          </p:cNvPr>
          <p:cNvSpPr/>
          <p:nvPr/>
        </p:nvSpPr>
        <p:spPr>
          <a:xfrm>
            <a:off x="438072" y="305067"/>
            <a:ext cx="5789262" cy="4910028"/>
          </a:xfrm>
          <a:prstGeom prst="wedgeRoundRectCallout">
            <a:avLst>
              <a:gd name="adj1" fmla="val 1603"/>
              <a:gd name="adj2" fmla="val 72988"/>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50"/>
                </a:solidFill>
                <a:latin typeface="Comic Sans MS" panose="030F0902030302020204" pitchFamily="66" charset="0"/>
              </a:rPr>
              <a:t>You will need to download the app called Stop Motion Studio onto either a phone or a tablet (it is free, but check with an adult before you do this!) </a:t>
            </a:r>
          </a:p>
          <a:p>
            <a:pPr algn="ctr"/>
            <a:endParaRPr lang="en-GB" sz="2400" dirty="0">
              <a:solidFill>
                <a:srgbClr val="00B050"/>
              </a:solidFill>
              <a:latin typeface="Comic Sans MS" panose="030F0902030302020204" pitchFamily="66" charset="0"/>
            </a:endParaRPr>
          </a:p>
          <a:p>
            <a:pPr algn="ctr"/>
            <a:r>
              <a:rPr lang="en-GB" sz="2400" dirty="0">
                <a:solidFill>
                  <a:srgbClr val="00B050"/>
                </a:solidFill>
                <a:latin typeface="Comic Sans MS" panose="030F0902030302020204" pitchFamily="66" charset="0"/>
              </a:rPr>
              <a:t>If you don’t have access to a phone or a tablet, you can use paper to make a flip book animation: </a:t>
            </a:r>
            <a:r>
              <a:rPr lang="en-GB" sz="2400" dirty="0">
                <a:solidFill>
                  <a:srgbClr val="00B050"/>
                </a:solidFill>
                <a:latin typeface="Comic Sans MS" panose="030F0902030302020204" pitchFamily="66" charset="0"/>
                <a:hlinkClick r:id="rId3"/>
              </a:rPr>
              <a:t>click here to practise</a:t>
            </a:r>
            <a:endParaRPr lang="en-GB" sz="2400" dirty="0">
              <a:solidFill>
                <a:srgbClr val="00B050"/>
              </a:solidFill>
              <a:latin typeface="Comic Sans MS" panose="030F0902030302020204" pitchFamily="66" charset="0"/>
            </a:endParaRPr>
          </a:p>
        </p:txBody>
      </p:sp>
      <p:pic>
        <p:nvPicPr>
          <p:cNvPr id="3" name="Picture 2">
            <a:extLst>
              <a:ext uri="{FF2B5EF4-FFF2-40B4-BE49-F238E27FC236}">
                <a16:creationId xmlns:a16="http://schemas.microsoft.com/office/drawing/2014/main" id="{5DF50222-1D93-4B21-A5BE-BA5157C83BD3}"/>
              </a:ext>
            </a:extLst>
          </p:cNvPr>
          <p:cNvPicPr>
            <a:picLocks noChangeAspect="1"/>
          </p:cNvPicPr>
          <p:nvPr/>
        </p:nvPicPr>
        <p:blipFill>
          <a:blip r:embed="rId4"/>
          <a:stretch>
            <a:fillRect/>
          </a:stretch>
        </p:blipFill>
        <p:spPr>
          <a:xfrm>
            <a:off x="6740638" y="303569"/>
            <a:ext cx="5013290" cy="2456512"/>
          </a:xfrm>
          <a:prstGeom prst="rect">
            <a:avLst/>
          </a:prstGeom>
        </p:spPr>
      </p:pic>
      <p:sp>
        <p:nvSpPr>
          <p:cNvPr id="2" name="TextBox 1">
            <a:extLst>
              <a:ext uri="{FF2B5EF4-FFF2-40B4-BE49-F238E27FC236}">
                <a16:creationId xmlns:a16="http://schemas.microsoft.com/office/drawing/2014/main" id="{7D47B043-22AF-4E42-A96C-5AA3DE02F34A}"/>
              </a:ext>
            </a:extLst>
          </p:cNvPr>
          <p:cNvSpPr txBox="1"/>
          <p:nvPr/>
        </p:nvSpPr>
        <p:spPr>
          <a:xfrm>
            <a:off x="6842927" y="2760081"/>
            <a:ext cx="4722726" cy="923330"/>
          </a:xfrm>
          <a:prstGeom prst="rect">
            <a:avLst/>
          </a:prstGeom>
          <a:solidFill>
            <a:schemeClr val="accent4">
              <a:lumMod val="40000"/>
              <a:lumOff val="60000"/>
            </a:schemeClr>
          </a:solidFill>
        </p:spPr>
        <p:txBody>
          <a:bodyPr wrap="square" rtlCol="0">
            <a:spAutoFit/>
          </a:bodyPr>
          <a:lstStyle/>
          <a:p>
            <a:pPr algn="ctr"/>
            <a:r>
              <a:rPr lang="en-GB" dirty="0">
                <a:latin typeface="Comic Sans MS" panose="030F0702030302020204" pitchFamily="66" charset="0"/>
              </a:rPr>
              <a:t>Get familiar with how the app works, over the next couple of slides I will show you the main features that you can use.</a:t>
            </a:r>
          </a:p>
        </p:txBody>
      </p:sp>
      <p:pic>
        <p:nvPicPr>
          <p:cNvPr id="5" name="Picture 4">
            <a:extLst>
              <a:ext uri="{FF2B5EF4-FFF2-40B4-BE49-F238E27FC236}">
                <a16:creationId xmlns:a16="http://schemas.microsoft.com/office/drawing/2014/main" id="{A1535481-D969-43AD-8FB9-6B3B0E46A7E9}"/>
              </a:ext>
            </a:extLst>
          </p:cNvPr>
          <p:cNvPicPr>
            <a:picLocks noChangeAspect="1"/>
          </p:cNvPicPr>
          <p:nvPr/>
        </p:nvPicPr>
        <p:blipFill>
          <a:blip r:embed="rId5"/>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258922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1938992"/>
          </a:xfrm>
          <a:prstGeom prst="rect">
            <a:avLst/>
          </a:prstGeom>
          <a:noFill/>
        </p:spPr>
        <p:txBody>
          <a:bodyPr wrap="square" rtlCol="0">
            <a:spAutoFit/>
          </a:bodyPr>
          <a:lstStyle/>
          <a:p>
            <a:pPr algn="ctr"/>
            <a:r>
              <a:rPr lang="en-GB" sz="4000" dirty="0">
                <a:solidFill>
                  <a:srgbClr val="00B050"/>
                </a:solidFill>
                <a:latin typeface="Comic Sans MS" panose="030F0902030302020204" pitchFamily="66" charset="0"/>
              </a:rPr>
              <a:t>We are going to be creating our own animations to enter into the inaugural ‘Farnborough Film Festival 2020’.</a:t>
            </a:r>
          </a:p>
        </p:txBody>
      </p:sp>
      <p:pic>
        <p:nvPicPr>
          <p:cNvPr id="8" name="Picture 7">
            <a:extLst>
              <a:ext uri="{FF2B5EF4-FFF2-40B4-BE49-F238E27FC236}">
                <a16:creationId xmlns:a16="http://schemas.microsoft.com/office/drawing/2014/main" id="{DB11E171-16F0-4ECE-AF2D-E5317BE02BE5}"/>
              </a:ext>
            </a:extLst>
          </p:cNvPr>
          <p:cNvPicPr>
            <a:picLocks noChangeAspect="1"/>
          </p:cNvPicPr>
          <p:nvPr/>
        </p:nvPicPr>
        <p:blipFill>
          <a:blip r:embed="rId2"/>
          <a:stretch>
            <a:fillRect/>
          </a:stretch>
        </p:blipFill>
        <p:spPr>
          <a:xfrm>
            <a:off x="4371907" y="2348564"/>
            <a:ext cx="3044531" cy="4299372"/>
          </a:xfrm>
          <a:prstGeom prst="rect">
            <a:avLst/>
          </a:prstGeom>
        </p:spPr>
      </p:pic>
    </p:spTree>
    <p:extLst>
      <p:ext uri="{BB962C8B-B14F-4D97-AF65-F5344CB8AC3E}">
        <p14:creationId xmlns:p14="http://schemas.microsoft.com/office/powerpoint/2010/main" val="312394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50222-1D93-4B21-A5BE-BA5157C83BD3}"/>
              </a:ext>
            </a:extLst>
          </p:cNvPr>
          <p:cNvPicPr>
            <a:picLocks noChangeAspect="1"/>
          </p:cNvPicPr>
          <p:nvPr/>
        </p:nvPicPr>
        <p:blipFill>
          <a:blip r:embed="rId3"/>
          <a:stretch>
            <a:fillRect/>
          </a:stretch>
        </p:blipFill>
        <p:spPr>
          <a:xfrm>
            <a:off x="145140" y="98097"/>
            <a:ext cx="3265053" cy="1599876"/>
          </a:xfrm>
          <a:prstGeom prst="rect">
            <a:avLst/>
          </a:prstGeom>
        </p:spPr>
      </p:pic>
      <p:sp>
        <p:nvSpPr>
          <p:cNvPr id="2" name="TextBox 1">
            <a:extLst>
              <a:ext uri="{FF2B5EF4-FFF2-40B4-BE49-F238E27FC236}">
                <a16:creationId xmlns:a16="http://schemas.microsoft.com/office/drawing/2014/main" id="{7D47B043-22AF-4E42-A96C-5AA3DE02F34A}"/>
              </a:ext>
            </a:extLst>
          </p:cNvPr>
          <p:cNvSpPr txBox="1"/>
          <p:nvPr/>
        </p:nvSpPr>
        <p:spPr>
          <a:xfrm>
            <a:off x="3517163" y="574869"/>
            <a:ext cx="7688902" cy="369332"/>
          </a:xfrm>
          <a:prstGeom prst="rect">
            <a:avLst/>
          </a:prstGeom>
          <a:solidFill>
            <a:schemeClr val="accent4">
              <a:lumMod val="40000"/>
              <a:lumOff val="60000"/>
            </a:schemeClr>
          </a:solidFill>
          <a:ln w="57150">
            <a:solidFill>
              <a:schemeClr val="accent1"/>
            </a:solidFill>
          </a:ln>
        </p:spPr>
        <p:txBody>
          <a:bodyPr wrap="square" rtlCol="0">
            <a:spAutoFit/>
          </a:bodyPr>
          <a:lstStyle/>
          <a:p>
            <a:pPr algn="ctr"/>
            <a:r>
              <a:rPr lang="en-GB" dirty="0">
                <a:latin typeface="Comic Sans MS" panose="030F0702030302020204" pitchFamily="66" charset="0"/>
              </a:rPr>
              <a:t>How to take pictures to make your frames for your video</a:t>
            </a:r>
          </a:p>
        </p:txBody>
      </p:sp>
      <p:pic>
        <p:nvPicPr>
          <p:cNvPr id="4" name="Picture 3">
            <a:extLst>
              <a:ext uri="{FF2B5EF4-FFF2-40B4-BE49-F238E27FC236}">
                <a16:creationId xmlns:a16="http://schemas.microsoft.com/office/drawing/2014/main" id="{F9EE7206-E405-4FB4-8BAB-1EAF8DE39DB3}"/>
              </a:ext>
            </a:extLst>
          </p:cNvPr>
          <p:cNvPicPr>
            <a:picLocks noChangeAspect="1"/>
          </p:cNvPicPr>
          <p:nvPr/>
        </p:nvPicPr>
        <p:blipFill>
          <a:blip r:embed="rId4"/>
          <a:stretch>
            <a:fillRect/>
          </a:stretch>
        </p:blipFill>
        <p:spPr>
          <a:xfrm>
            <a:off x="145140" y="5253135"/>
            <a:ext cx="1066993" cy="1506768"/>
          </a:xfrm>
          <a:prstGeom prst="rect">
            <a:avLst/>
          </a:prstGeom>
        </p:spPr>
      </p:pic>
      <p:pic>
        <p:nvPicPr>
          <p:cNvPr id="8" name="Picture 7">
            <a:extLst>
              <a:ext uri="{FF2B5EF4-FFF2-40B4-BE49-F238E27FC236}">
                <a16:creationId xmlns:a16="http://schemas.microsoft.com/office/drawing/2014/main" id="{7885C835-73FB-4DAF-B7E3-EAE7C98AB429}"/>
              </a:ext>
            </a:extLst>
          </p:cNvPr>
          <p:cNvPicPr>
            <a:picLocks noChangeAspect="1"/>
          </p:cNvPicPr>
          <p:nvPr/>
        </p:nvPicPr>
        <p:blipFill>
          <a:blip r:embed="rId5"/>
          <a:stretch>
            <a:fillRect/>
          </a:stretch>
        </p:blipFill>
        <p:spPr>
          <a:xfrm>
            <a:off x="7632441" y="2178698"/>
            <a:ext cx="4117911" cy="3088433"/>
          </a:xfrm>
          <a:prstGeom prst="rect">
            <a:avLst/>
          </a:prstGeom>
        </p:spPr>
      </p:pic>
      <p:pic>
        <p:nvPicPr>
          <p:cNvPr id="10" name="Picture 9">
            <a:extLst>
              <a:ext uri="{FF2B5EF4-FFF2-40B4-BE49-F238E27FC236}">
                <a16:creationId xmlns:a16="http://schemas.microsoft.com/office/drawing/2014/main" id="{984E4932-1286-46CD-9405-AB67A3F8E1C3}"/>
              </a:ext>
            </a:extLst>
          </p:cNvPr>
          <p:cNvPicPr>
            <a:picLocks noChangeAspect="1"/>
          </p:cNvPicPr>
          <p:nvPr/>
        </p:nvPicPr>
        <p:blipFill>
          <a:blip r:embed="rId6"/>
          <a:stretch>
            <a:fillRect/>
          </a:stretch>
        </p:blipFill>
        <p:spPr>
          <a:xfrm>
            <a:off x="2055421" y="2164702"/>
            <a:ext cx="4117911" cy="3088433"/>
          </a:xfrm>
          <a:prstGeom prst="rect">
            <a:avLst/>
          </a:prstGeom>
        </p:spPr>
      </p:pic>
      <p:sp>
        <p:nvSpPr>
          <p:cNvPr id="11" name="Speech Bubble: Oval 10">
            <a:extLst>
              <a:ext uri="{FF2B5EF4-FFF2-40B4-BE49-F238E27FC236}">
                <a16:creationId xmlns:a16="http://schemas.microsoft.com/office/drawing/2014/main" id="{C36508AE-92EB-414E-846B-736F66098235}"/>
              </a:ext>
            </a:extLst>
          </p:cNvPr>
          <p:cNvSpPr/>
          <p:nvPr/>
        </p:nvSpPr>
        <p:spPr>
          <a:xfrm>
            <a:off x="145140" y="2845838"/>
            <a:ext cx="2542076" cy="2202024"/>
          </a:xfrm>
          <a:prstGeom prst="wedgeEllipseCallout">
            <a:avLst>
              <a:gd name="adj1" fmla="val 37359"/>
              <a:gd name="adj2" fmla="val -55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Click the ‘New Movie’ button to start filming</a:t>
            </a:r>
          </a:p>
        </p:txBody>
      </p:sp>
      <p:sp>
        <p:nvSpPr>
          <p:cNvPr id="12" name="Speech Bubble: Oval 11">
            <a:extLst>
              <a:ext uri="{FF2B5EF4-FFF2-40B4-BE49-F238E27FC236}">
                <a16:creationId xmlns:a16="http://schemas.microsoft.com/office/drawing/2014/main" id="{16EE482E-FFD2-4F72-80E2-543AEA46A135}"/>
              </a:ext>
            </a:extLst>
          </p:cNvPr>
          <p:cNvSpPr/>
          <p:nvPr/>
        </p:nvSpPr>
        <p:spPr>
          <a:xfrm>
            <a:off x="9208276" y="4905507"/>
            <a:ext cx="2542076" cy="1854396"/>
          </a:xfrm>
          <a:prstGeom prst="wedgeEllipseCallout">
            <a:avLst>
              <a:gd name="adj1" fmla="val 42498"/>
              <a:gd name="adj2" fmla="val -121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When you tap this button you will take a picture.</a:t>
            </a:r>
          </a:p>
        </p:txBody>
      </p:sp>
      <p:sp>
        <p:nvSpPr>
          <p:cNvPr id="13" name="Speech Bubble: Oval 12">
            <a:extLst>
              <a:ext uri="{FF2B5EF4-FFF2-40B4-BE49-F238E27FC236}">
                <a16:creationId xmlns:a16="http://schemas.microsoft.com/office/drawing/2014/main" id="{6047945A-556B-49A2-AF63-7CE4A296D9B8}"/>
              </a:ext>
            </a:extLst>
          </p:cNvPr>
          <p:cNvSpPr/>
          <p:nvPr/>
        </p:nvSpPr>
        <p:spPr>
          <a:xfrm>
            <a:off x="5441818" y="4668417"/>
            <a:ext cx="2542076" cy="2202024"/>
          </a:xfrm>
          <a:prstGeom prst="wedgeEllipseCallout">
            <a:avLst>
              <a:gd name="adj1" fmla="val 37359"/>
              <a:gd name="adj2" fmla="val -55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omic Sans MS" panose="030F0702030302020204" pitchFamily="66" charset="0"/>
              </a:rPr>
              <a:t>On some devices, this toolbar is on the side of the screen instead of the bottom, but it is the same!</a:t>
            </a:r>
          </a:p>
        </p:txBody>
      </p:sp>
    </p:spTree>
    <p:extLst>
      <p:ext uri="{BB962C8B-B14F-4D97-AF65-F5344CB8AC3E}">
        <p14:creationId xmlns:p14="http://schemas.microsoft.com/office/powerpoint/2010/main" val="118990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7B043-22AF-4E42-A96C-5AA3DE02F34A}"/>
              </a:ext>
            </a:extLst>
          </p:cNvPr>
          <p:cNvSpPr txBox="1"/>
          <p:nvPr/>
        </p:nvSpPr>
        <p:spPr>
          <a:xfrm>
            <a:off x="2200829" y="228600"/>
            <a:ext cx="8109498" cy="369332"/>
          </a:xfrm>
          <a:prstGeom prst="rect">
            <a:avLst/>
          </a:prstGeom>
          <a:solidFill>
            <a:schemeClr val="accent4">
              <a:lumMod val="40000"/>
              <a:lumOff val="60000"/>
            </a:schemeClr>
          </a:solidFill>
          <a:ln w="57150">
            <a:solidFill>
              <a:schemeClr val="accent1"/>
            </a:solidFill>
          </a:ln>
        </p:spPr>
        <p:txBody>
          <a:bodyPr wrap="square" rtlCol="0">
            <a:spAutoFit/>
          </a:bodyPr>
          <a:lstStyle/>
          <a:p>
            <a:pPr algn="ctr"/>
            <a:r>
              <a:rPr lang="en-GB" dirty="0">
                <a:latin typeface="Comic Sans MS" panose="030F0702030302020204" pitchFamily="66" charset="0"/>
              </a:rPr>
              <a:t>How to take add sound effects and/or music</a:t>
            </a:r>
          </a:p>
        </p:txBody>
      </p:sp>
      <p:pic>
        <p:nvPicPr>
          <p:cNvPr id="4" name="Picture 3">
            <a:extLst>
              <a:ext uri="{FF2B5EF4-FFF2-40B4-BE49-F238E27FC236}">
                <a16:creationId xmlns:a16="http://schemas.microsoft.com/office/drawing/2014/main" id="{36EF8D6D-0FDE-41C1-A8D5-962DC747809B}"/>
              </a:ext>
            </a:extLst>
          </p:cNvPr>
          <p:cNvPicPr>
            <a:picLocks noChangeAspect="1"/>
          </p:cNvPicPr>
          <p:nvPr/>
        </p:nvPicPr>
        <p:blipFill>
          <a:blip r:embed="rId3"/>
          <a:stretch>
            <a:fillRect/>
          </a:stretch>
        </p:blipFill>
        <p:spPr>
          <a:xfrm>
            <a:off x="145140" y="5253135"/>
            <a:ext cx="1066993" cy="1506768"/>
          </a:xfrm>
          <a:prstGeom prst="rect">
            <a:avLst/>
          </a:prstGeom>
        </p:spPr>
      </p:pic>
      <p:pic>
        <p:nvPicPr>
          <p:cNvPr id="6" name="Picture 5">
            <a:extLst>
              <a:ext uri="{FF2B5EF4-FFF2-40B4-BE49-F238E27FC236}">
                <a16:creationId xmlns:a16="http://schemas.microsoft.com/office/drawing/2014/main" id="{73F10B9B-AA62-4C22-9498-4D72ABCCAE24}"/>
              </a:ext>
            </a:extLst>
          </p:cNvPr>
          <p:cNvPicPr>
            <a:picLocks noChangeAspect="1"/>
          </p:cNvPicPr>
          <p:nvPr/>
        </p:nvPicPr>
        <p:blipFill>
          <a:blip r:embed="rId4"/>
          <a:stretch>
            <a:fillRect/>
          </a:stretch>
        </p:blipFill>
        <p:spPr>
          <a:xfrm>
            <a:off x="7200122" y="1278294"/>
            <a:ext cx="4379168" cy="3284376"/>
          </a:xfrm>
          <a:prstGeom prst="rect">
            <a:avLst/>
          </a:prstGeom>
        </p:spPr>
      </p:pic>
      <p:pic>
        <p:nvPicPr>
          <p:cNvPr id="8" name="Picture 7">
            <a:extLst>
              <a:ext uri="{FF2B5EF4-FFF2-40B4-BE49-F238E27FC236}">
                <a16:creationId xmlns:a16="http://schemas.microsoft.com/office/drawing/2014/main" id="{78281F1D-8E47-4347-8345-0CCC3E270A2A}"/>
              </a:ext>
            </a:extLst>
          </p:cNvPr>
          <p:cNvPicPr>
            <a:picLocks noChangeAspect="1"/>
          </p:cNvPicPr>
          <p:nvPr/>
        </p:nvPicPr>
        <p:blipFill>
          <a:blip r:embed="rId5"/>
          <a:stretch>
            <a:fillRect/>
          </a:stretch>
        </p:blipFill>
        <p:spPr>
          <a:xfrm>
            <a:off x="1307242" y="1278294"/>
            <a:ext cx="4260981" cy="3195736"/>
          </a:xfrm>
          <a:prstGeom prst="rect">
            <a:avLst/>
          </a:prstGeom>
        </p:spPr>
      </p:pic>
      <p:sp>
        <p:nvSpPr>
          <p:cNvPr id="9" name="Speech Bubble: Oval 8">
            <a:extLst>
              <a:ext uri="{FF2B5EF4-FFF2-40B4-BE49-F238E27FC236}">
                <a16:creationId xmlns:a16="http://schemas.microsoft.com/office/drawing/2014/main" id="{9D75A3BB-8259-49BA-952D-5C2F29B14785}"/>
              </a:ext>
            </a:extLst>
          </p:cNvPr>
          <p:cNvSpPr/>
          <p:nvPr/>
        </p:nvSpPr>
        <p:spPr>
          <a:xfrm>
            <a:off x="1212133" y="4474030"/>
            <a:ext cx="2542076" cy="2202024"/>
          </a:xfrm>
          <a:prstGeom prst="wedgeEllipseCallout">
            <a:avLst>
              <a:gd name="adj1" fmla="val 37359"/>
              <a:gd name="adj2" fmla="val -55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As you take pictures, the frames come up at the bottom.</a:t>
            </a:r>
          </a:p>
        </p:txBody>
      </p:sp>
      <p:sp>
        <p:nvSpPr>
          <p:cNvPr id="10" name="Speech Bubble: Oval 9">
            <a:extLst>
              <a:ext uri="{FF2B5EF4-FFF2-40B4-BE49-F238E27FC236}">
                <a16:creationId xmlns:a16="http://schemas.microsoft.com/office/drawing/2014/main" id="{635343DE-3A41-4C7B-B697-E3B97682E473}"/>
              </a:ext>
            </a:extLst>
          </p:cNvPr>
          <p:cNvSpPr/>
          <p:nvPr/>
        </p:nvSpPr>
        <p:spPr>
          <a:xfrm>
            <a:off x="4768629" y="718458"/>
            <a:ext cx="2542076" cy="2202024"/>
          </a:xfrm>
          <a:prstGeom prst="wedgeEllipseCallout">
            <a:avLst>
              <a:gd name="adj1" fmla="val -106524"/>
              <a:gd name="adj2" fmla="val 704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Click on a frame to edit it.  Here is how you add music and sound effects.</a:t>
            </a:r>
          </a:p>
        </p:txBody>
      </p:sp>
      <p:sp>
        <p:nvSpPr>
          <p:cNvPr id="11" name="Speech Bubble: Oval 10">
            <a:extLst>
              <a:ext uri="{FF2B5EF4-FFF2-40B4-BE49-F238E27FC236}">
                <a16:creationId xmlns:a16="http://schemas.microsoft.com/office/drawing/2014/main" id="{176DD672-9983-433B-886B-09F3DF8524BE}"/>
              </a:ext>
            </a:extLst>
          </p:cNvPr>
          <p:cNvSpPr/>
          <p:nvPr/>
        </p:nvSpPr>
        <p:spPr>
          <a:xfrm>
            <a:off x="8118668" y="4655976"/>
            <a:ext cx="2542076" cy="2202024"/>
          </a:xfrm>
          <a:prstGeom prst="wedgeEllipseCallout">
            <a:avLst>
              <a:gd name="adj1" fmla="val -20635"/>
              <a:gd name="adj2" fmla="val -62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You can add sound effects (which you can see here) or music from your device.</a:t>
            </a:r>
          </a:p>
        </p:txBody>
      </p:sp>
    </p:spTree>
    <p:extLst>
      <p:ext uri="{BB962C8B-B14F-4D97-AF65-F5344CB8AC3E}">
        <p14:creationId xmlns:p14="http://schemas.microsoft.com/office/powerpoint/2010/main" val="2845186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7B043-22AF-4E42-A96C-5AA3DE02F34A}"/>
              </a:ext>
            </a:extLst>
          </p:cNvPr>
          <p:cNvSpPr txBox="1"/>
          <p:nvPr/>
        </p:nvSpPr>
        <p:spPr>
          <a:xfrm>
            <a:off x="3258775" y="247426"/>
            <a:ext cx="6207967" cy="369332"/>
          </a:xfrm>
          <a:prstGeom prst="rect">
            <a:avLst/>
          </a:prstGeom>
          <a:solidFill>
            <a:schemeClr val="accent4">
              <a:lumMod val="40000"/>
              <a:lumOff val="60000"/>
            </a:schemeClr>
          </a:solidFill>
          <a:ln w="57150">
            <a:solidFill>
              <a:schemeClr val="accent1"/>
            </a:solidFill>
          </a:ln>
        </p:spPr>
        <p:txBody>
          <a:bodyPr wrap="square" rtlCol="0">
            <a:spAutoFit/>
          </a:bodyPr>
          <a:lstStyle/>
          <a:p>
            <a:pPr algn="ctr"/>
            <a:r>
              <a:rPr lang="en-GB" dirty="0">
                <a:latin typeface="Comic Sans MS" panose="030F0702030302020204" pitchFamily="66" charset="0"/>
              </a:rPr>
              <a:t>How to add your own voice</a:t>
            </a:r>
          </a:p>
        </p:txBody>
      </p:sp>
      <p:pic>
        <p:nvPicPr>
          <p:cNvPr id="4" name="Picture 3">
            <a:extLst>
              <a:ext uri="{FF2B5EF4-FFF2-40B4-BE49-F238E27FC236}">
                <a16:creationId xmlns:a16="http://schemas.microsoft.com/office/drawing/2014/main" id="{340297F0-C3CF-4771-8249-77280424C20B}"/>
              </a:ext>
            </a:extLst>
          </p:cNvPr>
          <p:cNvPicPr>
            <a:picLocks noChangeAspect="1"/>
          </p:cNvPicPr>
          <p:nvPr/>
        </p:nvPicPr>
        <p:blipFill>
          <a:blip r:embed="rId3"/>
          <a:stretch>
            <a:fillRect/>
          </a:stretch>
        </p:blipFill>
        <p:spPr>
          <a:xfrm>
            <a:off x="145140" y="5253135"/>
            <a:ext cx="1066993" cy="1506768"/>
          </a:xfrm>
          <a:prstGeom prst="rect">
            <a:avLst/>
          </a:prstGeom>
        </p:spPr>
      </p:pic>
      <p:pic>
        <p:nvPicPr>
          <p:cNvPr id="6" name="Picture 5">
            <a:extLst>
              <a:ext uri="{FF2B5EF4-FFF2-40B4-BE49-F238E27FC236}">
                <a16:creationId xmlns:a16="http://schemas.microsoft.com/office/drawing/2014/main" id="{BCDEED0B-A9E5-4FB8-BA74-EF36C3987B39}"/>
              </a:ext>
            </a:extLst>
          </p:cNvPr>
          <p:cNvPicPr>
            <a:picLocks noChangeAspect="1"/>
          </p:cNvPicPr>
          <p:nvPr/>
        </p:nvPicPr>
        <p:blipFill>
          <a:blip r:embed="rId4"/>
          <a:stretch>
            <a:fillRect/>
          </a:stretch>
        </p:blipFill>
        <p:spPr>
          <a:xfrm>
            <a:off x="5094515" y="1769932"/>
            <a:ext cx="6528318" cy="4896238"/>
          </a:xfrm>
          <a:prstGeom prst="rect">
            <a:avLst/>
          </a:prstGeom>
        </p:spPr>
      </p:pic>
      <p:sp>
        <p:nvSpPr>
          <p:cNvPr id="7" name="Speech Bubble: Oval 6">
            <a:extLst>
              <a:ext uri="{FF2B5EF4-FFF2-40B4-BE49-F238E27FC236}">
                <a16:creationId xmlns:a16="http://schemas.microsoft.com/office/drawing/2014/main" id="{7398FDBB-2A75-4993-A0ED-B2D1EAC5A589}"/>
              </a:ext>
            </a:extLst>
          </p:cNvPr>
          <p:cNvSpPr/>
          <p:nvPr/>
        </p:nvSpPr>
        <p:spPr>
          <a:xfrm>
            <a:off x="970384" y="1632858"/>
            <a:ext cx="2705877" cy="2202024"/>
          </a:xfrm>
          <a:prstGeom prst="wedgeEllipseCallout">
            <a:avLst>
              <a:gd name="adj1" fmla="val 139871"/>
              <a:gd name="adj2" fmla="val 130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If you want to add your own voice to the animation, press the microphone button </a:t>
            </a:r>
          </a:p>
        </p:txBody>
      </p:sp>
    </p:spTree>
    <p:extLst>
      <p:ext uri="{BB962C8B-B14F-4D97-AF65-F5344CB8AC3E}">
        <p14:creationId xmlns:p14="http://schemas.microsoft.com/office/powerpoint/2010/main" val="335489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7B043-22AF-4E42-A96C-5AA3DE02F34A}"/>
              </a:ext>
            </a:extLst>
          </p:cNvPr>
          <p:cNvSpPr txBox="1"/>
          <p:nvPr/>
        </p:nvSpPr>
        <p:spPr>
          <a:xfrm>
            <a:off x="3343745" y="244543"/>
            <a:ext cx="4722726" cy="369332"/>
          </a:xfrm>
          <a:prstGeom prst="rect">
            <a:avLst/>
          </a:prstGeom>
          <a:solidFill>
            <a:schemeClr val="accent4">
              <a:lumMod val="40000"/>
              <a:lumOff val="60000"/>
            </a:schemeClr>
          </a:solidFill>
          <a:ln w="38100">
            <a:solidFill>
              <a:schemeClr val="accent1"/>
            </a:solidFill>
          </a:ln>
        </p:spPr>
        <p:txBody>
          <a:bodyPr wrap="square" rtlCol="0">
            <a:spAutoFit/>
          </a:bodyPr>
          <a:lstStyle/>
          <a:p>
            <a:pPr algn="ctr"/>
            <a:r>
              <a:rPr lang="en-GB" dirty="0">
                <a:latin typeface="Comic Sans MS" panose="030F0702030302020204" pitchFamily="66" charset="0"/>
              </a:rPr>
              <a:t>How to watch your animation</a:t>
            </a:r>
          </a:p>
        </p:txBody>
      </p:sp>
      <p:pic>
        <p:nvPicPr>
          <p:cNvPr id="4" name="Picture 3">
            <a:extLst>
              <a:ext uri="{FF2B5EF4-FFF2-40B4-BE49-F238E27FC236}">
                <a16:creationId xmlns:a16="http://schemas.microsoft.com/office/drawing/2014/main" id="{FD402ED5-B43E-44BC-A28B-CFF079357A7D}"/>
              </a:ext>
            </a:extLst>
          </p:cNvPr>
          <p:cNvPicPr>
            <a:picLocks noChangeAspect="1"/>
          </p:cNvPicPr>
          <p:nvPr/>
        </p:nvPicPr>
        <p:blipFill>
          <a:blip r:embed="rId3"/>
          <a:stretch>
            <a:fillRect/>
          </a:stretch>
        </p:blipFill>
        <p:spPr>
          <a:xfrm>
            <a:off x="145140" y="5253135"/>
            <a:ext cx="1066993" cy="1506768"/>
          </a:xfrm>
          <a:prstGeom prst="rect">
            <a:avLst/>
          </a:prstGeom>
        </p:spPr>
      </p:pic>
      <p:pic>
        <p:nvPicPr>
          <p:cNvPr id="5" name="Picture 4">
            <a:extLst>
              <a:ext uri="{FF2B5EF4-FFF2-40B4-BE49-F238E27FC236}">
                <a16:creationId xmlns:a16="http://schemas.microsoft.com/office/drawing/2014/main" id="{FE353B59-2D20-480B-97FC-70E150F5FD94}"/>
              </a:ext>
            </a:extLst>
          </p:cNvPr>
          <p:cNvPicPr>
            <a:picLocks noChangeAspect="1"/>
          </p:cNvPicPr>
          <p:nvPr/>
        </p:nvPicPr>
        <p:blipFill>
          <a:blip r:embed="rId4"/>
          <a:stretch>
            <a:fillRect/>
          </a:stretch>
        </p:blipFill>
        <p:spPr>
          <a:xfrm>
            <a:off x="2172068" y="1042144"/>
            <a:ext cx="7066079" cy="5299559"/>
          </a:xfrm>
          <a:prstGeom prst="rect">
            <a:avLst/>
          </a:prstGeom>
        </p:spPr>
      </p:pic>
      <p:sp>
        <p:nvSpPr>
          <p:cNvPr id="6" name="Speech Bubble: Oval 5">
            <a:extLst>
              <a:ext uri="{FF2B5EF4-FFF2-40B4-BE49-F238E27FC236}">
                <a16:creationId xmlns:a16="http://schemas.microsoft.com/office/drawing/2014/main" id="{1816064E-A501-48D1-9037-51A207A4D4E0}"/>
              </a:ext>
            </a:extLst>
          </p:cNvPr>
          <p:cNvSpPr/>
          <p:nvPr/>
        </p:nvSpPr>
        <p:spPr>
          <a:xfrm>
            <a:off x="9154170" y="514349"/>
            <a:ext cx="2705877" cy="2202024"/>
          </a:xfrm>
          <a:prstGeom prst="wedgeEllipseCallout">
            <a:avLst>
              <a:gd name="adj1" fmla="val -56336"/>
              <a:gd name="adj2" fmla="val 920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When you want to see your animation so far, just press this play button.</a:t>
            </a:r>
          </a:p>
        </p:txBody>
      </p:sp>
      <p:sp>
        <p:nvSpPr>
          <p:cNvPr id="7" name="Speech Bubble: Oval 6">
            <a:extLst>
              <a:ext uri="{FF2B5EF4-FFF2-40B4-BE49-F238E27FC236}">
                <a16:creationId xmlns:a16="http://schemas.microsoft.com/office/drawing/2014/main" id="{9B25607F-9B12-4299-9D32-9562DC0FAB83}"/>
              </a:ext>
            </a:extLst>
          </p:cNvPr>
          <p:cNvSpPr/>
          <p:nvPr/>
        </p:nvSpPr>
        <p:spPr>
          <a:xfrm>
            <a:off x="145140" y="317241"/>
            <a:ext cx="2705877" cy="4016440"/>
          </a:xfrm>
          <a:prstGeom prst="wedgeEllipseCallout">
            <a:avLst>
              <a:gd name="adj1" fmla="val 34353"/>
              <a:gd name="adj2" fmla="val 694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When have finished your animation, press this button. Don’t worry if you do this by mistake, you can open your animation again on the home page.</a:t>
            </a:r>
          </a:p>
        </p:txBody>
      </p:sp>
    </p:spTree>
    <p:extLst>
      <p:ext uri="{BB962C8B-B14F-4D97-AF65-F5344CB8AC3E}">
        <p14:creationId xmlns:p14="http://schemas.microsoft.com/office/powerpoint/2010/main" val="4034909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7B043-22AF-4E42-A96C-5AA3DE02F34A}"/>
              </a:ext>
            </a:extLst>
          </p:cNvPr>
          <p:cNvSpPr txBox="1"/>
          <p:nvPr/>
        </p:nvSpPr>
        <p:spPr>
          <a:xfrm>
            <a:off x="3343745" y="244543"/>
            <a:ext cx="4722726" cy="369332"/>
          </a:xfrm>
          <a:prstGeom prst="rect">
            <a:avLst/>
          </a:prstGeom>
          <a:solidFill>
            <a:schemeClr val="accent4">
              <a:lumMod val="40000"/>
              <a:lumOff val="60000"/>
            </a:schemeClr>
          </a:solidFill>
        </p:spPr>
        <p:txBody>
          <a:bodyPr wrap="square" rtlCol="0">
            <a:spAutoFit/>
          </a:bodyPr>
          <a:lstStyle/>
          <a:p>
            <a:pPr algn="ctr"/>
            <a:r>
              <a:rPr lang="en-GB" dirty="0">
                <a:latin typeface="Comic Sans MS" panose="030F0702030302020204" pitchFamily="66" charset="0"/>
              </a:rPr>
              <a:t>How to share your animation</a:t>
            </a:r>
          </a:p>
        </p:txBody>
      </p:sp>
      <p:pic>
        <p:nvPicPr>
          <p:cNvPr id="4" name="Picture 3">
            <a:extLst>
              <a:ext uri="{FF2B5EF4-FFF2-40B4-BE49-F238E27FC236}">
                <a16:creationId xmlns:a16="http://schemas.microsoft.com/office/drawing/2014/main" id="{FD402ED5-B43E-44BC-A28B-CFF079357A7D}"/>
              </a:ext>
            </a:extLst>
          </p:cNvPr>
          <p:cNvPicPr>
            <a:picLocks noChangeAspect="1"/>
          </p:cNvPicPr>
          <p:nvPr/>
        </p:nvPicPr>
        <p:blipFill>
          <a:blip r:embed="rId3"/>
          <a:stretch>
            <a:fillRect/>
          </a:stretch>
        </p:blipFill>
        <p:spPr>
          <a:xfrm>
            <a:off x="145140" y="5253135"/>
            <a:ext cx="1066993" cy="1506768"/>
          </a:xfrm>
          <a:prstGeom prst="rect">
            <a:avLst/>
          </a:prstGeom>
        </p:spPr>
      </p:pic>
      <p:pic>
        <p:nvPicPr>
          <p:cNvPr id="6" name="Picture 5">
            <a:extLst>
              <a:ext uri="{FF2B5EF4-FFF2-40B4-BE49-F238E27FC236}">
                <a16:creationId xmlns:a16="http://schemas.microsoft.com/office/drawing/2014/main" id="{3F5C12B3-9443-4133-9B23-BCD8150B0978}"/>
              </a:ext>
            </a:extLst>
          </p:cNvPr>
          <p:cNvPicPr>
            <a:picLocks noChangeAspect="1"/>
          </p:cNvPicPr>
          <p:nvPr/>
        </p:nvPicPr>
        <p:blipFill>
          <a:blip r:embed="rId4"/>
          <a:stretch>
            <a:fillRect/>
          </a:stretch>
        </p:blipFill>
        <p:spPr>
          <a:xfrm>
            <a:off x="3090144" y="1576747"/>
            <a:ext cx="6332376" cy="4749282"/>
          </a:xfrm>
          <a:prstGeom prst="rect">
            <a:avLst/>
          </a:prstGeom>
        </p:spPr>
      </p:pic>
      <p:sp>
        <p:nvSpPr>
          <p:cNvPr id="7" name="Speech Bubble: Oval 6">
            <a:extLst>
              <a:ext uri="{FF2B5EF4-FFF2-40B4-BE49-F238E27FC236}">
                <a16:creationId xmlns:a16="http://schemas.microsoft.com/office/drawing/2014/main" id="{F7D799B1-A8C1-4B9B-8185-40F7886DF251}"/>
              </a:ext>
            </a:extLst>
          </p:cNvPr>
          <p:cNvSpPr/>
          <p:nvPr/>
        </p:nvSpPr>
        <p:spPr>
          <a:xfrm>
            <a:off x="384267" y="531971"/>
            <a:ext cx="2705877" cy="2202024"/>
          </a:xfrm>
          <a:prstGeom prst="wedgeEllipseCallout">
            <a:avLst>
              <a:gd name="adj1" fmla="val 114353"/>
              <a:gd name="adj2" fmla="val 25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To rename your animation click on it.</a:t>
            </a:r>
          </a:p>
        </p:txBody>
      </p:sp>
      <p:sp>
        <p:nvSpPr>
          <p:cNvPr id="8" name="Speech Bubble: Oval 7">
            <a:extLst>
              <a:ext uri="{FF2B5EF4-FFF2-40B4-BE49-F238E27FC236}">
                <a16:creationId xmlns:a16="http://schemas.microsoft.com/office/drawing/2014/main" id="{866C96A9-3F7F-4A11-ADA9-670F78FCDAE6}"/>
              </a:ext>
            </a:extLst>
          </p:cNvPr>
          <p:cNvSpPr/>
          <p:nvPr/>
        </p:nvSpPr>
        <p:spPr>
          <a:xfrm>
            <a:off x="7963834" y="2569153"/>
            <a:ext cx="3662109" cy="3234487"/>
          </a:xfrm>
          <a:prstGeom prst="wedgeEllipseCallout">
            <a:avLst>
              <a:gd name="adj1" fmla="val -16590"/>
              <a:gd name="adj2" fmla="val -71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If you select your animation you will be able to save your movie and then send your final one to your teacher.</a:t>
            </a:r>
          </a:p>
        </p:txBody>
      </p:sp>
    </p:spTree>
    <p:extLst>
      <p:ext uri="{BB962C8B-B14F-4D97-AF65-F5344CB8AC3E}">
        <p14:creationId xmlns:p14="http://schemas.microsoft.com/office/powerpoint/2010/main" val="276256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50222-1D93-4B21-A5BE-BA5157C83BD3}"/>
              </a:ext>
            </a:extLst>
          </p:cNvPr>
          <p:cNvPicPr>
            <a:picLocks noChangeAspect="1"/>
          </p:cNvPicPr>
          <p:nvPr/>
        </p:nvPicPr>
        <p:blipFill>
          <a:blip r:embed="rId3"/>
          <a:stretch>
            <a:fillRect/>
          </a:stretch>
        </p:blipFill>
        <p:spPr>
          <a:xfrm>
            <a:off x="3838412" y="162427"/>
            <a:ext cx="5013290" cy="2456512"/>
          </a:xfrm>
          <a:prstGeom prst="rect">
            <a:avLst/>
          </a:prstGeom>
        </p:spPr>
      </p:pic>
      <p:sp>
        <p:nvSpPr>
          <p:cNvPr id="2" name="TextBox 1">
            <a:extLst>
              <a:ext uri="{FF2B5EF4-FFF2-40B4-BE49-F238E27FC236}">
                <a16:creationId xmlns:a16="http://schemas.microsoft.com/office/drawing/2014/main" id="{7D47B043-22AF-4E42-A96C-5AA3DE02F34A}"/>
              </a:ext>
            </a:extLst>
          </p:cNvPr>
          <p:cNvSpPr txBox="1"/>
          <p:nvPr/>
        </p:nvSpPr>
        <p:spPr>
          <a:xfrm>
            <a:off x="3838411" y="2760081"/>
            <a:ext cx="5275771" cy="3935492"/>
          </a:xfrm>
          <a:prstGeom prst="cloud">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Have a go at using the app so you get used to what you will need to do when making your own animation.  Perhaps try moving an object across a table, moving it a little bit at a time and see what it looks like when you play your animation back.</a:t>
            </a:r>
          </a:p>
        </p:txBody>
      </p:sp>
      <p:sp>
        <p:nvSpPr>
          <p:cNvPr id="4" name="Explosion: 8 Points 3">
            <a:extLst>
              <a:ext uri="{FF2B5EF4-FFF2-40B4-BE49-F238E27FC236}">
                <a16:creationId xmlns:a16="http://schemas.microsoft.com/office/drawing/2014/main" id="{97B8E3F0-A6C3-4FC8-B31C-4DF64869E345}"/>
              </a:ext>
            </a:extLst>
          </p:cNvPr>
          <p:cNvSpPr/>
          <p:nvPr/>
        </p:nvSpPr>
        <p:spPr>
          <a:xfrm>
            <a:off x="115409" y="506028"/>
            <a:ext cx="4065973" cy="3604334"/>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omic Sans MS" panose="030F0702030302020204" pitchFamily="66" charset="0"/>
              </a:rPr>
              <a:t>The less you move the object each time, the more realistic your animation will look</a:t>
            </a:r>
          </a:p>
        </p:txBody>
      </p:sp>
      <p:pic>
        <p:nvPicPr>
          <p:cNvPr id="5" name="Picture 4">
            <a:extLst>
              <a:ext uri="{FF2B5EF4-FFF2-40B4-BE49-F238E27FC236}">
                <a16:creationId xmlns:a16="http://schemas.microsoft.com/office/drawing/2014/main" id="{CA1ADC1B-03E0-4FCF-B29D-D8BC210A83D9}"/>
              </a:ext>
            </a:extLst>
          </p:cNvPr>
          <p:cNvPicPr>
            <a:picLocks noChangeAspect="1"/>
          </p:cNvPicPr>
          <p:nvPr/>
        </p:nvPicPr>
        <p:blipFill>
          <a:blip r:embed="rId4"/>
          <a:stretch>
            <a:fillRect/>
          </a:stretch>
        </p:blipFill>
        <p:spPr>
          <a:xfrm>
            <a:off x="145140" y="5253135"/>
            <a:ext cx="1066993" cy="1506768"/>
          </a:xfrm>
          <a:prstGeom prst="rect">
            <a:avLst/>
          </a:prstGeom>
        </p:spPr>
      </p:pic>
      <p:sp>
        <p:nvSpPr>
          <p:cNvPr id="6" name="Explosion: 8 Points 5">
            <a:extLst>
              <a:ext uri="{FF2B5EF4-FFF2-40B4-BE49-F238E27FC236}">
                <a16:creationId xmlns:a16="http://schemas.microsoft.com/office/drawing/2014/main" id="{C4DB58B0-83E2-4E70-9E91-1FDCA0EE7D2A}"/>
              </a:ext>
            </a:extLst>
          </p:cNvPr>
          <p:cNvSpPr/>
          <p:nvPr/>
        </p:nvSpPr>
        <p:spPr>
          <a:xfrm>
            <a:off x="8217490" y="2935097"/>
            <a:ext cx="4065973" cy="3604334"/>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omic Sans MS" panose="030F0702030302020204" pitchFamily="66" charset="0"/>
              </a:rPr>
              <a:t>You might want to use a stand to keep your camera still.</a:t>
            </a:r>
          </a:p>
        </p:txBody>
      </p:sp>
    </p:spTree>
    <p:extLst>
      <p:ext uri="{BB962C8B-B14F-4D97-AF65-F5344CB8AC3E}">
        <p14:creationId xmlns:p14="http://schemas.microsoft.com/office/powerpoint/2010/main" val="411070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98C79-227A-43A1-9BA4-046B6AADCF5E}"/>
              </a:ext>
            </a:extLst>
          </p:cNvPr>
          <p:cNvPicPr>
            <a:picLocks noChangeAspect="1"/>
          </p:cNvPicPr>
          <p:nvPr/>
        </p:nvPicPr>
        <p:blipFill>
          <a:blip r:embed="rId3"/>
          <a:stretch>
            <a:fillRect/>
          </a:stretch>
        </p:blipFill>
        <p:spPr>
          <a:xfrm>
            <a:off x="145140" y="5253135"/>
            <a:ext cx="1066993" cy="1506768"/>
          </a:xfrm>
          <a:prstGeom prst="rect">
            <a:avLst/>
          </a:prstGeom>
        </p:spPr>
      </p:pic>
      <p:sp>
        <p:nvSpPr>
          <p:cNvPr id="5" name="TextBox 4">
            <a:extLst>
              <a:ext uri="{FF2B5EF4-FFF2-40B4-BE49-F238E27FC236}">
                <a16:creationId xmlns:a16="http://schemas.microsoft.com/office/drawing/2014/main" id="{CFD1ED5D-B50C-4437-A9D0-37481B654369}"/>
              </a:ext>
            </a:extLst>
          </p:cNvPr>
          <p:cNvSpPr txBox="1"/>
          <p:nvPr/>
        </p:nvSpPr>
        <p:spPr>
          <a:xfrm>
            <a:off x="1475048" y="203291"/>
            <a:ext cx="10028583" cy="6095286"/>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sz="3200" dirty="0">
                <a:latin typeface="Comic Sans MS" panose="030F0702030302020204" pitchFamily="66" charset="0"/>
              </a:rPr>
              <a:t>Now you know how to use the app, it’s time to think about what you want your animation to be made with! Don’t forget you might want to make or draw a background as well to help tell your story.</a:t>
            </a:r>
          </a:p>
          <a:p>
            <a:pPr algn="ctr"/>
            <a:endParaRPr lang="en-GB" sz="3200" dirty="0">
              <a:latin typeface="Comic Sans MS" panose="030F0702030302020204" pitchFamily="66" charset="0"/>
            </a:endParaRPr>
          </a:p>
          <a:p>
            <a:pPr algn="ctr"/>
            <a:r>
              <a:rPr lang="en-GB" sz="3200" dirty="0">
                <a:latin typeface="Comic Sans MS" panose="030F0702030302020204" pitchFamily="66" charset="0"/>
              </a:rPr>
              <a:t> Look back at what resources the stop motion films we looked at used, and think about what you have in your house to use to make your own.  There are some ideas on the next slide, but feel free to use whatever you can think of!</a:t>
            </a:r>
          </a:p>
        </p:txBody>
      </p:sp>
    </p:spTree>
    <p:extLst>
      <p:ext uri="{BB962C8B-B14F-4D97-AF65-F5344CB8AC3E}">
        <p14:creationId xmlns:p14="http://schemas.microsoft.com/office/powerpoint/2010/main" val="1907388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D3B06-6BA0-4162-BEB6-E9042305F0BC}"/>
              </a:ext>
            </a:extLst>
          </p:cNvPr>
          <p:cNvSpPr/>
          <p:nvPr/>
        </p:nvSpPr>
        <p:spPr>
          <a:xfrm>
            <a:off x="2638237" y="1797460"/>
            <a:ext cx="2117034" cy="685800"/>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Lego/Playmobil etc</a:t>
            </a:r>
          </a:p>
        </p:txBody>
      </p:sp>
      <p:sp>
        <p:nvSpPr>
          <p:cNvPr id="8" name="Rectangle 7">
            <a:extLst>
              <a:ext uri="{FF2B5EF4-FFF2-40B4-BE49-F238E27FC236}">
                <a16:creationId xmlns:a16="http://schemas.microsoft.com/office/drawing/2014/main" id="{1372FD8B-C69D-4AA8-9BDB-5D27BEFCD6F9}"/>
              </a:ext>
            </a:extLst>
          </p:cNvPr>
          <p:cNvSpPr/>
          <p:nvPr/>
        </p:nvSpPr>
        <p:spPr>
          <a:xfrm>
            <a:off x="9317906" y="4544189"/>
            <a:ext cx="2117034" cy="685800"/>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Paper/cardboard</a:t>
            </a:r>
          </a:p>
        </p:txBody>
      </p:sp>
      <p:sp>
        <p:nvSpPr>
          <p:cNvPr id="9" name="Rectangle 8">
            <a:extLst>
              <a:ext uri="{FF2B5EF4-FFF2-40B4-BE49-F238E27FC236}">
                <a16:creationId xmlns:a16="http://schemas.microsoft.com/office/drawing/2014/main" id="{421AAE2A-CF98-4B11-84FB-3F4FB0DC5D54}"/>
              </a:ext>
            </a:extLst>
          </p:cNvPr>
          <p:cNvSpPr/>
          <p:nvPr/>
        </p:nvSpPr>
        <p:spPr>
          <a:xfrm>
            <a:off x="4406047" y="3985626"/>
            <a:ext cx="2117034" cy="685800"/>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Food</a:t>
            </a:r>
          </a:p>
        </p:txBody>
      </p:sp>
      <p:sp>
        <p:nvSpPr>
          <p:cNvPr id="10" name="Rectangle 9">
            <a:extLst>
              <a:ext uri="{FF2B5EF4-FFF2-40B4-BE49-F238E27FC236}">
                <a16:creationId xmlns:a16="http://schemas.microsoft.com/office/drawing/2014/main" id="{6E00A176-2792-4E36-8360-F2728BFC0CA6}"/>
              </a:ext>
            </a:extLst>
          </p:cNvPr>
          <p:cNvSpPr/>
          <p:nvPr/>
        </p:nvSpPr>
        <p:spPr>
          <a:xfrm>
            <a:off x="8155091" y="3086100"/>
            <a:ext cx="2117034" cy="685800"/>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Toys</a:t>
            </a:r>
          </a:p>
        </p:txBody>
      </p:sp>
      <p:sp>
        <p:nvSpPr>
          <p:cNvPr id="11" name="Rectangle 10">
            <a:extLst>
              <a:ext uri="{FF2B5EF4-FFF2-40B4-BE49-F238E27FC236}">
                <a16:creationId xmlns:a16="http://schemas.microsoft.com/office/drawing/2014/main" id="{B45FB1DF-AF81-4A95-BD84-C59566677371}"/>
              </a:ext>
            </a:extLst>
          </p:cNvPr>
          <p:cNvSpPr/>
          <p:nvPr/>
        </p:nvSpPr>
        <p:spPr>
          <a:xfrm>
            <a:off x="5943161" y="1763861"/>
            <a:ext cx="2117034" cy="685800"/>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Clay/playdough</a:t>
            </a:r>
          </a:p>
        </p:txBody>
      </p:sp>
      <p:sp>
        <p:nvSpPr>
          <p:cNvPr id="22" name="Rounded Rectangular Callout 3">
            <a:extLst>
              <a:ext uri="{FF2B5EF4-FFF2-40B4-BE49-F238E27FC236}">
                <a16:creationId xmlns:a16="http://schemas.microsoft.com/office/drawing/2014/main" id="{A13327E9-8B8C-4E15-BEA7-50A1FD7AA5DC}"/>
              </a:ext>
            </a:extLst>
          </p:cNvPr>
          <p:cNvSpPr/>
          <p:nvPr/>
        </p:nvSpPr>
        <p:spPr>
          <a:xfrm>
            <a:off x="516400" y="4089952"/>
            <a:ext cx="3180354" cy="1765852"/>
          </a:xfrm>
          <a:prstGeom prst="wedgeRoundRectCallout">
            <a:avLst>
              <a:gd name="adj1" fmla="val 64782"/>
              <a:gd name="adj2" fmla="val 80355"/>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50"/>
                </a:solidFill>
                <a:latin typeface="Comic Sans MS" panose="030F0902030302020204" pitchFamily="66" charset="0"/>
              </a:rPr>
              <a:t>What have you chosen to use? Get all your resources ready!</a:t>
            </a:r>
          </a:p>
        </p:txBody>
      </p:sp>
      <p:pic>
        <p:nvPicPr>
          <p:cNvPr id="14" name="Picture 13">
            <a:extLst>
              <a:ext uri="{FF2B5EF4-FFF2-40B4-BE49-F238E27FC236}">
                <a16:creationId xmlns:a16="http://schemas.microsoft.com/office/drawing/2014/main" id="{6CEF7C6E-2EAE-456C-A521-2F97E9F82CFA}"/>
              </a:ext>
            </a:extLst>
          </p:cNvPr>
          <p:cNvPicPr>
            <a:picLocks noChangeAspect="1"/>
          </p:cNvPicPr>
          <p:nvPr/>
        </p:nvPicPr>
        <p:blipFill>
          <a:blip r:embed="rId3"/>
          <a:stretch>
            <a:fillRect/>
          </a:stretch>
        </p:blipFill>
        <p:spPr>
          <a:xfrm>
            <a:off x="62450" y="22581"/>
            <a:ext cx="1066993" cy="1506768"/>
          </a:xfrm>
          <a:prstGeom prst="rect">
            <a:avLst/>
          </a:prstGeom>
        </p:spPr>
      </p:pic>
    </p:spTree>
    <p:extLst>
      <p:ext uri="{BB962C8B-B14F-4D97-AF65-F5344CB8AC3E}">
        <p14:creationId xmlns:p14="http://schemas.microsoft.com/office/powerpoint/2010/main" val="1971309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en-GB" sz="4000" dirty="0">
              <a:solidFill>
                <a:srgbClr val="00B050"/>
              </a:solidFill>
              <a:latin typeface="Comic Sans MS" panose="030F0902030302020204" pitchFamily="66"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5" name="TextBox 4">
            <a:extLst>
              <a:ext uri="{FF2B5EF4-FFF2-40B4-BE49-F238E27FC236}">
                <a16:creationId xmlns:a16="http://schemas.microsoft.com/office/drawing/2014/main" id="{DCCEB20F-9F6D-425F-BFA5-53E1D9210014}"/>
              </a:ext>
            </a:extLst>
          </p:cNvPr>
          <p:cNvSpPr txBox="1"/>
          <p:nvPr/>
        </p:nvSpPr>
        <p:spPr>
          <a:xfrm>
            <a:off x="590550" y="210064"/>
            <a:ext cx="10519741" cy="2281476"/>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sz="3200" dirty="0">
                <a:latin typeface="Comic Sans MS" panose="030F0702030302020204" pitchFamily="66" charset="0"/>
              </a:rPr>
              <a:t>So now you have thought about what resources you will use, you are now going to think about what will happen in your animation </a:t>
            </a:r>
            <a:r>
              <a:rPr lang="en-GB" sz="3200">
                <a:latin typeface="Comic Sans MS" panose="030F0702030302020204" pitchFamily="66" charset="0"/>
              </a:rPr>
              <a:t>(between </a:t>
            </a:r>
            <a:r>
              <a:rPr lang="en-GB" sz="3200" dirty="0">
                <a:latin typeface="Comic Sans MS" panose="030F0702030302020204" pitchFamily="66" charset="0"/>
              </a:rPr>
              <a:t>15-30 seconds long).  Here are some ideas to get you started: </a:t>
            </a:r>
          </a:p>
        </p:txBody>
      </p:sp>
      <p:sp>
        <p:nvSpPr>
          <p:cNvPr id="6" name="TextBox 5">
            <a:extLst>
              <a:ext uri="{FF2B5EF4-FFF2-40B4-BE49-F238E27FC236}">
                <a16:creationId xmlns:a16="http://schemas.microsoft.com/office/drawing/2014/main" id="{341C7DF8-C658-4F37-B06A-89A48F5FF49C}"/>
              </a:ext>
            </a:extLst>
          </p:cNvPr>
          <p:cNvSpPr txBox="1"/>
          <p:nvPr/>
        </p:nvSpPr>
        <p:spPr>
          <a:xfrm>
            <a:off x="8696325" y="5496439"/>
            <a:ext cx="3204541" cy="715089"/>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Retell your favourite part of a film</a:t>
            </a:r>
          </a:p>
        </p:txBody>
      </p:sp>
      <p:sp>
        <p:nvSpPr>
          <p:cNvPr id="7" name="TextBox 6">
            <a:extLst>
              <a:ext uri="{FF2B5EF4-FFF2-40B4-BE49-F238E27FC236}">
                <a16:creationId xmlns:a16="http://schemas.microsoft.com/office/drawing/2014/main" id="{841CED6F-1C5B-4A14-8DDE-C674602586A1}"/>
              </a:ext>
            </a:extLst>
          </p:cNvPr>
          <p:cNvSpPr txBox="1"/>
          <p:nvPr/>
        </p:nvSpPr>
        <p:spPr>
          <a:xfrm>
            <a:off x="4878045" y="3022185"/>
            <a:ext cx="3518866" cy="1021556"/>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Teach about a topic you have covered in class e.g. science, history, geography.</a:t>
            </a:r>
          </a:p>
        </p:txBody>
      </p:sp>
      <p:sp>
        <p:nvSpPr>
          <p:cNvPr id="8" name="TextBox 7">
            <a:extLst>
              <a:ext uri="{FF2B5EF4-FFF2-40B4-BE49-F238E27FC236}">
                <a16:creationId xmlns:a16="http://schemas.microsoft.com/office/drawing/2014/main" id="{E4A5120B-8D91-4239-B04A-3E80891769A0}"/>
              </a:ext>
            </a:extLst>
          </p:cNvPr>
          <p:cNvSpPr txBox="1"/>
          <p:nvPr/>
        </p:nvSpPr>
        <p:spPr>
          <a:xfrm>
            <a:off x="933707" y="4017450"/>
            <a:ext cx="3204541" cy="715089"/>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Retell part of your favourite book</a:t>
            </a:r>
          </a:p>
        </p:txBody>
      </p:sp>
      <p:sp>
        <p:nvSpPr>
          <p:cNvPr id="9" name="TextBox 8">
            <a:extLst>
              <a:ext uri="{FF2B5EF4-FFF2-40B4-BE49-F238E27FC236}">
                <a16:creationId xmlns:a16="http://schemas.microsoft.com/office/drawing/2014/main" id="{9AC7D0DE-4386-498B-BAF3-146C679F8DE4}"/>
              </a:ext>
            </a:extLst>
          </p:cNvPr>
          <p:cNvSpPr txBox="1"/>
          <p:nvPr/>
        </p:nvSpPr>
        <p:spPr>
          <a:xfrm>
            <a:off x="590550" y="2801190"/>
            <a:ext cx="3204541" cy="408623"/>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Make up a new story</a:t>
            </a:r>
          </a:p>
        </p:txBody>
      </p:sp>
      <p:sp>
        <p:nvSpPr>
          <p:cNvPr id="10" name="TextBox 9">
            <a:extLst>
              <a:ext uri="{FF2B5EF4-FFF2-40B4-BE49-F238E27FC236}">
                <a16:creationId xmlns:a16="http://schemas.microsoft.com/office/drawing/2014/main" id="{72D0BBB6-2AAA-4870-BB5C-AECD439E5586}"/>
              </a:ext>
            </a:extLst>
          </p:cNvPr>
          <p:cNvSpPr txBox="1"/>
          <p:nvPr/>
        </p:nvSpPr>
        <p:spPr>
          <a:xfrm>
            <a:off x="8696324" y="3621619"/>
            <a:ext cx="3204541" cy="1021556"/>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Retell a story you have written as part of your school work</a:t>
            </a:r>
          </a:p>
        </p:txBody>
      </p:sp>
      <p:sp>
        <p:nvSpPr>
          <p:cNvPr id="11" name="TextBox 10">
            <a:extLst>
              <a:ext uri="{FF2B5EF4-FFF2-40B4-BE49-F238E27FC236}">
                <a16:creationId xmlns:a16="http://schemas.microsoft.com/office/drawing/2014/main" id="{0F99D3BB-E823-4EAA-B74A-DFFF653BB11B}"/>
              </a:ext>
            </a:extLst>
          </p:cNvPr>
          <p:cNvSpPr txBox="1"/>
          <p:nvPr/>
        </p:nvSpPr>
        <p:spPr>
          <a:xfrm>
            <a:off x="1893405" y="5262709"/>
            <a:ext cx="3204541" cy="715089"/>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Make an animation to your favourite song</a:t>
            </a:r>
          </a:p>
        </p:txBody>
      </p:sp>
      <p:sp>
        <p:nvSpPr>
          <p:cNvPr id="12" name="TextBox 11">
            <a:extLst>
              <a:ext uri="{FF2B5EF4-FFF2-40B4-BE49-F238E27FC236}">
                <a16:creationId xmlns:a16="http://schemas.microsoft.com/office/drawing/2014/main" id="{AE1A0AF0-1FC8-4B1A-B29D-F1E6D62A19ED}"/>
              </a:ext>
            </a:extLst>
          </p:cNvPr>
          <p:cNvSpPr txBox="1"/>
          <p:nvPr/>
        </p:nvSpPr>
        <p:spPr>
          <a:xfrm>
            <a:off x="5294865" y="4924323"/>
            <a:ext cx="3204541" cy="715089"/>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dirty="0">
                <a:latin typeface="Comic Sans MS" panose="030F0702030302020204" pitchFamily="66" charset="0"/>
              </a:rPr>
              <a:t>Animate a fun event you have taken part in</a:t>
            </a:r>
          </a:p>
        </p:txBody>
      </p:sp>
      <p:pic>
        <p:nvPicPr>
          <p:cNvPr id="13" name="Picture 12">
            <a:extLst>
              <a:ext uri="{FF2B5EF4-FFF2-40B4-BE49-F238E27FC236}">
                <a16:creationId xmlns:a16="http://schemas.microsoft.com/office/drawing/2014/main" id="{D9303B94-0961-47E7-B45E-96B1A3CCD38D}"/>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353930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6F7C06-B089-054E-BFDF-FB04328DFEDA}"/>
              </a:ext>
            </a:extLst>
          </p:cNvPr>
          <p:cNvSpPr/>
          <p:nvPr/>
        </p:nvSpPr>
        <p:spPr>
          <a:xfrm>
            <a:off x="2168643" y="764194"/>
            <a:ext cx="5212755" cy="2174949"/>
          </a:xfrm>
          <a:custGeom>
            <a:avLst/>
            <a:gdLst>
              <a:gd name="connsiteX0" fmla="*/ 0 w 10410230"/>
              <a:gd name="connsiteY0" fmla="*/ 899070 h 5189850"/>
              <a:gd name="connsiteX1" fmla="*/ 987972 w 10410230"/>
              <a:gd name="connsiteY1" fmla="*/ 142325 h 5189850"/>
              <a:gd name="connsiteX2" fmla="*/ 3268717 w 10410230"/>
              <a:gd name="connsiteY2" fmla="*/ 3421553 h 5189850"/>
              <a:gd name="connsiteX3" fmla="*/ 7147034 w 10410230"/>
              <a:gd name="connsiteY3" fmla="*/ 1834491 h 5189850"/>
              <a:gd name="connsiteX4" fmla="*/ 10110952 w 10410230"/>
              <a:gd name="connsiteY4" fmla="*/ 4882491 h 5189850"/>
              <a:gd name="connsiteX5" fmla="*/ 10152993 w 10410230"/>
              <a:gd name="connsiteY5" fmla="*/ 4924532 h 518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230" h="5189850">
                <a:moveTo>
                  <a:pt x="0" y="899070"/>
                </a:moveTo>
                <a:cubicBezTo>
                  <a:pt x="221593" y="310490"/>
                  <a:pt x="443186" y="-278089"/>
                  <a:pt x="987972" y="142325"/>
                </a:cubicBezTo>
                <a:cubicBezTo>
                  <a:pt x="1532758" y="562739"/>
                  <a:pt x="2242207" y="3139525"/>
                  <a:pt x="3268717" y="3421553"/>
                </a:cubicBezTo>
                <a:cubicBezTo>
                  <a:pt x="4295227" y="3703581"/>
                  <a:pt x="6006662" y="1591001"/>
                  <a:pt x="7147034" y="1834491"/>
                </a:cubicBezTo>
                <a:cubicBezTo>
                  <a:pt x="8287407" y="2077981"/>
                  <a:pt x="10110952" y="4882491"/>
                  <a:pt x="10110952" y="4882491"/>
                </a:cubicBezTo>
                <a:cubicBezTo>
                  <a:pt x="10611945" y="5397498"/>
                  <a:pt x="10382469" y="5161015"/>
                  <a:pt x="10152993" y="4924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295CA09F-4260-4BF2-8D61-6347195AE4ED}"/>
              </a:ext>
            </a:extLst>
          </p:cNvPr>
          <p:cNvSpPr txBox="1">
            <a:spLocks/>
          </p:cNvSpPr>
          <p:nvPr/>
        </p:nvSpPr>
        <p:spPr>
          <a:xfrm>
            <a:off x="8065020" y="1780633"/>
            <a:ext cx="1837039" cy="3669957"/>
          </a:xfrm>
          <a:prstGeom prst="rect">
            <a:avLst/>
          </a:prstGeom>
          <a:solidFill>
            <a:schemeClr val="accent4">
              <a:lumMod val="40000"/>
              <a:lumOff val="60000"/>
            </a:schemeClr>
          </a:solidFill>
          <a:ln>
            <a:solidFill>
              <a:srgbClr val="00B05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dirty="0">
                <a:latin typeface="Comic Sans MS" panose="030F0702030302020204" pitchFamily="66" charset="0"/>
              </a:rPr>
              <a:t>You could plan out your animation on a story path or story board to show the main parts of it. </a:t>
            </a:r>
          </a:p>
        </p:txBody>
      </p:sp>
      <p:pic>
        <p:nvPicPr>
          <p:cNvPr id="4" name="Picture 3">
            <a:extLst>
              <a:ext uri="{FF2B5EF4-FFF2-40B4-BE49-F238E27FC236}">
                <a16:creationId xmlns:a16="http://schemas.microsoft.com/office/drawing/2014/main" id="{A10AFAB1-33AB-41A5-A013-A1125D6273EE}"/>
              </a:ext>
            </a:extLst>
          </p:cNvPr>
          <p:cNvPicPr>
            <a:picLocks noChangeAspect="1"/>
          </p:cNvPicPr>
          <p:nvPr/>
        </p:nvPicPr>
        <p:blipFill>
          <a:blip r:embed="rId2"/>
          <a:stretch>
            <a:fillRect/>
          </a:stretch>
        </p:blipFill>
        <p:spPr>
          <a:xfrm>
            <a:off x="145140" y="5253135"/>
            <a:ext cx="1066993" cy="1506768"/>
          </a:xfrm>
          <a:prstGeom prst="rect">
            <a:avLst/>
          </a:prstGeom>
        </p:spPr>
      </p:pic>
      <p:pic>
        <p:nvPicPr>
          <p:cNvPr id="6" name="Picture 5">
            <a:extLst>
              <a:ext uri="{FF2B5EF4-FFF2-40B4-BE49-F238E27FC236}">
                <a16:creationId xmlns:a16="http://schemas.microsoft.com/office/drawing/2014/main" id="{43C022E1-DD6C-491C-8409-AF202A1AAE29}"/>
              </a:ext>
            </a:extLst>
          </p:cNvPr>
          <p:cNvPicPr>
            <a:picLocks noChangeAspect="1"/>
          </p:cNvPicPr>
          <p:nvPr/>
        </p:nvPicPr>
        <p:blipFill rotWithShape="1">
          <a:blip r:embed="rId3"/>
          <a:srcRect l="7709" t="17449" r="8333" b="16536"/>
          <a:stretch/>
        </p:blipFill>
        <p:spPr>
          <a:xfrm>
            <a:off x="2168643" y="3279250"/>
            <a:ext cx="5212755" cy="3278991"/>
          </a:xfrm>
          <a:prstGeom prst="rect">
            <a:avLst/>
          </a:prstGeom>
        </p:spPr>
      </p:pic>
    </p:spTree>
    <p:extLst>
      <p:ext uri="{BB962C8B-B14F-4D97-AF65-F5344CB8AC3E}">
        <p14:creationId xmlns:p14="http://schemas.microsoft.com/office/powerpoint/2010/main" val="9875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9322811"/>
              </p:ext>
            </p:extLst>
          </p:nvPr>
        </p:nvGraphicFramePr>
        <p:xfrm>
          <a:off x="291193" y="1388912"/>
          <a:ext cx="11609614" cy="3917995"/>
        </p:xfrm>
        <a:graphic>
          <a:graphicData uri="http://schemas.openxmlformats.org/drawingml/2006/table">
            <a:tbl>
              <a:tblPr firstRow="1" bandRow="1">
                <a:tableStyleId>{5C22544A-7EE6-4342-B048-85BDC9FD1C3A}</a:tableStyleId>
              </a:tblPr>
              <a:tblGrid>
                <a:gridCol w="7670300">
                  <a:extLst>
                    <a:ext uri="{9D8B030D-6E8A-4147-A177-3AD203B41FA5}">
                      <a16:colId xmlns:a16="http://schemas.microsoft.com/office/drawing/2014/main" val="3710090033"/>
                    </a:ext>
                  </a:extLst>
                </a:gridCol>
                <a:gridCol w="3939314">
                  <a:extLst>
                    <a:ext uri="{9D8B030D-6E8A-4147-A177-3AD203B41FA5}">
                      <a16:colId xmlns:a16="http://schemas.microsoft.com/office/drawing/2014/main" val="2822766338"/>
                    </a:ext>
                  </a:extLst>
                </a:gridCol>
              </a:tblGrid>
              <a:tr h="783599">
                <a:tc>
                  <a:txBody>
                    <a:bodyPr/>
                    <a:lstStyle/>
                    <a:p>
                      <a:r>
                        <a:rPr lang="en-GB" sz="3600" dirty="0">
                          <a:latin typeface="Comic Sans MS" panose="030F0702030302020204" pitchFamily="66" charset="0"/>
                        </a:rPr>
                        <a:t>Activity</a:t>
                      </a:r>
                    </a:p>
                  </a:txBody>
                  <a:tcPr/>
                </a:tc>
                <a:tc>
                  <a:txBody>
                    <a:bodyPr/>
                    <a:lstStyle/>
                    <a:p>
                      <a:r>
                        <a:rPr lang="en-GB" sz="3600" dirty="0">
                          <a:latin typeface="Comic Sans MS" panose="030F0702030302020204" pitchFamily="66" charset="0"/>
                        </a:rPr>
                        <a:t>Time</a:t>
                      </a:r>
                    </a:p>
                  </a:txBody>
                  <a:tcPr/>
                </a:tc>
                <a:extLst>
                  <a:ext uri="{0D108BD9-81ED-4DB2-BD59-A6C34878D82A}">
                    <a16:rowId xmlns:a16="http://schemas.microsoft.com/office/drawing/2014/main" val="2501870924"/>
                  </a:ext>
                </a:extLst>
              </a:tr>
              <a:tr h="783599">
                <a:tc>
                  <a:txBody>
                    <a:bodyPr/>
                    <a:lstStyle/>
                    <a:p>
                      <a:r>
                        <a:rPr lang="en-GB" sz="3600" dirty="0">
                          <a:latin typeface="Comic Sans MS" panose="030F0702030302020204" pitchFamily="66" charset="0"/>
                        </a:rPr>
                        <a:t>Investigating animation</a:t>
                      </a:r>
                    </a:p>
                  </a:txBody>
                  <a:tcPr/>
                </a:tc>
                <a:tc>
                  <a:txBody>
                    <a:bodyPr/>
                    <a:lstStyle/>
                    <a:p>
                      <a:r>
                        <a:rPr lang="en-GB" sz="3200" dirty="0">
                          <a:latin typeface="Comic Sans MS" panose="030F0702030302020204" pitchFamily="66" charset="0"/>
                        </a:rPr>
                        <a:t>1 hour</a:t>
                      </a:r>
                    </a:p>
                  </a:txBody>
                  <a:tcPr/>
                </a:tc>
                <a:extLst>
                  <a:ext uri="{0D108BD9-81ED-4DB2-BD59-A6C34878D82A}">
                    <a16:rowId xmlns:a16="http://schemas.microsoft.com/office/drawing/2014/main" val="325628353"/>
                  </a:ext>
                </a:extLst>
              </a:tr>
              <a:tr h="783599">
                <a:tc>
                  <a:txBody>
                    <a:bodyPr/>
                    <a:lstStyle/>
                    <a:p>
                      <a:r>
                        <a:rPr lang="en-GB" sz="3600" dirty="0">
                          <a:latin typeface="Comic Sans MS" panose="030F0702030302020204" pitchFamily="66" charset="0"/>
                        </a:rPr>
                        <a:t>Testing out the app</a:t>
                      </a:r>
                    </a:p>
                  </a:txBody>
                  <a:tcPr/>
                </a:tc>
                <a:tc>
                  <a:txBody>
                    <a:bodyPr/>
                    <a:lstStyle/>
                    <a:p>
                      <a:r>
                        <a:rPr lang="en-GB" sz="3200" dirty="0">
                          <a:latin typeface="Comic Sans MS" panose="030F0702030302020204" pitchFamily="66" charset="0"/>
                        </a:rPr>
                        <a:t>45 minutes</a:t>
                      </a:r>
                    </a:p>
                  </a:txBody>
                  <a:tcPr/>
                </a:tc>
                <a:extLst>
                  <a:ext uri="{0D108BD9-81ED-4DB2-BD59-A6C34878D82A}">
                    <a16:rowId xmlns:a16="http://schemas.microsoft.com/office/drawing/2014/main" val="410806307"/>
                  </a:ext>
                </a:extLst>
              </a:tr>
              <a:tr h="783599">
                <a:tc>
                  <a:txBody>
                    <a:bodyPr/>
                    <a:lstStyle/>
                    <a:p>
                      <a:r>
                        <a:rPr lang="en-GB" sz="3600" dirty="0">
                          <a:latin typeface="Comic Sans MS" panose="030F0702030302020204" pitchFamily="66" charset="0"/>
                        </a:rPr>
                        <a:t>Planning animation</a:t>
                      </a:r>
                    </a:p>
                  </a:txBody>
                  <a:tcPr/>
                </a:tc>
                <a:tc>
                  <a:txBody>
                    <a:bodyPr/>
                    <a:lstStyle/>
                    <a:p>
                      <a:r>
                        <a:rPr lang="en-GB" sz="3200" dirty="0">
                          <a:latin typeface="Comic Sans MS" panose="030F0702030302020204" pitchFamily="66" charset="0"/>
                        </a:rPr>
                        <a:t>45 minutes</a:t>
                      </a:r>
                    </a:p>
                  </a:txBody>
                  <a:tcPr/>
                </a:tc>
                <a:extLst>
                  <a:ext uri="{0D108BD9-81ED-4DB2-BD59-A6C34878D82A}">
                    <a16:rowId xmlns:a16="http://schemas.microsoft.com/office/drawing/2014/main" val="3335125883"/>
                  </a:ext>
                </a:extLst>
              </a:tr>
              <a:tr h="783599">
                <a:tc>
                  <a:txBody>
                    <a:bodyPr/>
                    <a:lstStyle/>
                    <a:p>
                      <a:r>
                        <a:rPr lang="en-GB" sz="3600" dirty="0">
                          <a:latin typeface="Comic Sans MS" panose="030F0702030302020204" pitchFamily="66" charset="0"/>
                        </a:rPr>
                        <a:t>Creating animation</a:t>
                      </a:r>
                    </a:p>
                  </a:txBody>
                  <a:tcPr/>
                </a:tc>
                <a:tc>
                  <a:txBody>
                    <a:bodyPr/>
                    <a:lstStyle/>
                    <a:p>
                      <a:r>
                        <a:rPr lang="en-GB" sz="3200" dirty="0">
                          <a:latin typeface="Comic Sans MS" panose="030F0702030302020204" pitchFamily="66" charset="0"/>
                        </a:rPr>
                        <a:t>1 hour</a:t>
                      </a:r>
                    </a:p>
                  </a:txBody>
                  <a:tcPr/>
                </a:tc>
                <a:extLst>
                  <a:ext uri="{0D108BD9-81ED-4DB2-BD59-A6C34878D82A}">
                    <a16:rowId xmlns:a16="http://schemas.microsoft.com/office/drawing/2014/main" val="232290367"/>
                  </a:ext>
                </a:extLst>
              </a:tr>
            </a:tbl>
          </a:graphicData>
        </a:graphic>
      </p:graphicFrame>
    </p:spTree>
    <p:extLst>
      <p:ext uri="{BB962C8B-B14F-4D97-AF65-F5344CB8AC3E}">
        <p14:creationId xmlns:p14="http://schemas.microsoft.com/office/powerpoint/2010/main" val="375571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47C9-4018-42DA-BDE3-D1ABFCA83B75}"/>
              </a:ext>
            </a:extLst>
          </p:cNvPr>
          <p:cNvSpPr>
            <a:spLocks noGrp="1"/>
          </p:cNvSpPr>
          <p:nvPr>
            <p:ph type="title"/>
          </p:nvPr>
        </p:nvSpPr>
        <p:spPr>
          <a:xfrm>
            <a:off x="113836" y="181105"/>
            <a:ext cx="9061879" cy="3833683"/>
          </a:xfrm>
        </p:spPr>
        <p:txBody>
          <a:bodyPr>
            <a:normAutofit/>
          </a:bodyPr>
          <a:lstStyle/>
          <a:p>
            <a:r>
              <a:rPr lang="en-GB" dirty="0">
                <a:latin typeface="Comic Sans MS" panose="030F0702030302020204" pitchFamily="66" charset="0"/>
              </a:rPr>
              <a:t>Now it is time to create your film!  </a:t>
            </a: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Remember, you will need to take lots of photographs and make really tiny movements between each picture.</a:t>
            </a:r>
            <a:endParaRPr lang="en-GB" dirty="0"/>
          </a:p>
        </p:txBody>
      </p:sp>
      <p:pic>
        <p:nvPicPr>
          <p:cNvPr id="7" name="Picture 6">
            <a:extLst>
              <a:ext uri="{FF2B5EF4-FFF2-40B4-BE49-F238E27FC236}">
                <a16:creationId xmlns:a16="http://schemas.microsoft.com/office/drawing/2014/main" id="{29C99045-2789-43DD-A239-2AE1DE02FE71}"/>
              </a:ext>
            </a:extLst>
          </p:cNvPr>
          <p:cNvPicPr>
            <a:picLocks noChangeAspect="1"/>
          </p:cNvPicPr>
          <p:nvPr/>
        </p:nvPicPr>
        <p:blipFill>
          <a:blip r:embed="rId2"/>
          <a:stretch>
            <a:fillRect/>
          </a:stretch>
        </p:blipFill>
        <p:spPr>
          <a:xfrm>
            <a:off x="9093771" y="214312"/>
            <a:ext cx="2984394" cy="2971801"/>
          </a:xfrm>
          <a:prstGeom prst="rect">
            <a:avLst/>
          </a:prstGeom>
        </p:spPr>
      </p:pic>
      <p:sp>
        <p:nvSpPr>
          <p:cNvPr id="8" name="Rectangle 7">
            <a:extLst>
              <a:ext uri="{FF2B5EF4-FFF2-40B4-BE49-F238E27FC236}">
                <a16:creationId xmlns:a16="http://schemas.microsoft.com/office/drawing/2014/main" id="{4571BDBB-EE6A-4F41-99A2-F1621FC26BF7}"/>
              </a:ext>
            </a:extLst>
          </p:cNvPr>
          <p:cNvSpPr/>
          <p:nvPr/>
        </p:nvSpPr>
        <p:spPr>
          <a:xfrm>
            <a:off x="113836" y="3981748"/>
            <a:ext cx="11830515" cy="2800767"/>
          </a:xfrm>
          <a:prstGeom prst="rect">
            <a:avLst/>
          </a:prstGeom>
        </p:spPr>
        <p:txBody>
          <a:bodyPr wrap="square">
            <a:spAutoFit/>
          </a:bodyPr>
          <a:lstStyle/>
          <a:p>
            <a:r>
              <a:rPr lang="en-GB" sz="4400" dirty="0">
                <a:latin typeface="Comic Sans MS" panose="030F0702030302020204" pitchFamily="66" charset="0"/>
              </a:rPr>
              <a:t>Use the app (or a pad of paper if you are making a flipbook animation) to create your own animation which is </a:t>
            </a:r>
            <a:r>
              <a:rPr lang="en-GB" sz="4400" b="1" dirty="0">
                <a:latin typeface="Comic Sans MS" panose="030F0702030302020204" pitchFamily="66" charset="0"/>
              </a:rPr>
              <a:t>between 15 - 30 seconds</a:t>
            </a:r>
            <a:r>
              <a:rPr lang="en-GB" sz="4400" dirty="0">
                <a:latin typeface="Comic Sans MS" panose="030F0702030302020204" pitchFamily="66" charset="0"/>
              </a:rPr>
              <a:t>. </a:t>
            </a:r>
            <a:endParaRPr lang="en-GB" sz="4400" dirty="0"/>
          </a:p>
        </p:txBody>
      </p:sp>
      <p:pic>
        <p:nvPicPr>
          <p:cNvPr id="5" name="Picture 4">
            <a:extLst>
              <a:ext uri="{FF2B5EF4-FFF2-40B4-BE49-F238E27FC236}">
                <a16:creationId xmlns:a16="http://schemas.microsoft.com/office/drawing/2014/main" id="{C62B06E3-BCDB-4F71-BB24-5BF7DFE14F37}"/>
              </a:ext>
            </a:extLst>
          </p:cNvPr>
          <p:cNvPicPr>
            <a:picLocks noChangeAspect="1"/>
          </p:cNvPicPr>
          <p:nvPr/>
        </p:nvPicPr>
        <p:blipFill>
          <a:blip r:embed="rId3"/>
          <a:stretch>
            <a:fillRect/>
          </a:stretch>
        </p:blipFill>
        <p:spPr>
          <a:xfrm>
            <a:off x="11125007" y="5351232"/>
            <a:ext cx="1066993" cy="1506768"/>
          </a:xfrm>
          <a:prstGeom prst="rect">
            <a:avLst/>
          </a:prstGeom>
        </p:spPr>
      </p:pic>
    </p:spTree>
    <p:extLst>
      <p:ext uri="{BB962C8B-B14F-4D97-AF65-F5344CB8AC3E}">
        <p14:creationId xmlns:p14="http://schemas.microsoft.com/office/powerpoint/2010/main" val="355802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AE646E-2388-44CD-A316-FB63E671C859}"/>
              </a:ext>
            </a:extLst>
          </p:cNvPr>
          <p:cNvSpPr txBox="1"/>
          <p:nvPr/>
        </p:nvSpPr>
        <p:spPr>
          <a:xfrm>
            <a:off x="1232452" y="1198602"/>
            <a:ext cx="10028583" cy="4460796"/>
          </a:xfrm>
          <a:prstGeom prst="roundRect">
            <a:avLst/>
          </a:prstGeom>
          <a:solidFill>
            <a:schemeClr val="accent4">
              <a:lumMod val="40000"/>
              <a:lumOff val="60000"/>
            </a:schemeClr>
          </a:solidFill>
          <a:ln w="57150">
            <a:solidFill>
              <a:srgbClr val="0070C0"/>
            </a:solidFill>
          </a:ln>
        </p:spPr>
        <p:txBody>
          <a:bodyPr wrap="square" rtlCol="0">
            <a:spAutoFit/>
          </a:bodyPr>
          <a:lstStyle/>
          <a:p>
            <a:pPr algn="ctr"/>
            <a:r>
              <a:rPr lang="en-GB" sz="3200" dirty="0">
                <a:latin typeface="Comic Sans MS" panose="030F0702030302020204" pitchFamily="66" charset="0"/>
              </a:rPr>
              <a:t>Congratulations, you are now an animator!</a:t>
            </a:r>
          </a:p>
          <a:p>
            <a:pPr algn="ctr"/>
            <a:endParaRPr lang="en-GB" sz="3200" dirty="0">
              <a:latin typeface="Comic Sans MS" panose="030F0702030302020204" pitchFamily="66" charset="0"/>
            </a:endParaRPr>
          </a:p>
          <a:p>
            <a:pPr algn="ctr"/>
            <a:r>
              <a:rPr lang="en-GB" sz="3200" dirty="0">
                <a:latin typeface="Comic Sans MS" panose="030F0702030302020204" pitchFamily="66" charset="0"/>
              </a:rPr>
              <a:t>Now, email your teacher your finished animation to enter the film festival (using your year group email address). Please include on the email whether you are happy for the animation to be put onto the school website, as we will upload as many as we can on there!</a:t>
            </a:r>
          </a:p>
        </p:txBody>
      </p:sp>
      <p:pic>
        <p:nvPicPr>
          <p:cNvPr id="3" name="Picture 2">
            <a:extLst>
              <a:ext uri="{FF2B5EF4-FFF2-40B4-BE49-F238E27FC236}">
                <a16:creationId xmlns:a16="http://schemas.microsoft.com/office/drawing/2014/main" id="{87CD3AF9-BCC5-4A33-AE4E-99F1E3B9F368}"/>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355138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3306C3DB-8B0A-4A20-A5FB-A469415826E2}"/>
              </a:ext>
            </a:extLst>
          </p:cNvPr>
          <p:cNvSpPr/>
          <p:nvPr/>
        </p:nvSpPr>
        <p:spPr>
          <a:xfrm>
            <a:off x="2086670" y="2498360"/>
            <a:ext cx="8018660" cy="1861280"/>
          </a:xfrm>
          <a:prstGeom prst="wedgeRoundRectCallout">
            <a:avLst>
              <a:gd name="adj1" fmla="val 48166"/>
              <a:gd name="adj2" fmla="val 108459"/>
              <a:gd name="adj3" fmla="val 16667"/>
            </a:avLst>
          </a:prstGeom>
          <a:solidFill>
            <a:schemeClr val="accent4">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6">
                    <a:lumMod val="50000"/>
                  </a:schemeClr>
                </a:solidFill>
                <a:latin typeface="Comic Sans MS" panose="030F0702030302020204" pitchFamily="66" charset="0"/>
              </a:rPr>
              <a:t>First of all, what is animation?</a:t>
            </a:r>
          </a:p>
        </p:txBody>
      </p:sp>
      <p:sp>
        <p:nvSpPr>
          <p:cNvPr id="5" name="TextBox 4">
            <a:extLst>
              <a:ext uri="{FF2B5EF4-FFF2-40B4-BE49-F238E27FC236}">
                <a16:creationId xmlns:a16="http://schemas.microsoft.com/office/drawing/2014/main" id="{CC4EFF02-C6C3-4516-98A1-10C96119D0EB}"/>
              </a:ext>
            </a:extLst>
          </p:cNvPr>
          <p:cNvSpPr txBox="1"/>
          <p:nvPr/>
        </p:nvSpPr>
        <p:spPr>
          <a:xfrm>
            <a:off x="385011" y="231006"/>
            <a:ext cx="11454063" cy="523220"/>
          </a:xfrm>
          <a:prstGeom prst="rect">
            <a:avLst/>
          </a:prstGeom>
          <a:noFill/>
        </p:spPr>
        <p:txBody>
          <a:bodyPr wrap="square" rtlCol="0">
            <a:spAutoFit/>
          </a:bodyPr>
          <a:lstStyle/>
          <a:p>
            <a:r>
              <a:rPr lang="en-GB" sz="2800" dirty="0">
                <a:latin typeface="Comic Sans MS" panose="030F0702030302020204" pitchFamily="66" charset="0"/>
              </a:rPr>
              <a:t>I hope you are all excited to get started with today’s project!</a:t>
            </a:r>
          </a:p>
        </p:txBody>
      </p:sp>
      <p:pic>
        <p:nvPicPr>
          <p:cNvPr id="6" name="Picture 5">
            <a:extLst>
              <a:ext uri="{FF2B5EF4-FFF2-40B4-BE49-F238E27FC236}">
                <a16:creationId xmlns:a16="http://schemas.microsoft.com/office/drawing/2014/main" id="{EB7DD03D-45CE-4501-8C4C-E8D33886FC65}"/>
              </a:ext>
            </a:extLst>
          </p:cNvPr>
          <p:cNvPicPr>
            <a:picLocks noChangeAspect="1"/>
          </p:cNvPicPr>
          <p:nvPr/>
        </p:nvPicPr>
        <p:blipFill>
          <a:blip r:embed="rId2"/>
          <a:stretch>
            <a:fillRect/>
          </a:stretch>
        </p:blipFill>
        <p:spPr>
          <a:xfrm>
            <a:off x="160378" y="5318219"/>
            <a:ext cx="998355" cy="1409840"/>
          </a:xfrm>
          <a:prstGeom prst="rect">
            <a:avLst/>
          </a:prstGeom>
        </p:spPr>
      </p:pic>
    </p:spTree>
    <p:extLst>
      <p:ext uri="{BB962C8B-B14F-4D97-AF65-F5344CB8AC3E}">
        <p14:creationId xmlns:p14="http://schemas.microsoft.com/office/powerpoint/2010/main" val="357154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0ECFB7EF-2F80-5441-BC3B-7EB3699DFB94}"/>
              </a:ext>
            </a:extLst>
          </p:cNvPr>
          <p:cNvSpPr/>
          <p:nvPr/>
        </p:nvSpPr>
        <p:spPr>
          <a:xfrm>
            <a:off x="2086670" y="2498360"/>
            <a:ext cx="8018660" cy="1861280"/>
          </a:xfrm>
          <a:prstGeom prst="roundRect">
            <a:avLst/>
          </a:prstGeom>
          <a:solidFill>
            <a:schemeClr val="accent4">
              <a:lumMod val="40000"/>
              <a:lumOff val="6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0AD47">
                    <a:lumMod val="50000"/>
                  </a:srgbClr>
                </a:solidFill>
                <a:effectLst/>
                <a:uLnTx/>
                <a:uFillTx/>
                <a:latin typeface="Comic Sans MS" panose="030F0702030302020204" pitchFamily="66" charset="0"/>
                <a:ea typeface="+mn-ea"/>
                <a:cs typeface="+mn-cs"/>
              </a:rPr>
              <a:t>Animation</a:t>
            </a:r>
            <a:r>
              <a:rPr kumimoji="0" lang="en-GB" sz="4000" b="0" i="0" u="none" strike="noStrike" kern="1200" cap="none" spc="0" normalizeH="0" baseline="0" noProof="0" dirty="0">
                <a:ln>
                  <a:noFill/>
                </a:ln>
                <a:solidFill>
                  <a:srgbClr val="70AD47">
                    <a:lumMod val="50000"/>
                  </a:srgbClr>
                </a:solidFill>
                <a:effectLst/>
                <a:uLnTx/>
                <a:uFillTx/>
                <a:latin typeface="Comic Sans MS" panose="030F0702030302020204" pitchFamily="66" charset="0"/>
                <a:ea typeface="+mn-ea"/>
                <a:cs typeface="+mn-cs"/>
              </a:rPr>
              <a:t> is a way of making a movie from many pictures. </a:t>
            </a:r>
            <a:endParaRPr kumimoji="0" lang="en-GB" sz="4000" b="1" i="0" u="none" strike="noStrike" kern="1200" cap="none" spc="0" normalizeH="0" baseline="0" noProof="0" dirty="0">
              <a:ln>
                <a:noFill/>
              </a:ln>
              <a:solidFill>
                <a:srgbClr val="70AD47">
                  <a:lumMod val="50000"/>
                </a:srgbClr>
              </a:solidFill>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D06F0147-F0A8-4910-8444-AF4736B208F2}"/>
              </a:ext>
            </a:extLst>
          </p:cNvPr>
          <p:cNvPicPr>
            <a:picLocks noChangeAspect="1"/>
          </p:cNvPicPr>
          <p:nvPr/>
        </p:nvPicPr>
        <p:blipFill>
          <a:blip r:embed="rId4"/>
          <a:stretch>
            <a:fillRect/>
          </a:stretch>
        </p:blipFill>
        <p:spPr>
          <a:xfrm>
            <a:off x="0" y="0"/>
            <a:ext cx="1066993" cy="1506768"/>
          </a:xfrm>
          <a:prstGeom prst="rect">
            <a:avLst/>
          </a:prstGeom>
        </p:spPr>
      </p:pic>
    </p:spTree>
    <p:extLst>
      <p:ext uri="{BB962C8B-B14F-4D97-AF65-F5344CB8AC3E}">
        <p14:creationId xmlns:p14="http://schemas.microsoft.com/office/powerpoint/2010/main" val="369034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210064"/>
            <a:ext cx="11121082" cy="4770537"/>
          </a:xfrm>
          <a:prstGeom prst="rect">
            <a:avLst/>
          </a:prstGeom>
          <a:noFill/>
        </p:spPr>
        <p:txBody>
          <a:bodyPr wrap="square" rtlCol="0">
            <a:spAutoFit/>
          </a:bodyPr>
          <a:lstStyle/>
          <a:p>
            <a:r>
              <a:rPr lang="en-GB" sz="3200" dirty="0">
                <a:solidFill>
                  <a:srgbClr val="00B050"/>
                </a:solidFill>
                <a:latin typeface="Comic Sans MS" panose="030F0902030302020204" pitchFamily="66" charset="0"/>
              </a:rPr>
              <a:t>There are 5 different types of animation:</a:t>
            </a:r>
          </a:p>
          <a:p>
            <a:pPr marL="742950" indent="-742950">
              <a:buAutoNum type="arabicPeriod"/>
            </a:pPr>
            <a:r>
              <a:rPr lang="en-GB" sz="3200" dirty="0">
                <a:solidFill>
                  <a:srgbClr val="00B050"/>
                </a:solidFill>
                <a:latin typeface="Comic Sans MS" panose="030F0902030302020204" pitchFamily="66" charset="0"/>
              </a:rPr>
              <a:t>3D computer animation e.g. </a:t>
            </a:r>
            <a:r>
              <a:rPr lang="en-GB" sz="3200" dirty="0">
                <a:solidFill>
                  <a:srgbClr val="00B050"/>
                </a:solidFill>
                <a:latin typeface="Comic Sans MS" panose="030F0902030302020204" pitchFamily="66" charset="0"/>
                <a:hlinkClick r:id="rId2"/>
              </a:rPr>
              <a:t>Frozen</a:t>
            </a:r>
            <a:r>
              <a:rPr lang="en-GB" sz="3200" dirty="0">
                <a:solidFill>
                  <a:srgbClr val="00B050"/>
                </a:solidFill>
                <a:latin typeface="Comic Sans MS" panose="030F0902030302020204" pitchFamily="66" charset="0"/>
              </a:rPr>
              <a:t>, </a:t>
            </a:r>
            <a:r>
              <a:rPr lang="en-GB" sz="3200" dirty="0">
                <a:solidFill>
                  <a:srgbClr val="00B050"/>
                </a:solidFill>
                <a:latin typeface="Comic Sans MS" panose="030F0902030302020204" pitchFamily="66" charset="0"/>
                <a:hlinkClick r:id="rId3"/>
              </a:rPr>
              <a:t>Toy Story 4</a:t>
            </a:r>
            <a:endParaRPr lang="en-GB" sz="3200" dirty="0">
              <a:solidFill>
                <a:srgbClr val="00B050"/>
              </a:solidFill>
              <a:latin typeface="Comic Sans MS" panose="030F0902030302020204" pitchFamily="66" charset="0"/>
            </a:endParaRPr>
          </a:p>
          <a:p>
            <a:pPr marL="742950" indent="-742950">
              <a:buAutoNum type="arabicPeriod"/>
            </a:pPr>
            <a:r>
              <a:rPr lang="en-GB" sz="3200" dirty="0">
                <a:solidFill>
                  <a:srgbClr val="00B050"/>
                </a:solidFill>
                <a:latin typeface="Comic Sans MS" panose="030F0902030302020204" pitchFamily="66" charset="0"/>
              </a:rPr>
              <a:t>Traditional animation (also called hand-drawn animation) e.g. </a:t>
            </a:r>
            <a:r>
              <a:rPr lang="en-GB" sz="3200" dirty="0">
                <a:solidFill>
                  <a:srgbClr val="00B050"/>
                </a:solidFill>
                <a:latin typeface="Comic Sans MS" panose="030F0902030302020204" pitchFamily="66" charset="0"/>
                <a:hlinkClick r:id="rId4"/>
              </a:rPr>
              <a:t>Lion King</a:t>
            </a:r>
            <a:endParaRPr lang="en-GB" sz="3200" dirty="0">
              <a:solidFill>
                <a:srgbClr val="00B050"/>
              </a:solidFill>
              <a:latin typeface="Comic Sans MS" panose="030F0902030302020204" pitchFamily="66" charset="0"/>
            </a:endParaRPr>
          </a:p>
          <a:p>
            <a:pPr marL="742950" indent="-742950">
              <a:buAutoNum type="arabicPeriod"/>
            </a:pPr>
            <a:r>
              <a:rPr lang="en-GB" sz="3200" dirty="0">
                <a:solidFill>
                  <a:srgbClr val="00B050"/>
                </a:solidFill>
                <a:latin typeface="Comic Sans MS" panose="030F0902030302020204" pitchFamily="66" charset="0"/>
              </a:rPr>
              <a:t>2D animation e.g. </a:t>
            </a:r>
            <a:r>
              <a:rPr lang="en-GB" sz="3200" dirty="0">
                <a:solidFill>
                  <a:srgbClr val="00B050"/>
                </a:solidFill>
                <a:latin typeface="Comic Sans MS" panose="030F0902030302020204" pitchFamily="66" charset="0"/>
                <a:hlinkClick r:id="rId5"/>
              </a:rPr>
              <a:t>Bugs Bunny</a:t>
            </a:r>
            <a:endParaRPr lang="en-GB" sz="3200" dirty="0">
              <a:solidFill>
                <a:srgbClr val="00B050"/>
              </a:solidFill>
              <a:latin typeface="Comic Sans MS" panose="030F0902030302020204" pitchFamily="66" charset="0"/>
            </a:endParaRPr>
          </a:p>
          <a:p>
            <a:pPr marL="742950" indent="-742950">
              <a:buAutoNum type="arabicPeriod"/>
            </a:pPr>
            <a:r>
              <a:rPr lang="en-GB" sz="3200" dirty="0">
                <a:solidFill>
                  <a:srgbClr val="00B050"/>
                </a:solidFill>
                <a:latin typeface="Comic Sans MS" panose="030F0902030302020204" pitchFamily="66" charset="0"/>
              </a:rPr>
              <a:t>Motion graphics e.g.  </a:t>
            </a:r>
            <a:r>
              <a:rPr lang="en-GB" sz="3200" dirty="0">
                <a:solidFill>
                  <a:srgbClr val="00B050"/>
                </a:solidFill>
                <a:latin typeface="Comic Sans MS" panose="030F0902030302020204" pitchFamily="66" charset="0"/>
                <a:hlinkClick r:id="rId6"/>
              </a:rPr>
              <a:t>Motion graphics examples</a:t>
            </a:r>
            <a:endParaRPr lang="en-GB" sz="3200" dirty="0">
              <a:solidFill>
                <a:srgbClr val="00B050"/>
              </a:solidFill>
              <a:latin typeface="Comic Sans MS" panose="030F0902030302020204" pitchFamily="66" charset="0"/>
            </a:endParaRPr>
          </a:p>
          <a:p>
            <a:pPr marL="742950" indent="-742950">
              <a:buAutoNum type="arabicPeriod"/>
            </a:pPr>
            <a:r>
              <a:rPr lang="en-GB" sz="3200" dirty="0">
                <a:solidFill>
                  <a:srgbClr val="00B050"/>
                </a:solidFill>
                <a:latin typeface="Comic Sans MS" panose="030F0902030302020204" pitchFamily="66" charset="0"/>
              </a:rPr>
              <a:t>Stop motion animation e.g. </a:t>
            </a:r>
            <a:r>
              <a:rPr lang="en-GB" sz="3200" dirty="0">
                <a:solidFill>
                  <a:srgbClr val="00B050"/>
                </a:solidFill>
                <a:latin typeface="Comic Sans MS" panose="030F0902030302020204" pitchFamily="66" charset="0"/>
                <a:hlinkClick r:id="rId7"/>
              </a:rPr>
              <a:t>Wallace and Gromit</a:t>
            </a:r>
            <a:endParaRPr lang="en-GB" sz="3200" dirty="0">
              <a:solidFill>
                <a:srgbClr val="00B050"/>
              </a:solidFill>
              <a:latin typeface="Comic Sans MS" panose="030F0902030302020204" pitchFamily="66" charset="0"/>
            </a:endParaRPr>
          </a:p>
          <a:p>
            <a:pPr marL="742950" indent="-742950">
              <a:buAutoNum type="arabicPeriod"/>
            </a:pPr>
            <a:endParaRPr lang="en-GB" sz="4000" dirty="0">
              <a:solidFill>
                <a:srgbClr val="00B050"/>
              </a:solidFill>
              <a:latin typeface="Comic Sans MS" panose="030F0902030302020204" pitchFamily="66" charset="0"/>
            </a:endParaRPr>
          </a:p>
          <a:p>
            <a:pPr marL="742950" indent="-742950">
              <a:buAutoNum type="arabicPeriod"/>
            </a:pPr>
            <a:endParaRPr lang="en-GB" sz="4000" dirty="0">
              <a:solidFill>
                <a:srgbClr val="00B050"/>
              </a:solidFill>
              <a:latin typeface="Comic Sans MS" panose="030F0902030302020204" pitchFamily="66" charset="0"/>
            </a:endParaRPr>
          </a:p>
        </p:txBody>
      </p:sp>
      <p:sp>
        <p:nvSpPr>
          <p:cNvPr id="5" name="Rounded Rectangular Callout 3">
            <a:extLst>
              <a:ext uri="{FF2B5EF4-FFF2-40B4-BE49-F238E27FC236}">
                <a16:creationId xmlns:a16="http://schemas.microsoft.com/office/drawing/2014/main" id="{E5839AF2-2193-45EE-9126-5D4CA6F683D6}"/>
              </a:ext>
            </a:extLst>
          </p:cNvPr>
          <p:cNvSpPr/>
          <p:nvPr/>
        </p:nvSpPr>
        <p:spPr>
          <a:xfrm>
            <a:off x="1333044" y="4337604"/>
            <a:ext cx="8018660" cy="1500066"/>
          </a:xfrm>
          <a:prstGeom prst="wedgeRoundRectCallout">
            <a:avLst>
              <a:gd name="adj1" fmla="val 70096"/>
              <a:gd name="adj2" fmla="val -64837"/>
              <a:gd name="adj3" fmla="val 16667"/>
            </a:avLst>
          </a:prstGeom>
          <a:solidFill>
            <a:schemeClr val="accent4">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030A0"/>
                </a:solidFill>
                <a:latin typeface="Comic Sans MS" panose="030F0902030302020204" pitchFamily="66" charset="0"/>
              </a:rPr>
              <a:t>Watch the video links to compare the different styles of animation.  Make notes about each animation style, then write down which one is your favourite style of animation and why.</a:t>
            </a:r>
          </a:p>
        </p:txBody>
      </p:sp>
      <p:sp>
        <p:nvSpPr>
          <p:cNvPr id="12" name="Rectangle 11">
            <a:extLst>
              <a:ext uri="{FF2B5EF4-FFF2-40B4-BE49-F238E27FC236}">
                <a16:creationId xmlns:a16="http://schemas.microsoft.com/office/drawing/2014/main" id="{54F9C0C9-347B-4E00-A080-405B78BC93D2}"/>
              </a:ext>
            </a:extLst>
          </p:cNvPr>
          <p:cNvSpPr/>
          <p:nvPr/>
        </p:nvSpPr>
        <p:spPr>
          <a:xfrm>
            <a:off x="102637" y="6520978"/>
            <a:ext cx="11989836" cy="253916"/>
          </a:xfrm>
          <a:prstGeom prst="rect">
            <a:avLst/>
          </a:prstGeom>
        </p:spPr>
        <p:txBody>
          <a:bodyPr wrap="square">
            <a:spAutoFit/>
          </a:bodyPr>
          <a:lstStyle/>
          <a:p>
            <a:r>
              <a:rPr lang="en-GB" sz="1050" dirty="0">
                <a:latin typeface="Comic Sans MS" panose="030F0702030302020204" pitchFamily="66" charset="0"/>
              </a:rPr>
              <a:t>This website has more information about each type of animation if you are interested in learning more about the way each type of animation works</a:t>
            </a:r>
            <a:r>
              <a:rPr lang="en-GB" sz="800" dirty="0">
                <a:latin typeface="Comic Sans MS" panose="030F0702030302020204" pitchFamily="66" charset="0"/>
              </a:rPr>
              <a:t>:</a:t>
            </a:r>
            <a:r>
              <a:rPr lang="en-GB" sz="800" dirty="0">
                <a:latin typeface="Comic Sans MS" panose="030F0702030302020204" pitchFamily="66" charset="0"/>
                <a:hlinkClick r:id="rId8"/>
              </a:rPr>
              <a:t> https://www.bloopanimation.com/types-of-animation/</a:t>
            </a:r>
            <a:endParaRPr lang="en-GB" sz="1050" dirty="0">
              <a:latin typeface="Comic Sans MS" panose="030F0702030302020204" pitchFamily="66" charset="0"/>
            </a:endParaRPr>
          </a:p>
        </p:txBody>
      </p:sp>
      <p:pic>
        <p:nvPicPr>
          <p:cNvPr id="10" name="Picture 9">
            <a:extLst>
              <a:ext uri="{FF2B5EF4-FFF2-40B4-BE49-F238E27FC236}">
                <a16:creationId xmlns:a16="http://schemas.microsoft.com/office/drawing/2014/main" id="{9A18AD0F-807B-461E-BDB6-F65A5A6151EA}"/>
              </a:ext>
            </a:extLst>
          </p:cNvPr>
          <p:cNvPicPr>
            <a:picLocks noChangeAspect="1"/>
          </p:cNvPicPr>
          <p:nvPr/>
        </p:nvPicPr>
        <p:blipFill>
          <a:blip r:embed="rId9"/>
          <a:stretch>
            <a:fillRect/>
          </a:stretch>
        </p:blipFill>
        <p:spPr>
          <a:xfrm>
            <a:off x="11125007" y="0"/>
            <a:ext cx="1066993" cy="1506768"/>
          </a:xfrm>
          <a:prstGeom prst="rect">
            <a:avLst/>
          </a:prstGeom>
        </p:spPr>
      </p:pic>
    </p:spTree>
    <p:extLst>
      <p:ext uri="{BB962C8B-B14F-4D97-AF65-F5344CB8AC3E}">
        <p14:creationId xmlns:p14="http://schemas.microsoft.com/office/powerpoint/2010/main" val="419632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837473B0-CC2E-450A-ABE3-18F120FF3D39}">
                <a1611:picAttrSrcUrl xmlns:a1611="http://schemas.microsoft.com/office/drawing/2016/11/main" r:id="rId3"/>
              </a:ext>
            </a:extLst>
          </a:blip>
          <a:srcRect/>
          <a:stretch>
            <a:fillRect t="-3000" b="-3000"/>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0ECFB7EF-2F80-5441-BC3B-7EB3699DFB94}"/>
              </a:ext>
            </a:extLst>
          </p:cNvPr>
          <p:cNvSpPr/>
          <p:nvPr/>
        </p:nvSpPr>
        <p:spPr>
          <a:xfrm>
            <a:off x="6868533" y="4786656"/>
            <a:ext cx="4304035" cy="1861280"/>
          </a:xfrm>
          <a:prstGeom prst="wedgeRoundRectCallout">
            <a:avLst>
              <a:gd name="adj1" fmla="val 57732"/>
              <a:gd name="adj2" fmla="val -11841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50"/>
                </a:solidFill>
                <a:latin typeface="Comic Sans MS" panose="030F0902030302020204" pitchFamily="66" charset="0"/>
              </a:rPr>
              <a:t>What is stop motion animation? Talk with an adult about what you think it might be.</a:t>
            </a:r>
          </a:p>
        </p:txBody>
      </p:sp>
      <p:sp>
        <p:nvSpPr>
          <p:cNvPr id="3" name="TextBox 2">
            <a:extLst>
              <a:ext uri="{FF2B5EF4-FFF2-40B4-BE49-F238E27FC236}">
                <a16:creationId xmlns:a16="http://schemas.microsoft.com/office/drawing/2014/main" id="{EE40F06E-F01D-49C8-9A62-FB8B195101A9}"/>
              </a:ext>
            </a:extLst>
          </p:cNvPr>
          <p:cNvSpPr txBox="1"/>
          <p:nvPr/>
        </p:nvSpPr>
        <p:spPr>
          <a:xfrm>
            <a:off x="1089285" y="191171"/>
            <a:ext cx="10013430" cy="1200329"/>
          </a:xfrm>
          <a:prstGeom prst="rect">
            <a:avLst/>
          </a:prstGeom>
          <a:solidFill>
            <a:schemeClr val="bg2"/>
          </a:solidFill>
        </p:spPr>
        <p:txBody>
          <a:bodyPr wrap="square" rtlCol="0">
            <a:spAutoFit/>
          </a:bodyPr>
          <a:lstStyle/>
          <a:p>
            <a:pPr algn="ctr"/>
            <a:r>
              <a:rPr lang="en-GB" sz="3600" dirty="0">
                <a:solidFill>
                  <a:srgbClr val="7030A0"/>
                </a:solidFill>
                <a:latin typeface="Comic Sans MS" panose="030F0902030302020204" pitchFamily="66" charset="0"/>
              </a:rPr>
              <a:t>We are going to be creating our own </a:t>
            </a:r>
            <a:r>
              <a:rPr lang="en-GB" sz="3600" b="1" dirty="0">
                <a:solidFill>
                  <a:srgbClr val="7030A0"/>
                </a:solidFill>
                <a:latin typeface="Comic Sans MS" panose="030F0902030302020204" pitchFamily="66" charset="0"/>
              </a:rPr>
              <a:t>stop motion</a:t>
            </a:r>
            <a:r>
              <a:rPr lang="en-GB" sz="3600" dirty="0">
                <a:solidFill>
                  <a:srgbClr val="7030A0"/>
                </a:solidFill>
                <a:latin typeface="Comic Sans MS" panose="030F0902030302020204" pitchFamily="66" charset="0"/>
              </a:rPr>
              <a:t> animation films today.</a:t>
            </a:r>
          </a:p>
        </p:txBody>
      </p:sp>
      <p:pic>
        <p:nvPicPr>
          <p:cNvPr id="5" name="Picture 4">
            <a:extLst>
              <a:ext uri="{FF2B5EF4-FFF2-40B4-BE49-F238E27FC236}">
                <a16:creationId xmlns:a16="http://schemas.microsoft.com/office/drawing/2014/main" id="{421AC6EB-A944-4B22-A972-E269D265F16E}"/>
              </a:ext>
            </a:extLst>
          </p:cNvPr>
          <p:cNvPicPr>
            <a:picLocks noChangeAspect="1"/>
          </p:cNvPicPr>
          <p:nvPr/>
        </p:nvPicPr>
        <p:blipFill>
          <a:blip r:embed="rId4"/>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14462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extLst>
              <a:ext uri="{837473B0-CC2E-450A-ABE3-18F120FF3D39}">
                <a1611:picAttrSrcUrl xmlns:a1611="http://schemas.microsoft.com/office/drawing/2016/11/main" r:id="rId5"/>
              </a:ext>
            </a:extLst>
          </a:blip>
          <a:srcRect/>
          <a:stretch>
            <a:fillRect t="-3000" b="-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0F06E-F01D-49C8-9A62-FB8B195101A9}"/>
              </a:ext>
            </a:extLst>
          </p:cNvPr>
          <p:cNvSpPr txBox="1"/>
          <p:nvPr/>
        </p:nvSpPr>
        <p:spPr>
          <a:xfrm>
            <a:off x="1089285" y="191171"/>
            <a:ext cx="10013430" cy="1384995"/>
          </a:xfrm>
          <a:prstGeom prst="rect">
            <a:avLst/>
          </a:prstGeom>
          <a:solidFill>
            <a:schemeClr val="bg2"/>
          </a:solidFill>
        </p:spPr>
        <p:txBody>
          <a:bodyPr wrap="square" rtlCol="0">
            <a:spAutoFit/>
          </a:bodyPr>
          <a:lstStyle/>
          <a:p>
            <a:pPr algn="ctr"/>
            <a:r>
              <a:rPr lang="en-GB" sz="2800" dirty="0">
                <a:solidFill>
                  <a:srgbClr val="7030A0"/>
                </a:solidFill>
                <a:latin typeface="Comic Sans MS" panose="030F0902030302020204" pitchFamily="66" charset="0"/>
              </a:rPr>
              <a:t>Watch this video about stop motion animation.  Write down a definition for what you think stop motion is after you have watched it.</a:t>
            </a:r>
          </a:p>
        </p:txBody>
      </p:sp>
      <p:sp>
        <p:nvSpPr>
          <p:cNvPr id="6" name="Rectangle 5">
            <a:extLst>
              <a:ext uri="{FF2B5EF4-FFF2-40B4-BE49-F238E27FC236}">
                <a16:creationId xmlns:a16="http://schemas.microsoft.com/office/drawing/2014/main" id="{3D11ED07-D53D-4CB8-AA4A-5A270A0CA379}"/>
              </a:ext>
            </a:extLst>
          </p:cNvPr>
          <p:cNvSpPr/>
          <p:nvPr/>
        </p:nvSpPr>
        <p:spPr>
          <a:xfrm>
            <a:off x="417250" y="6475919"/>
            <a:ext cx="11292397" cy="369332"/>
          </a:xfrm>
          <a:prstGeom prst="rect">
            <a:avLst/>
          </a:prstGeom>
        </p:spPr>
        <p:txBody>
          <a:bodyPr wrap="square">
            <a:spAutoFit/>
          </a:bodyPr>
          <a:lstStyle/>
          <a:p>
            <a:r>
              <a:rPr lang="en-GB" b="1" dirty="0">
                <a:solidFill>
                  <a:srgbClr val="7030A0"/>
                </a:solidFill>
                <a:latin typeface="Comic Sans MS" panose="030F0702030302020204" pitchFamily="66" charset="0"/>
                <a:hlinkClick r:id="rId6">
                  <a:extLst>
                    <a:ext uri="{A12FA001-AC4F-418D-AE19-62706E023703}">
                      <ahyp:hlinkClr xmlns:ahyp="http://schemas.microsoft.com/office/drawing/2018/hyperlinkcolor" val="tx"/>
                    </a:ext>
                  </a:extLst>
                </a:hlinkClick>
              </a:rPr>
              <a:t>Click here if video does not play automatically – watch the first 3 minutes of the video only.</a:t>
            </a:r>
            <a:endParaRPr lang="en-GB" b="1" dirty="0">
              <a:solidFill>
                <a:srgbClr val="7030A0"/>
              </a:solidFill>
              <a:latin typeface="Comic Sans MS" panose="030F0702030302020204" pitchFamily="66" charset="0"/>
            </a:endParaRPr>
          </a:p>
        </p:txBody>
      </p:sp>
      <p:pic>
        <p:nvPicPr>
          <p:cNvPr id="7" name="Picture 6">
            <a:extLst>
              <a:ext uri="{FF2B5EF4-FFF2-40B4-BE49-F238E27FC236}">
                <a16:creationId xmlns:a16="http://schemas.microsoft.com/office/drawing/2014/main" id="{4E11F24B-8BBC-4386-B2DF-716C392D76DC}"/>
              </a:ext>
            </a:extLst>
          </p:cNvPr>
          <p:cNvPicPr>
            <a:picLocks noChangeAspect="1"/>
          </p:cNvPicPr>
          <p:nvPr/>
        </p:nvPicPr>
        <p:blipFill>
          <a:blip r:embed="rId7"/>
          <a:stretch>
            <a:fillRect/>
          </a:stretch>
        </p:blipFill>
        <p:spPr>
          <a:xfrm>
            <a:off x="22292" y="4969151"/>
            <a:ext cx="1066993" cy="1506768"/>
          </a:xfrm>
          <a:prstGeom prst="rect">
            <a:avLst/>
          </a:prstGeom>
        </p:spPr>
      </p:pic>
      <p:pic>
        <p:nvPicPr>
          <p:cNvPr id="4" name="Art and Design KS2_ Stop-motion Animation - BBC Teach (2)">
            <a:hlinkClick r:id="" action="ppaction://media"/>
            <a:extLst>
              <a:ext uri="{FF2B5EF4-FFF2-40B4-BE49-F238E27FC236}">
                <a16:creationId xmlns:a16="http://schemas.microsoft.com/office/drawing/2014/main" id="{212DBA0F-69B9-45AB-8870-2C8447FA35C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20433" y="1576166"/>
            <a:ext cx="9751133" cy="4916196"/>
          </a:xfrm>
          <a:prstGeom prst="rect">
            <a:avLst/>
          </a:prstGeom>
        </p:spPr>
      </p:pic>
    </p:spTree>
    <p:extLst>
      <p:ext uri="{BB962C8B-B14F-4D97-AF65-F5344CB8AC3E}">
        <p14:creationId xmlns:p14="http://schemas.microsoft.com/office/powerpoint/2010/main" val="19647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1B52D-DE3C-364A-A191-3FFE4FC91CA7}"/>
              </a:ext>
            </a:extLst>
          </p:cNvPr>
          <p:cNvSpPr txBox="1"/>
          <p:nvPr/>
        </p:nvSpPr>
        <p:spPr>
          <a:xfrm>
            <a:off x="333632" y="851930"/>
            <a:ext cx="11121082" cy="4401205"/>
          </a:xfrm>
          <a:prstGeom prst="rect">
            <a:avLst/>
          </a:prstGeom>
          <a:noFill/>
        </p:spPr>
        <p:txBody>
          <a:bodyPr wrap="square" rtlCol="0">
            <a:spAutoFit/>
          </a:bodyPr>
          <a:lstStyle/>
          <a:p>
            <a:pPr lvl="0">
              <a:defRPr/>
            </a:pPr>
            <a:r>
              <a:rPr lang="en-GB" sz="4000" b="1" dirty="0">
                <a:solidFill>
                  <a:srgbClr val="7030A0"/>
                </a:solidFill>
                <a:latin typeface="Comic Sans MS" panose="030F0702030302020204" pitchFamily="66" charset="0"/>
              </a:rPr>
              <a:t>Stop Motion Animation</a:t>
            </a:r>
            <a:r>
              <a:rPr lang="en-GB" sz="4000" dirty="0">
                <a:solidFill>
                  <a:srgbClr val="7030A0"/>
                </a:solidFill>
                <a:latin typeface="Comic Sans MS" panose="030F0702030302020204" pitchFamily="66" charset="0"/>
              </a:rPr>
              <a:t> is a technique used in </a:t>
            </a:r>
            <a:r>
              <a:rPr lang="en-GB" sz="4000" b="1" dirty="0">
                <a:solidFill>
                  <a:srgbClr val="7030A0"/>
                </a:solidFill>
                <a:latin typeface="Comic Sans MS" panose="030F0702030302020204" pitchFamily="66" charset="0"/>
              </a:rPr>
              <a:t>animation</a:t>
            </a:r>
            <a:r>
              <a:rPr lang="en-GB" sz="4000" dirty="0">
                <a:solidFill>
                  <a:srgbClr val="7030A0"/>
                </a:solidFill>
                <a:latin typeface="Comic Sans MS" panose="030F0702030302020204" pitchFamily="66" charset="0"/>
              </a:rPr>
              <a:t> to bring non-moving objects to life on screen. This is done by moving the object a tiny amount and taking pictures each time (each picture is called a frame). When all the frames are played in sequence it shows movement.</a:t>
            </a:r>
            <a:endParaRPr kumimoji="0" lang="en-GB" sz="4000" b="0" i="0" u="none" strike="noStrike" kern="1200" cap="none" spc="0" normalizeH="0" baseline="0" noProof="0" dirty="0">
              <a:ln>
                <a:noFill/>
              </a:ln>
              <a:solidFill>
                <a:srgbClr val="7030A0"/>
              </a:solidFill>
              <a:effectLst/>
              <a:uLnTx/>
              <a:uFillTx/>
              <a:latin typeface="Comic Sans MS" panose="030F0702030302020204" pitchFamily="66" charset="0"/>
            </a:endParaRPr>
          </a:p>
        </p:txBody>
      </p:sp>
      <p:pic>
        <p:nvPicPr>
          <p:cNvPr id="3" name="Picture 2">
            <a:extLst>
              <a:ext uri="{FF2B5EF4-FFF2-40B4-BE49-F238E27FC236}">
                <a16:creationId xmlns:a16="http://schemas.microsoft.com/office/drawing/2014/main" id="{C04455B1-B410-444E-BBD6-CF1BBDC880C9}"/>
              </a:ext>
            </a:extLst>
          </p:cNvPr>
          <p:cNvPicPr>
            <a:picLocks noChangeAspect="1"/>
          </p:cNvPicPr>
          <p:nvPr/>
        </p:nvPicPr>
        <p:blipFill>
          <a:blip r:embed="rId3"/>
          <a:stretch>
            <a:fillRect/>
          </a:stretch>
        </p:blipFill>
        <p:spPr>
          <a:xfrm>
            <a:off x="145140" y="5253135"/>
            <a:ext cx="1066993" cy="1506768"/>
          </a:xfrm>
          <a:prstGeom prst="rect">
            <a:avLst/>
          </a:prstGeom>
        </p:spPr>
      </p:pic>
    </p:spTree>
    <p:extLst>
      <p:ext uri="{BB962C8B-B14F-4D97-AF65-F5344CB8AC3E}">
        <p14:creationId xmlns:p14="http://schemas.microsoft.com/office/powerpoint/2010/main" val="596040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1740</TotalTime>
  <Words>1412</Words>
  <Application>Microsoft Office PowerPoint</Application>
  <PresentationFormat>Widescreen</PresentationFormat>
  <Paragraphs>98</Paragraphs>
  <Slides>31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Comic Sans MS</vt:lpstr>
      <vt:lpstr>Office Theme</vt:lpstr>
      <vt:lpstr>1_Office Theme</vt:lpstr>
      <vt:lpstr>Farnborough Film Festival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frames (pictures) do you think are used in films to make 1 second worth of animation?</vt:lpstr>
      <vt:lpstr>Professional stop motion often uses around 24 frames per second (that means, for every second of the film there are 24 pictures taken).  Most people use between 12 and 15 frames per second to make animations.</vt:lpstr>
      <vt:lpstr>Here is an example of how Aardman studios (makers of many stop motion animation films) make their films, watch out for how many frames they use per second.  Click here for video  </vt:lpstr>
      <vt:lpstr>PowerPoint Presentation</vt:lpstr>
      <vt:lpstr>You might want to think about finding a way to keep your device still while you are filming, either by using a stand/tripod or thinking about how you will keep your hand as still as possible while moving your characters/objects.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it is time to create your film!    Remember, you will need to take lots of photographs and make really tiny movements between each picture.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Farnborough Primary School’s story writing day!</dc:title>
  <dc:creator>Microsoft Office User</dc:creator>
  <cp:lastModifiedBy>Caroline Roberts</cp:lastModifiedBy>
  <cp:revision>97</cp:revision>
  <dcterms:created xsi:type="dcterms:W3CDTF">2020-04-28T12:18:35Z</dcterms:created>
  <dcterms:modified xsi:type="dcterms:W3CDTF">2020-05-06T16:36:30Z</dcterms:modified>
</cp:coreProperties>
</file>