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2"/>
  </p:notesMasterIdLst>
  <p:handoutMasterIdLst>
    <p:handoutMasterId r:id="rId23"/>
  </p:handoutMasterIdLst>
  <p:sldIdLst>
    <p:sldId id="266" r:id="rId2"/>
    <p:sldId id="263" r:id="rId3"/>
    <p:sldId id="265" r:id="rId4"/>
    <p:sldId id="267" r:id="rId5"/>
    <p:sldId id="260" r:id="rId6"/>
    <p:sldId id="268" r:id="rId7"/>
    <p:sldId id="270" r:id="rId8"/>
    <p:sldId id="272" r:id="rId9"/>
    <p:sldId id="274" r:id="rId10"/>
    <p:sldId id="275" r:id="rId11"/>
    <p:sldId id="276" r:id="rId12"/>
    <p:sldId id="277" r:id="rId13"/>
    <p:sldId id="280" r:id="rId14"/>
    <p:sldId id="281" r:id="rId15"/>
    <p:sldId id="282" r:id="rId16"/>
    <p:sldId id="283" r:id="rId17"/>
    <p:sldId id="284" r:id="rId18"/>
    <p:sldId id="285" r:id="rId19"/>
    <p:sldId id="278" r:id="rId20"/>
    <p:sldId id="269" r:id="rId21"/>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1" autoAdjust="0"/>
    <p:restoredTop sz="94660"/>
  </p:normalViewPr>
  <p:slideViewPr>
    <p:cSldViewPr>
      <p:cViewPr varScale="1">
        <p:scale>
          <a:sx n="74" d="100"/>
          <a:sy n="74" d="100"/>
        </p:scale>
        <p:origin x="-130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E7D018D-748F-47BF-843A-40349A141CAC}" type="datetimeFigureOut">
              <a:rPr lang="en-US" smtClean="0"/>
              <a:pPr/>
              <a:t>4/13/2020</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04AC5213-BACC-41AB-9B61-B40CF6C5296E}" type="slidenum">
              <a:rPr lang="en-US" smtClean="0"/>
              <a:pPr/>
              <a:t>‹#›</a:t>
            </a:fld>
            <a:endParaRPr lang="en-US" dirty="0"/>
          </a:p>
        </p:txBody>
      </p:sp>
    </p:spTree>
    <p:extLst>
      <p:ext uri="{BB962C8B-B14F-4D97-AF65-F5344CB8AC3E}">
        <p14:creationId xmlns:p14="http://schemas.microsoft.com/office/powerpoint/2010/main" val="6290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23E9B8FB-2ABD-42C9-A6DA-A6789EAF441D}" type="datetimeFigureOut">
              <a:rPr lang="en-US" smtClean="0"/>
              <a:pPr/>
              <a:t>4/13/2020</a:t>
            </a:fld>
            <a:endParaRPr lang="en-US" dirty="0"/>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n-US"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BE2A7042-DEED-4AA1-9E89-4A16B2572577}" type="slidenum">
              <a:rPr lang="en-US" smtClean="0"/>
              <a:pPr/>
              <a:t>‹#›</a:t>
            </a:fld>
            <a:endParaRPr lang="en-US" dirty="0"/>
          </a:p>
        </p:txBody>
      </p:sp>
    </p:spTree>
    <p:extLst>
      <p:ext uri="{BB962C8B-B14F-4D97-AF65-F5344CB8AC3E}">
        <p14:creationId xmlns:p14="http://schemas.microsoft.com/office/powerpoint/2010/main" val="1501944708"/>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20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Album Cover">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a:buFontTx/>
              <a:buNone/>
              <a:defRPr lang="en-US" sz="4800" baseline="0" dirty="0">
                <a:solidFill>
                  <a:schemeClr val="bg1"/>
                </a:solidFill>
              </a:defRPr>
            </a:lvl1pPr>
            <a:extLst/>
          </a:lstStyle>
          <a:p>
            <a:pPr lvl="0"/>
            <a:r>
              <a:rPr lang="en-US" dirty="0" smtClean="0"/>
              <a:t>Click to add photo album title</a:t>
            </a:r>
            <a:endParaRPr lang="en-US" dirty="0"/>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1" name="Rectangle 10"/>
          <p:cNvSpPr>
            <a:spLocks noGrp="1"/>
          </p:cNvSpPr>
          <p:nvPr>
            <p:ph type="dt" sz="half" idx="12"/>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13" name="Rectangle 12"/>
          <p:cNvSpPr>
            <a:spLocks noGrp="1"/>
          </p:cNvSpPr>
          <p:nvPr>
            <p:ph type="sldNum" sz="quarter" idx="13"/>
          </p:nvPr>
        </p:nvSpPr>
        <p:spPr/>
        <p:txBody>
          <a:bodyPr/>
          <a:lstStyle>
            <a:extLst/>
          </a:lstStyle>
          <a:p>
            <a:fld id="{8A4431D5-1B33-458B-8AFD-CECCB0FA18CB}" type="slidenum">
              <a:rPr lang="en-US" smtClean="0">
                <a:solidFill>
                  <a:schemeClr val="bg1"/>
                </a:solidFill>
              </a:rPr>
              <a:pPr/>
              <a:t>‹#›</a:t>
            </a:fld>
            <a:endParaRPr lang="en-US" dirty="0"/>
          </a:p>
        </p:txBody>
      </p:sp>
      <p:sp>
        <p:nvSpPr>
          <p:cNvPr id="14" name="Rectangle 13"/>
          <p:cNvSpPr>
            <a:spLocks noGrp="1"/>
          </p:cNvSpPr>
          <p:nvPr>
            <p:ph type="ftr" sz="quarter" idx="14"/>
          </p:nvPr>
        </p:nvSpPr>
        <p:spPr>
          <a:xfrm rot="16200000">
            <a:off x="7296150" y="3698878"/>
            <a:ext cx="2933700" cy="365125"/>
          </a:xfrm>
        </p:spPr>
        <p:txBody>
          <a:bodyPr/>
          <a:lstStyle>
            <a:extLst/>
          </a:lstStyle>
          <a:p>
            <a:endParaRPr lang="en-US" dirty="0"/>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a:buNone/>
              <a:defRPr sz="2000">
                <a:solidFill>
                  <a:srgbClr val="FFFFFF"/>
                </a:solidFill>
              </a:defRPr>
            </a:lvl1pPr>
          </a:lstStyle>
          <a:p>
            <a:pPr lvl="0"/>
            <a:r>
              <a:rPr lang="en-US" dirty="0" smtClean="0"/>
              <a:t>Click to add date or details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7" name="Rectangle 6"/>
          <p:cNvSpPr>
            <a:spLocks noGrp="1"/>
          </p:cNvSpPr>
          <p:nvPr>
            <p:ph type="sldNum" sz="quarter" idx="16"/>
          </p:nvPr>
        </p:nvSpPr>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7"/>
          </p:nvPr>
        </p:nvSpPr>
        <p:spPr/>
        <p:txBody>
          <a:bodyPr/>
          <a:lstStyle>
            <a:extLst/>
          </a:lstStyle>
          <a:p>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5" name="Rectangle 4"/>
          <p:cNvSpPr>
            <a:spLocks noGrp="1"/>
          </p:cNvSpPr>
          <p:nvPr>
            <p:ph type="dt" sz="half" idx="14"/>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7" name="Rectangle 6"/>
          <p:cNvSpPr>
            <a:spLocks noGrp="1"/>
          </p:cNvSpPr>
          <p:nvPr>
            <p:ph type="sldNum" sz="quarter" idx="15"/>
          </p:nvPr>
        </p:nvSpPr>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Up Portrait with Caption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a:buFontTx/>
              <a:buNone/>
              <a:defRPr sz="1600" baseline="0"/>
            </a:lvl1pPr>
            <a:extLst/>
          </a:lstStyle>
          <a:p>
            <a:pPr lvl="0"/>
            <a:r>
              <a:rPr lang="en-US" dirty="0" smtClean="0"/>
              <a:t>Click to add caption</a:t>
            </a:r>
            <a:endParaRPr lang="en-US" dirty="0"/>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31"/>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11" name="Rectangle 10"/>
          <p:cNvSpPr>
            <a:spLocks noGrp="1"/>
          </p:cNvSpPr>
          <p:nvPr>
            <p:ph type="sldNum" sz="quarter" idx="32"/>
          </p:nvPr>
        </p:nvSpPr>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Up Landscape with Caption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11" name="Rectangle 10"/>
          <p:cNvSpPr>
            <a:spLocks noGrp="1"/>
          </p:cNvSpPr>
          <p:nvPr>
            <p:ph type="sldNum" sz="quarter" idx="26"/>
          </p:nvPr>
        </p:nvSpPr>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27"/>
          </p:nvPr>
        </p:nvSpPr>
        <p:spPr/>
        <p:txBody>
          <a:bodyPr/>
          <a:lstStyle>
            <a:extLst/>
          </a:lstStyle>
          <a:p>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Up Portrait with Large Caption">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a:buFontTx/>
              <a:buNone/>
              <a:defRPr sz="2800" baseline="0"/>
            </a:lvl1pPr>
            <a:extLst/>
          </a:lstStyle>
          <a:p>
            <a:pPr lvl="0"/>
            <a:r>
              <a:rPr lang="en-US" dirty="0" smtClean="0"/>
              <a:t>Click to add caption</a:t>
            </a:r>
            <a:endParaRPr lang="en-US" dirty="0"/>
          </a:p>
        </p:txBody>
      </p:sp>
      <p:sp>
        <p:nvSpPr>
          <p:cNvPr id="7" name="Rectangle 6"/>
          <p:cNvSpPr>
            <a:spLocks noGrp="1"/>
          </p:cNvSpPr>
          <p:nvPr>
            <p:ph type="dt" sz="half" idx="33"/>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8" name="Rectangle 7"/>
          <p:cNvSpPr>
            <a:spLocks noGrp="1"/>
          </p:cNvSpPr>
          <p:nvPr>
            <p:ph type="sldNum" sz="quarter" idx="34"/>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35"/>
          </p:nvPr>
        </p:nvSpPr>
        <p:spPr/>
        <p:txBody>
          <a:bodyPr/>
          <a:lstStyle>
            <a:extLst/>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Up: 1 Portrait with 3 Landscap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Rectangle 5"/>
          <p:cNvSpPr>
            <a:spLocks noGrp="1"/>
          </p:cNvSpPr>
          <p:nvPr>
            <p:ph type="dt" sz="half" idx="24"/>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7" name="Rectangle 6"/>
          <p:cNvSpPr>
            <a:spLocks noGrp="1"/>
          </p:cNvSpPr>
          <p:nvPr>
            <p:ph type="sldNum" sz="quarter" idx="25"/>
          </p:nvPr>
        </p:nvSpPr>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26"/>
          </p:nvPr>
        </p:nvSpPr>
        <p:spPr/>
        <p:txBody>
          <a:bodyPr/>
          <a:lstStyle>
            <a:extLst/>
          </a:lstStyle>
          <a:p>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8" name="Rectangle 7"/>
          <p:cNvSpPr>
            <a:spLocks noGrp="1"/>
          </p:cNvSpPr>
          <p:nvPr>
            <p:ph type="sldNum" sz="quarter" idx="30"/>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31"/>
          </p:nvPr>
        </p:nvSpPr>
        <p:spPr/>
        <p:txBody>
          <a:bodyPr/>
          <a:lstStyle>
            <a:extLst/>
          </a:lstStyle>
          <a:p>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Up: 2 Landscape with 3 Portrait">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Rectangle 7"/>
          <p:cNvSpPr>
            <a:spLocks noGrp="1"/>
          </p:cNvSpPr>
          <p:nvPr>
            <p:ph type="dt" sz="half" idx="31"/>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10" name="Rectangle 9"/>
          <p:cNvSpPr>
            <a:spLocks noGrp="1"/>
          </p:cNvSpPr>
          <p:nvPr>
            <p:ph type="sldNum" sz="quarter" idx="32"/>
          </p:nvPr>
        </p:nvSpPr>
        <p:spPr/>
        <p:txBody>
          <a:bodyPr/>
          <a:lstStyle>
            <a:extLst/>
          </a:lstStyle>
          <a:p>
            <a:fld id="{8A4431D5-1B33-458B-8AFD-CECCB0FA18CB}" type="slidenum">
              <a:rPr lang="en-US" smtClean="0">
                <a:solidFill>
                  <a:srgbClr val="FFFFFF"/>
                </a:solidFill>
              </a:rPr>
              <a:pPr/>
              <a:t>‹#›</a:t>
            </a:fld>
            <a:endParaRPr lang="en-US" dirty="0"/>
          </a:p>
        </p:txBody>
      </p:sp>
      <p:sp>
        <p:nvSpPr>
          <p:cNvPr id="11" name="Rectangle 10"/>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9" name="Rectangle 8"/>
          <p:cNvSpPr>
            <a:spLocks noGrp="1"/>
          </p:cNvSpPr>
          <p:nvPr>
            <p:ph type="sldNum" sz="quarter" idx="17"/>
          </p:nvPr>
        </p:nvSpPr>
        <p:spPr/>
        <p:txBody>
          <a:bodyPr/>
          <a:lstStyle>
            <a:extLst/>
          </a:lstStyle>
          <a:p>
            <a:fld id="{8A4431D5-1B33-458B-8AFD-CECCB0FA18CB}" type="slidenum">
              <a:rPr lang="en-US" smtClean="0">
                <a:solidFill>
                  <a:srgbClr val="FFFFFF"/>
                </a:solidFill>
              </a:rPr>
              <a:pPr/>
              <a:t>‹#›</a:t>
            </a:fld>
            <a:endParaRPr lang="en-US" dirty="0"/>
          </a:p>
        </p:txBody>
      </p:sp>
      <p:sp>
        <p:nvSpPr>
          <p:cNvPr id="10" name="Rectangle 9"/>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10" name="Rectangle 9"/>
          <p:cNvSpPr>
            <a:spLocks noGrp="1"/>
          </p:cNvSpPr>
          <p:nvPr>
            <p:ph type="dt" sz="half" idx="17"/>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11" name="Rectangle 10"/>
          <p:cNvSpPr>
            <a:spLocks noGrp="1"/>
          </p:cNvSpPr>
          <p:nvPr>
            <p:ph type="sldNum" sz="quarter" idx="18"/>
          </p:nvPr>
        </p:nvSpPr>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19"/>
          </p:nvPr>
        </p:nvSpPr>
        <p:spPr/>
        <p:txBody>
          <a:bodyPr/>
          <a:lstStyle>
            <a:extLst/>
          </a:lstStyle>
          <a:p>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andscape with Caption">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latinLnBrk="0">
              <a:spcBef>
                <a:spcPct val="20000"/>
              </a:spcBef>
              <a:defRPr lang="en-US" sz="2000" smtClean="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dirty="0"/>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a:buFontTx/>
              <a:buNone/>
              <a:defRPr sz="2400" i="0" baseline="0"/>
            </a:lvl1pPr>
            <a:extLst/>
          </a:lstStyle>
          <a:p>
            <a:pPr lvl="0"/>
            <a:r>
              <a:rPr lang="en-US" dirty="0" smtClean="0"/>
              <a:t>Click to add caption</a:t>
            </a:r>
            <a:endParaRPr lang="en-US" dirty="0"/>
          </a:p>
        </p:txBody>
      </p:sp>
      <p:sp>
        <p:nvSpPr>
          <p:cNvPr id="7" name="Rectangle 6"/>
          <p:cNvSpPr>
            <a:spLocks noGrp="1"/>
          </p:cNvSpPr>
          <p:nvPr>
            <p:ph type="dt" sz="half" idx="12"/>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8" name="Rectangle 7"/>
          <p:cNvSpPr>
            <a:spLocks noGrp="1"/>
          </p:cNvSpPr>
          <p:nvPr>
            <p:ph type="sldNum" sz="quarter" idx="13"/>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with Caption">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a:buFontTx/>
              <a:buNone/>
              <a:defRPr sz="2000" i="0"/>
            </a:lvl1pPr>
            <a:extLst/>
          </a:lstStyle>
          <a:p>
            <a:pPr lvl="0"/>
            <a:r>
              <a:rPr lang="en-US" dirty="0" smtClean="0"/>
              <a:t>Click to add caption</a:t>
            </a:r>
            <a:endParaRPr lang="en-US" dirty="0"/>
          </a:p>
        </p:txBody>
      </p:sp>
      <p:sp>
        <p:nvSpPr>
          <p:cNvPr id="8" name="Rectangle 7"/>
          <p:cNvSpPr>
            <a:spLocks noGrp="1"/>
          </p:cNvSpPr>
          <p:nvPr>
            <p:ph type="dt" sz="half" idx="32"/>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9" name="Rectangle 8"/>
          <p:cNvSpPr>
            <a:spLocks noGrp="1"/>
          </p:cNvSpPr>
          <p:nvPr>
            <p:ph type="sldNum" sz="quarter" idx="33"/>
          </p:nvPr>
        </p:nvSpPr>
        <p:spPr/>
        <p:txBody>
          <a:bodyPr/>
          <a:lstStyle>
            <a:extLst/>
          </a:lstStyle>
          <a:p>
            <a:fld id="{8A4431D5-1B33-458B-8AFD-CECCB0FA18CB}" type="slidenum">
              <a:rPr lang="en-US" smtClean="0">
                <a:solidFill>
                  <a:srgbClr val="FFFFFF"/>
                </a:solidFill>
              </a:rPr>
              <a:pPr/>
              <a:t>‹#›</a:t>
            </a:fld>
            <a:endParaRPr lang="en-US" dirty="0"/>
          </a:p>
        </p:txBody>
      </p:sp>
      <p:sp>
        <p:nvSpPr>
          <p:cNvPr id="10" name="Rectangle 9"/>
          <p:cNvSpPr>
            <a:spLocks noGrp="1"/>
          </p:cNvSpPr>
          <p:nvPr>
            <p:ph type="ftr" sz="quarter" idx="34"/>
          </p:nvPr>
        </p:nvSpPr>
        <p:spPr/>
        <p:txBody>
          <a:bodyPr/>
          <a:lstStyle>
            <a:extLst/>
          </a:lstStyle>
          <a:p>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extLst/>
          </a:lstStyle>
          <a:p>
            <a:fld id="{9668B50E-0B48-4566-8609-C51CF752A7DF}" type="datetimeFigureOut">
              <a:rPr lang="en-US" smtClean="0"/>
              <a:pPr/>
              <a:t>4/13/2020</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8A4431D5-1B33-458B-8AFD-CECCB0FA18CB}"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68B50E-0B48-4566-8609-C51CF752A7DF}" type="datetimeFigureOut">
              <a:rPr lang="en-US" smtClean="0"/>
              <a:pPr/>
              <a:t>4/13/2020</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8A4431D5-1B33-458B-8AFD-CECCB0FA18C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ortrait with Caption">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a:buFontTx/>
              <a:buNone/>
              <a:defRPr sz="2000" i="0"/>
            </a:lvl1pPr>
            <a:extLst/>
          </a:lstStyle>
          <a:p>
            <a:pPr lvl="0"/>
            <a:r>
              <a:rPr lang="en-US" dirty="0" smtClean="0"/>
              <a:t>Click to add caption</a:t>
            </a:r>
            <a:endParaRPr lang="en-US" dirty="0"/>
          </a:p>
        </p:txBody>
      </p:sp>
      <p:sp>
        <p:nvSpPr>
          <p:cNvPr id="7" name="Rectangle 6"/>
          <p:cNvSpPr>
            <a:spLocks noGrp="1"/>
          </p:cNvSpPr>
          <p:nvPr>
            <p:ph type="dt" sz="half" idx="12"/>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8" name="Rectangle 7"/>
          <p:cNvSpPr>
            <a:spLocks noGrp="1"/>
          </p:cNvSpPr>
          <p:nvPr>
            <p:ph type="sldNum" sz="quarter" idx="13"/>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ndscape Fullscree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extLst/>
          </a:lstStyle>
          <a:p>
            <a:pPr marL="0" marR="0" indent="0" algn="ctr">
              <a:buFontTx/>
              <a:buNone/>
            </a:pPr>
            <a:r>
              <a:rPr lang="en-US" i="0" dirty="0" smtClean="0"/>
              <a:t>Click icon to add full page picture</a:t>
            </a:r>
            <a:endParaRPr lang="en-US" i="0" baseline="0" dirty="0" smtClean="0"/>
          </a:p>
        </p:txBody>
      </p:sp>
      <p:sp>
        <p:nvSpPr>
          <p:cNvPr id="6" name="Rectangle 5"/>
          <p:cNvSpPr>
            <a:spLocks noGrp="1"/>
          </p:cNvSpPr>
          <p:nvPr>
            <p:ph type="dt" sz="half" idx="11"/>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7" name="Rectangle 6"/>
          <p:cNvSpPr>
            <a:spLocks noGrp="1"/>
          </p:cNvSpPr>
          <p:nvPr>
            <p:ph type="sldNum" sz="quarter" idx="12"/>
          </p:nvPr>
        </p:nvSpPr>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3"/>
          </p:nvPr>
        </p:nvSpPr>
        <p:spPr/>
        <p:txBody>
          <a:bodyPr/>
          <a:lstStyle>
            <a:extLst/>
          </a:lstStyle>
          <a:p>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a:buFontTx/>
              <a:buNone/>
              <a:defRPr sz="1200">
                <a:solidFill>
                  <a:srgbClr val="FFFFFF"/>
                </a:solidFill>
              </a:defRPr>
            </a:lvl1pPr>
            <a:extLst/>
          </a:lstStyle>
          <a:p>
            <a:pPr lvl="0"/>
            <a:r>
              <a:rPr lang="en-US" dirty="0" smtClean="0"/>
              <a:t>Click to add subtitle</a:t>
            </a:r>
            <a:endParaRPr lang="en-US" dirty="0"/>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a:buFontTx/>
              <a:buNone/>
              <a:defRPr sz="3200">
                <a:solidFill>
                  <a:srgbClr val="FFFFFF"/>
                </a:solidFill>
              </a:defRPr>
            </a:lvl1pPr>
            <a:extLst/>
          </a:lstStyle>
          <a:p>
            <a:pPr lvl="0"/>
            <a:r>
              <a:rPr lang="en-US" dirty="0" smtClean="0"/>
              <a:t>Click to add section title</a:t>
            </a:r>
            <a:endParaRPr lang="en-US" dirty="0"/>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Rectangle 17"/>
          <p:cNvSpPr>
            <a:spLocks noGrp="1"/>
          </p:cNvSpPr>
          <p:nvPr>
            <p:ph type="dt" sz="half" idx="20"/>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20" name="Rectangle 19"/>
          <p:cNvSpPr>
            <a:spLocks noGrp="1"/>
          </p:cNvSpPr>
          <p:nvPr>
            <p:ph type="sldNum" sz="quarter" idx="21"/>
          </p:nvPr>
        </p:nvSpPr>
        <p:spPr/>
        <p:txBody>
          <a:bodyPr/>
          <a:lstStyle>
            <a:extLst/>
          </a:lstStyle>
          <a:p>
            <a:fld id="{8A4431D5-1B33-458B-8AFD-CECCB0FA18CB}" type="slidenum">
              <a:rPr lang="en-US" smtClean="0">
                <a:solidFill>
                  <a:srgbClr val="FFFFFF"/>
                </a:solidFill>
              </a:rPr>
              <a:pPr/>
              <a:t>‹#›</a:t>
            </a:fld>
            <a:endParaRPr lang="en-US" dirty="0"/>
          </a:p>
        </p:txBody>
      </p:sp>
      <p:sp>
        <p:nvSpPr>
          <p:cNvPr id="21" name="Rectangle 20"/>
          <p:cNvSpPr>
            <a:spLocks noGrp="1"/>
          </p:cNvSpPr>
          <p:nvPr>
            <p:ph type="ftr" sz="quarter" idx="22"/>
          </p:nvPr>
        </p:nvSpPr>
        <p:spPr/>
        <p:txBody>
          <a:bodyPr/>
          <a:lstStyle>
            <a:extLst/>
          </a:lstStyle>
          <a:p>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7" name="Rectangle 6"/>
          <p:cNvSpPr>
            <a:spLocks noGrp="1"/>
          </p:cNvSpPr>
          <p:nvPr>
            <p:ph type="sldNum" sz="quarter" idx="17"/>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7" name="Rectangle 6"/>
          <p:cNvSpPr>
            <a:spLocks noGrp="1"/>
          </p:cNvSpPr>
          <p:nvPr>
            <p:ph type="sldNum" sz="quarter" idx="19"/>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20"/>
          </p:nvPr>
        </p:nvSpPr>
        <p:spPr/>
        <p:txBody>
          <a:bodyPr/>
          <a:lstStyle>
            <a:extLst/>
          </a:lstStyle>
          <a:p>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a:buFontTx/>
              <a:buNone/>
              <a:defRPr sz="2000" i="0"/>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6" name="Rectangle 5"/>
          <p:cNvSpPr>
            <a:spLocks noGrp="1"/>
          </p:cNvSpPr>
          <p:nvPr>
            <p:ph type="sldNum" sz="quarter" idx="15"/>
          </p:nvPr>
        </p:nvSpPr>
        <p:spPr/>
        <p:txBody>
          <a:bodyPr/>
          <a:lstStyle>
            <a:extLst/>
          </a:lstStyle>
          <a:p>
            <a:fld id="{8A4431D5-1B33-458B-8AFD-CECCB0FA18CB}" type="slidenum">
              <a:rPr lang="en-US" smtClean="0">
                <a:solidFill>
                  <a:srgbClr val="FFFFFF"/>
                </a:solidFill>
              </a:rPr>
              <a:pPr/>
              <a:t>‹#›</a:t>
            </a:fld>
            <a:endParaRPr lang="en-US" dirty="0"/>
          </a:p>
        </p:txBody>
      </p:sp>
      <p:sp>
        <p:nvSpPr>
          <p:cNvPr id="7" name="Rectangle 6"/>
          <p:cNvSpPr>
            <a:spLocks noGrp="1"/>
          </p:cNvSpPr>
          <p:nvPr>
            <p:ph type="ftr" sz="quarter" idx="16"/>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9" name="Rectangle 8"/>
          <p:cNvSpPr>
            <a:spLocks noGrp="1"/>
          </p:cNvSpPr>
          <p:nvPr>
            <p:ph type="dt" sz="half" idx="16"/>
          </p:nvPr>
        </p:nvSpPr>
        <p:spPr/>
        <p:txBody>
          <a:bodyPr/>
          <a:lstStyle>
            <a:extLst/>
          </a:lstStyle>
          <a:p>
            <a:pPr algn="r"/>
            <a:fld id="{9668B50E-0B48-4566-8609-C51CF752A7DF}" type="datetimeFigureOut">
              <a:rPr lang="en-US" smtClean="0">
                <a:solidFill>
                  <a:schemeClr val="bg1"/>
                </a:solidFill>
              </a:rPr>
              <a:pPr algn="r"/>
              <a:t>4/13/2020</a:t>
            </a:fld>
            <a:endParaRPr lang="en-US" dirty="0"/>
          </a:p>
        </p:txBody>
      </p:sp>
      <p:sp>
        <p:nvSpPr>
          <p:cNvPr id="11" name="Rectangle 10"/>
          <p:cNvSpPr>
            <a:spLocks noGrp="1"/>
          </p:cNvSpPr>
          <p:nvPr>
            <p:ph type="sldNum" sz="quarter" idx="17"/>
          </p:nvPr>
        </p:nvSpPr>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extLst/>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a:defRPr sz="1200">
                <a:solidFill>
                  <a:schemeClr val="bg1"/>
                </a:solidFill>
              </a:defRPr>
            </a:lvl1pPr>
            <a:extLst/>
          </a:lstStyle>
          <a:p>
            <a:pPr algn="r"/>
            <a:fld id="{9668B50E-0B48-4566-8609-C51CF752A7DF}" type="datetimeFigureOut">
              <a:rPr lang="en-US" smtClean="0">
                <a:solidFill>
                  <a:schemeClr val="bg1"/>
                </a:solidFill>
              </a:rPr>
              <a:pPr algn="r"/>
              <a:t>4/13/2020</a:t>
            </a:fld>
            <a:endParaRPr lang="en-US" dirty="0">
              <a:solidFill>
                <a:schemeClr val="bg1"/>
              </a:solidFill>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a:defRPr sz="1200">
                <a:solidFill>
                  <a:schemeClr val="bg1"/>
                </a:solidFill>
              </a:defRPr>
            </a:lvl1pPr>
            <a:extLst/>
          </a:lstStyle>
          <a:p>
            <a:pPr algn="l"/>
            <a:endParaRPr lang="en-US" dirty="0">
              <a:solidFill>
                <a:schemeClr val="bg1"/>
              </a:solidFill>
            </a:endParaRPr>
          </a:p>
        </p:txBody>
      </p:sp>
      <p:sp>
        <p:nvSpPr>
          <p:cNvPr id="6" name="Slide Number Placeholder 5"/>
          <p:cNvSpPr>
            <a:spLocks noGrp="1"/>
          </p:cNvSpPr>
          <p:nvPr>
            <p:ph type="sldNum" sz="quarter" idx="4"/>
          </p:nvPr>
        </p:nvSpPr>
        <p:spPr>
          <a:xfrm rot="5400000">
            <a:off x="8278813" y="5962650"/>
            <a:ext cx="968375" cy="365125"/>
          </a:xfrm>
          <a:prstGeom prst="rect">
            <a:avLst/>
          </a:prstGeom>
        </p:spPr>
        <p:txBody>
          <a:bodyPr vert="horz" rtlCol="0" anchor="ctr"/>
          <a:lstStyle>
            <a:lvl1pPr algn="r">
              <a:defRPr sz="1200">
                <a:solidFill>
                  <a:schemeClr val="bg1"/>
                </a:solidFill>
              </a:defRPr>
            </a:lvl1pPr>
            <a:extLst/>
          </a:lstStyle>
          <a:p>
            <a:fld id="{8A4431D5-1B33-458B-8AFD-CECCB0FA18CB}" type="slidenum">
              <a:rPr lang="en-US" smtClean="0">
                <a:solidFill>
                  <a:schemeClr val="bg1"/>
                </a:solidFill>
              </a:rPr>
              <a:pPr/>
              <a:t>‹#›</a:t>
            </a:fld>
            <a:endParaRPr lang="en-US" dirty="0">
              <a:solidFill>
                <a:schemeClr val="bg1"/>
              </a:solidFill>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fade/>
  </p:transition>
  <p:timing>
    <p:tnLst>
      <p:par>
        <p:cTn id="1" dur="indefinite" restart="never" nodeType="tmRoot"/>
      </p:par>
    </p:tnLst>
  </p:timing>
  <p:txStyles>
    <p:titleStyle>
      <a:lvl1pPr algn="ctr" rtl="0" eaLnBrk="1" latinLnBrk="0" hangingPunct="1">
        <a:spcBef>
          <a:spcPct val="0"/>
        </a:spcBef>
        <a:buNone/>
        <a:defRP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isset.org/live/spacetolearn.php"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farnboroughprimary.co.uk/young-science-ambassado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jp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pPr algn="ctr"/>
            <a:r>
              <a:rPr lang="en-US" sz="4000" dirty="0" smtClean="0">
                <a:latin typeface="Comic Sans MS" panose="030F0702030302020204" pitchFamily="66" charset="0"/>
              </a:rPr>
              <a:t>Fun Farnborough Science at Home!</a:t>
            </a:r>
            <a:endParaRPr lang="en-US" sz="4000" dirty="0">
              <a:latin typeface="Comic Sans MS" panose="030F0702030302020204" pitchFamily="66" charset="0"/>
            </a:endParaRPr>
          </a:p>
        </p:txBody>
      </p:sp>
      <p:pic>
        <p:nvPicPr>
          <p:cNvPr id="6" name="Picture Placeholder 5"/>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111" r="1111"/>
          <a:stretch>
            <a:fillRect/>
          </a:stretch>
        </p:blipFill>
        <p:spPr>
          <a:xfrm rot="10800000">
            <a:off x="990600" y="2971800"/>
            <a:ext cx="3297745" cy="2519477"/>
          </a:xfrm>
        </p:spPr>
      </p:pic>
      <p:pic>
        <p:nvPicPr>
          <p:cNvPr id="1027" name="Picture 3" descr="D:\230120 m stick\Jan 2020 mem stick\Farnborough 2019-20\Photos\monsoon rain\IMG_04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153" y="2740295"/>
            <a:ext cx="3704831" cy="27671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7929"/>
            <a:ext cx="3322887" cy="2481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15553" y="12573000"/>
            <a:ext cx="18159531" cy="1356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102720"/>
            <a:ext cx="3276600" cy="2447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724400" y="228600"/>
            <a:ext cx="3581400" cy="3810000"/>
          </a:xfrm>
        </p:spPr>
        <p:txBody>
          <a:bodyPr>
            <a:noAutofit/>
          </a:bodyPr>
          <a:lstStyle/>
          <a:p>
            <a:r>
              <a:rPr lang="en-GB" sz="1400" b="1" u="sng" dirty="0">
                <a:latin typeface="Comic Sans MS" panose="030F0702030302020204" pitchFamily="66" charset="0"/>
              </a:rPr>
              <a:t>What’s the </a:t>
            </a:r>
            <a:r>
              <a:rPr lang="en-GB" sz="1400" b="1" u="sng" dirty="0" smtClean="0">
                <a:latin typeface="Comic Sans MS" panose="030F0702030302020204" pitchFamily="66" charset="0"/>
              </a:rPr>
              <a:t>science </a:t>
            </a:r>
            <a:r>
              <a:rPr lang="en-GB" sz="1400" b="1" u="sng" dirty="0">
                <a:latin typeface="Comic Sans MS" panose="030F0702030302020204" pitchFamily="66" charset="0"/>
              </a:rPr>
              <a:t>behind it</a:t>
            </a:r>
            <a:r>
              <a:rPr lang="en-GB" sz="1400" b="1" u="sng" dirty="0" smtClean="0">
                <a:latin typeface="Comic Sans MS" panose="030F0702030302020204" pitchFamily="66" charset="0"/>
              </a:rPr>
              <a:t>?</a:t>
            </a:r>
          </a:p>
          <a:p>
            <a:r>
              <a:rPr lang="en-GB" sz="1400" dirty="0" smtClean="0">
                <a:latin typeface="Comic Sans MS" panose="030F0702030302020204" pitchFamily="66" charset="0"/>
              </a:rPr>
              <a:t>This is called refraction. Refraction is the bending of light. </a:t>
            </a:r>
            <a:r>
              <a:rPr lang="en-GB" sz="1400" dirty="0">
                <a:latin typeface="Comic Sans MS" panose="030F0702030302020204" pitchFamily="66" charset="0"/>
              </a:rPr>
              <a:t> </a:t>
            </a:r>
            <a:r>
              <a:rPr lang="en-GB" sz="1400" dirty="0" smtClean="0">
                <a:latin typeface="Comic Sans MS" panose="030F0702030302020204" pitchFamily="66" charset="0"/>
              </a:rPr>
              <a:t>During this experiment, light travelled </a:t>
            </a:r>
            <a:r>
              <a:rPr lang="en-GB" sz="1400" dirty="0">
                <a:latin typeface="Comic Sans MS" panose="030F0702030302020204" pitchFamily="66" charset="0"/>
              </a:rPr>
              <a:t>from the </a:t>
            </a:r>
            <a:r>
              <a:rPr lang="en-GB" sz="1400" dirty="0" smtClean="0">
                <a:latin typeface="Comic Sans MS" panose="030F0702030302020204" pitchFamily="66" charset="0"/>
              </a:rPr>
              <a:t>image, through </a:t>
            </a:r>
            <a:r>
              <a:rPr lang="en-GB" sz="1400" dirty="0">
                <a:latin typeface="Comic Sans MS" panose="030F0702030302020204" pitchFamily="66" charset="0"/>
              </a:rPr>
              <a:t>the </a:t>
            </a:r>
            <a:r>
              <a:rPr lang="en-GB" sz="1400" dirty="0" smtClean="0">
                <a:latin typeface="Comic Sans MS" panose="030F0702030302020204" pitchFamily="66" charset="0"/>
              </a:rPr>
              <a:t>air, into the glass and water, then out of the glass and into the air once more before it reached our </a:t>
            </a:r>
            <a:r>
              <a:rPr lang="en-GB" sz="1400" dirty="0" smtClean="0">
                <a:latin typeface="Comic Sans MS" panose="030F0702030302020204" pitchFamily="66" charset="0"/>
              </a:rPr>
              <a:t>eyes.</a:t>
            </a:r>
            <a:endParaRPr lang="en-GB" sz="1400" dirty="0" smtClean="0">
              <a:latin typeface="Comic Sans MS" panose="030F0702030302020204" pitchFamily="66" charset="0"/>
            </a:endParaRPr>
          </a:p>
          <a:p>
            <a:r>
              <a:rPr lang="en-GB" sz="1400" dirty="0" smtClean="0">
                <a:latin typeface="Comic Sans MS" panose="030F0702030302020204" pitchFamily="66" charset="0"/>
              </a:rPr>
              <a:t>This means that the light bends once when it travelled out of the glass into the water and then it bends again when it travelled out of the glass and into the air.</a:t>
            </a:r>
          </a:p>
          <a:p>
            <a:endParaRPr lang="en-GB" sz="1400" dirty="0">
              <a:latin typeface="Comic Sans MS" panose="030F0702030302020204" pitchFamily="66" charset="0"/>
            </a:endParaRPr>
          </a:p>
          <a:p>
            <a:r>
              <a:rPr lang="en-GB" sz="1400" dirty="0" smtClean="0">
                <a:latin typeface="Comic Sans MS" panose="030F0702030302020204" pitchFamily="66" charset="0"/>
              </a:rPr>
              <a:t>The light paths cross and the image appears to be flipped from left to </a:t>
            </a:r>
            <a:r>
              <a:rPr lang="en-GB" sz="1400" dirty="0" smtClean="0">
                <a:latin typeface="Comic Sans MS" panose="030F0702030302020204" pitchFamily="66" charset="0"/>
              </a:rPr>
              <a:t>right.</a:t>
            </a:r>
            <a:endParaRPr lang="en-GB" sz="1400" dirty="0">
              <a:latin typeface="Comic Sans MS" panose="030F0702030302020204" pitchFamily="66" charset="0"/>
            </a:endParaRPr>
          </a:p>
          <a:p>
            <a:endParaRPr lang="en-GB" sz="1400" dirty="0">
              <a:latin typeface="Comic Sans MS" panose="030F0702030302020204" pitchFamily="66" charset="0"/>
            </a:endParaRPr>
          </a:p>
          <a:p>
            <a:r>
              <a:rPr lang="en-GB" sz="1400" b="1" u="sng" dirty="0">
                <a:latin typeface="Comic Sans MS" panose="030F0702030302020204" pitchFamily="66" charset="0"/>
              </a:rPr>
              <a:t>You could try to answer these questions</a:t>
            </a:r>
            <a:r>
              <a:rPr lang="en-GB" sz="1400" b="1" u="sng" dirty="0" smtClean="0">
                <a:latin typeface="Comic Sans MS" panose="030F0702030302020204" pitchFamily="66" charset="0"/>
              </a:rPr>
              <a:t>:</a:t>
            </a:r>
          </a:p>
          <a:p>
            <a:pPr marL="342900" indent="-342900">
              <a:buFont typeface="Arial" panose="020B0604020202020204" pitchFamily="34" charset="0"/>
              <a:buChar char="•"/>
            </a:pPr>
            <a:r>
              <a:rPr lang="en-GB" sz="1400" dirty="0" smtClean="0">
                <a:latin typeface="Comic Sans MS" panose="030F0702030302020204" pitchFamily="66" charset="0"/>
              </a:rPr>
              <a:t>Does this change if you use a different </a:t>
            </a:r>
            <a:r>
              <a:rPr lang="en-GB" sz="1400" dirty="0" smtClean="0">
                <a:latin typeface="Comic Sans MS" panose="030F0702030302020204" pitchFamily="66" charset="0"/>
              </a:rPr>
              <a:t>shaped </a:t>
            </a:r>
            <a:r>
              <a:rPr lang="en-GB" sz="1400" dirty="0" smtClean="0">
                <a:latin typeface="Comic Sans MS" panose="030F0702030302020204" pitchFamily="66" charset="0"/>
              </a:rPr>
              <a:t>glass?</a:t>
            </a:r>
          </a:p>
          <a:p>
            <a:pPr marL="342900" indent="-342900">
              <a:buFont typeface="Arial" panose="020B0604020202020204" pitchFamily="34" charset="0"/>
              <a:buChar char="•"/>
            </a:pPr>
            <a:r>
              <a:rPr lang="en-GB" sz="1400" dirty="0" smtClean="0">
                <a:latin typeface="Comic Sans MS" panose="030F0702030302020204" pitchFamily="66" charset="0"/>
              </a:rPr>
              <a:t>Can you write messages backwards so </a:t>
            </a:r>
            <a:r>
              <a:rPr lang="en-GB" sz="1400" dirty="0" smtClean="0">
                <a:latin typeface="Comic Sans MS" panose="030F0702030302020204" pitchFamily="66" charset="0"/>
              </a:rPr>
              <a:t>that </a:t>
            </a:r>
            <a:r>
              <a:rPr lang="en-GB" sz="1400" dirty="0" smtClean="0">
                <a:latin typeface="Comic Sans MS" panose="030F0702030302020204" pitchFamily="66" charset="0"/>
              </a:rPr>
              <a:t>they will reveal when you fill the glass?</a:t>
            </a:r>
            <a:endParaRPr lang="en-GB" sz="1400" dirty="0">
              <a:latin typeface="Comic Sans MS" panose="030F0702030302020204" pitchFamily="66" charset="0"/>
            </a:endParaRPr>
          </a:p>
          <a:p>
            <a:endParaRPr lang="en-GB" sz="1400" dirty="0" smtClean="0">
              <a:latin typeface="Comic Sans MS" panose="030F0702030302020204" pitchFamily="66" charset="0"/>
            </a:endParaRPr>
          </a:p>
          <a:p>
            <a:endParaRPr lang="en-GB" sz="1400" dirty="0">
              <a:latin typeface="Comic Sans MS" panose="030F0702030302020204" pitchFamily="66" charset="0"/>
            </a:endParaRPr>
          </a:p>
          <a:p>
            <a:endParaRPr lang="en-US" sz="1400" dirty="0">
              <a:latin typeface="Comic Sans MS" panose="030F0702030302020204" pitchFamily="66" charset="0"/>
            </a:endParaRPr>
          </a:p>
          <a:p>
            <a:endParaRPr lang="en-US" sz="1400" dirty="0">
              <a:latin typeface="Comic Sans MS" panose="030F0702030302020204" pitchFamily="66" charset="0"/>
            </a:endParaRPr>
          </a:p>
        </p:txBody>
      </p:sp>
      <p:pic>
        <p:nvPicPr>
          <p:cNvPr id="3078" name="Picture 6" descr="Illustration Illustration, The man sitting on the arrow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4327072" cy="403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09760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body" sz="quarter" idx="17"/>
          </p:nvPr>
        </p:nvSpPr>
        <p:spPr>
          <a:xfrm>
            <a:off x="381000" y="2960132"/>
            <a:ext cx="7141029" cy="3897868"/>
          </a:xfrm>
        </p:spPr>
        <p:txBody>
          <a:bodyPr>
            <a:normAutofit fontScale="62500" lnSpcReduction="20000"/>
          </a:bodyPr>
          <a:lstStyle>
            <a:extLst/>
          </a:lstStyle>
          <a:p>
            <a:r>
              <a:rPr lang="en-GB" dirty="0" smtClean="0">
                <a:latin typeface="Comic Sans MS" panose="030F0702030302020204" pitchFamily="66" charset="0"/>
              </a:rPr>
              <a:t> </a:t>
            </a:r>
          </a:p>
          <a:p>
            <a:r>
              <a:rPr lang="en-GB" b="1" dirty="0" smtClean="0">
                <a:latin typeface="Comic Sans MS" panose="030F0702030302020204" pitchFamily="66" charset="0"/>
              </a:rPr>
              <a:t>You will need:</a:t>
            </a:r>
          </a:p>
          <a:p>
            <a:r>
              <a:rPr lang="en-GB" dirty="0" smtClean="0">
                <a:latin typeface="Comic Sans MS" panose="030F0702030302020204" pitchFamily="66" charset="0"/>
              </a:rPr>
              <a:t>​Salt</a:t>
            </a:r>
            <a:endParaRPr lang="en-GB" dirty="0">
              <a:latin typeface="Comic Sans MS" panose="030F0702030302020204" pitchFamily="66" charset="0"/>
            </a:endParaRPr>
          </a:p>
          <a:p>
            <a:r>
              <a:rPr lang="en-GB" dirty="0" smtClean="0">
                <a:latin typeface="Comic Sans MS" panose="030F0702030302020204" pitchFamily="66" charset="0"/>
              </a:rPr>
              <a:t>​A </a:t>
            </a:r>
            <a:r>
              <a:rPr lang="en-GB" dirty="0">
                <a:latin typeface="Comic Sans MS" panose="030F0702030302020204" pitchFamily="66" charset="0"/>
              </a:rPr>
              <a:t>cup of cold water</a:t>
            </a:r>
          </a:p>
          <a:p>
            <a:r>
              <a:rPr lang="en-GB" dirty="0">
                <a:latin typeface="Comic Sans MS" panose="030F0702030302020204" pitchFamily="66" charset="0"/>
              </a:rPr>
              <a:t>​20 cm of thread</a:t>
            </a:r>
          </a:p>
          <a:p>
            <a:r>
              <a:rPr lang="en-GB" dirty="0" smtClean="0">
                <a:latin typeface="Comic Sans MS" panose="030F0702030302020204" pitchFamily="66" charset="0"/>
              </a:rPr>
              <a:t>​An </a:t>
            </a:r>
            <a:r>
              <a:rPr lang="en-GB" dirty="0">
                <a:latin typeface="Comic Sans MS" panose="030F0702030302020204" pitchFamily="66" charset="0"/>
              </a:rPr>
              <a:t>ice cube</a:t>
            </a:r>
          </a:p>
          <a:p>
            <a:endParaRPr lang="en-GB" dirty="0" smtClean="0">
              <a:latin typeface="Comic Sans MS" panose="030F0702030302020204" pitchFamily="66" charset="0"/>
            </a:endParaRPr>
          </a:p>
          <a:p>
            <a:r>
              <a:rPr lang="en-GB" dirty="0" smtClean="0">
                <a:latin typeface="Comic Sans MS" panose="030F0702030302020204" pitchFamily="66" charset="0"/>
              </a:rPr>
              <a:t>1. Float </a:t>
            </a:r>
            <a:r>
              <a:rPr lang="en-GB" dirty="0">
                <a:latin typeface="Comic Sans MS" panose="030F0702030302020204" pitchFamily="66" charset="0"/>
              </a:rPr>
              <a:t>the ice cube in the cup of water.</a:t>
            </a:r>
          </a:p>
          <a:p>
            <a:r>
              <a:rPr lang="en-GB" dirty="0" smtClean="0">
                <a:latin typeface="Comic Sans MS" panose="030F0702030302020204" pitchFamily="66" charset="0"/>
              </a:rPr>
              <a:t>2. Make </a:t>
            </a:r>
            <a:r>
              <a:rPr lang="en-GB" dirty="0">
                <a:latin typeface="Comic Sans MS" panose="030F0702030302020204" pitchFamily="66" charset="0"/>
              </a:rPr>
              <a:t>a loop out of the thread and carefully place it on top of the ice cube.</a:t>
            </a:r>
          </a:p>
          <a:p>
            <a:r>
              <a:rPr lang="en-GB" dirty="0" smtClean="0">
                <a:latin typeface="Comic Sans MS" panose="030F0702030302020204" pitchFamily="66" charset="0"/>
              </a:rPr>
              <a:t>3. Sprinkle </a:t>
            </a:r>
            <a:r>
              <a:rPr lang="en-GB" dirty="0">
                <a:latin typeface="Comic Sans MS" panose="030F0702030302020204" pitchFamily="66" charset="0"/>
              </a:rPr>
              <a:t>a little salt over the top of the thread.</a:t>
            </a:r>
          </a:p>
          <a:p>
            <a:r>
              <a:rPr lang="en-GB" dirty="0" smtClean="0">
                <a:latin typeface="Comic Sans MS" panose="030F0702030302020204" pitchFamily="66" charset="0"/>
              </a:rPr>
              <a:t>4. Wait </a:t>
            </a:r>
            <a:r>
              <a:rPr lang="en-GB" dirty="0">
                <a:latin typeface="Comic Sans MS" panose="030F0702030302020204" pitchFamily="66" charset="0"/>
              </a:rPr>
              <a:t>one minute and then gently lift the thread.</a:t>
            </a:r>
          </a:p>
          <a:p>
            <a:endParaRPr lang="en-GB" dirty="0">
              <a:latin typeface="Comic Sans MS" panose="030F0702030302020204" pitchFamily="66" charset="0"/>
            </a:endParaRPr>
          </a:p>
          <a:p>
            <a:endParaRPr lang="en-GB" dirty="0">
              <a:latin typeface="Comic Sans MS" panose="030F0702030302020204" pitchFamily="66" charset="0"/>
            </a:endParaRPr>
          </a:p>
        </p:txBody>
      </p:sp>
      <p:pic>
        <p:nvPicPr>
          <p:cNvPr id="4098" name="Picture 2" descr="C:\Users\user\Desktop\total lock 2018-19\Farnborough 2018-19\Science Club\ice cube\IMG_61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305431" y="269344"/>
            <a:ext cx="2244439" cy="22098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52800" y="2590800"/>
            <a:ext cx="2079415" cy="369332"/>
          </a:xfrm>
          <a:prstGeom prst="rect">
            <a:avLst/>
          </a:prstGeom>
        </p:spPr>
        <p:txBody>
          <a:bodyPr wrap="none">
            <a:spAutoFit/>
          </a:bodyPr>
          <a:lstStyle/>
          <a:p>
            <a:r>
              <a:rPr lang="en-GB" u="sng" dirty="0" smtClean="0">
                <a:latin typeface="Comic Sans MS" panose="030F0702030302020204" pitchFamily="66" charset="0"/>
              </a:rPr>
              <a:t>Sewing ice-cubes!</a:t>
            </a:r>
            <a:endParaRPr lang="en-GB" u="sng" dirty="0">
              <a:latin typeface="Comic Sans MS" panose="030F0702030302020204" pitchFamily="66" charset="0"/>
            </a:endParaRPr>
          </a:p>
        </p:txBody>
      </p:sp>
    </p:spTree>
    <p:extLst>
      <p:ext uri="{BB962C8B-B14F-4D97-AF65-F5344CB8AC3E}">
        <p14:creationId xmlns:p14="http://schemas.microsoft.com/office/powerpoint/2010/main" val="302954949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body" sz="quarter" idx="17"/>
          </p:nvPr>
        </p:nvSpPr>
        <p:spPr>
          <a:xfrm>
            <a:off x="435428" y="3124200"/>
            <a:ext cx="7717971" cy="3733800"/>
          </a:xfrm>
        </p:spPr>
        <p:txBody>
          <a:bodyPr>
            <a:normAutofit fontScale="77500" lnSpcReduction="20000"/>
          </a:bodyPr>
          <a:lstStyle>
            <a:extLst/>
          </a:lstStyle>
          <a:p>
            <a:r>
              <a:rPr lang="en-GB" b="1" u="sng" dirty="0" smtClean="0">
                <a:latin typeface="Comic Sans MS" panose="030F0702030302020204" pitchFamily="66" charset="0"/>
              </a:rPr>
              <a:t>What’s the </a:t>
            </a:r>
            <a:r>
              <a:rPr lang="en-GB" b="1" u="sng" dirty="0" smtClean="0">
                <a:latin typeface="Comic Sans MS" panose="030F0702030302020204" pitchFamily="66" charset="0"/>
              </a:rPr>
              <a:t>science </a:t>
            </a:r>
            <a:r>
              <a:rPr lang="en-GB" b="1" u="sng" dirty="0" smtClean="0">
                <a:latin typeface="Comic Sans MS" panose="030F0702030302020204" pitchFamily="66" charset="0"/>
              </a:rPr>
              <a:t>behind it?</a:t>
            </a:r>
          </a:p>
          <a:p>
            <a:r>
              <a:rPr lang="en-GB" dirty="0">
                <a:latin typeface="Comic Sans MS" panose="030F0702030302020204" pitchFamily="66" charset="0"/>
              </a:rPr>
              <a:t>Salt lowers the melting point of water so the ice melts. But the water quickly refreezes, trapping the </a:t>
            </a:r>
            <a:r>
              <a:rPr lang="en-GB" dirty="0" smtClean="0">
                <a:latin typeface="Comic Sans MS" panose="030F0702030302020204" pitchFamily="66" charset="0"/>
              </a:rPr>
              <a:t>thread in </a:t>
            </a:r>
            <a:r>
              <a:rPr lang="en-GB" dirty="0">
                <a:latin typeface="Comic Sans MS" panose="030F0702030302020204" pitchFamily="66" charset="0"/>
              </a:rPr>
              <a:t>place</a:t>
            </a:r>
            <a:r>
              <a:rPr lang="en-GB" dirty="0" smtClean="0">
                <a:latin typeface="Comic Sans MS" panose="030F0702030302020204" pitchFamily="66" charset="0"/>
              </a:rPr>
              <a:t>.</a:t>
            </a:r>
          </a:p>
          <a:p>
            <a:endParaRPr lang="en-GB" b="1" u="sng" dirty="0" smtClean="0">
              <a:latin typeface="Comic Sans MS" panose="030F0702030302020204" pitchFamily="66" charset="0"/>
            </a:endParaRPr>
          </a:p>
          <a:p>
            <a:r>
              <a:rPr lang="en-GB" b="1" u="sng" dirty="0" smtClean="0">
                <a:latin typeface="Comic Sans MS" panose="030F0702030302020204" pitchFamily="66" charset="0"/>
              </a:rPr>
              <a:t>You </a:t>
            </a:r>
            <a:r>
              <a:rPr lang="en-GB" b="1" u="sng" dirty="0">
                <a:latin typeface="Comic Sans MS" panose="030F0702030302020204" pitchFamily="66" charset="0"/>
              </a:rPr>
              <a:t>could try to answer these questions</a:t>
            </a:r>
            <a:r>
              <a:rPr lang="en-GB" b="1" u="sng" dirty="0" smtClean="0">
                <a:latin typeface="Comic Sans MS" panose="030F0702030302020204" pitchFamily="66" charset="0"/>
              </a:rPr>
              <a:t>:</a:t>
            </a:r>
          </a:p>
          <a:p>
            <a:pPr marL="457200" indent="-457200">
              <a:buFont typeface="Arial" panose="020B0604020202020204" pitchFamily="34" charset="0"/>
              <a:buChar char="•"/>
            </a:pPr>
            <a:r>
              <a:rPr lang="en-GB" dirty="0" smtClean="0">
                <a:latin typeface="Comic Sans MS" panose="030F0702030302020204" pitchFamily="66" charset="0"/>
              </a:rPr>
              <a:t>Does changing the size of the ice cube make a difference?</a:t>
            </a:r>
          </a:p>
          <a:p>
            <a:pPr marL="457200" indent="-457200">
              <a:buFont typeface="Arial" panose="020B0604020202020204" pitchFamily="34" charset="0"/>
              <a:buChar char="•"/>
            </a:pPr>
            <a:r>
              <a:rPr lang="en-GB" dirty="0" smtClean="0">
                <a:latin typeface="Comic Sans MS" panose="030F0702030302020204" pitchFamily="66" charset="0"/>
              </a:rPr>
              <a:t>What difference does adding more salt make?</a:t>
            </a:r>
            <a:endParaRPr lang="en-GB" dirty="0">
              <a:latin typeface="Comic Sans MS" panose="030F0702030302020204" pitchFamily="66" charset="0"/>
            </a:endParaRPr>
          </a:p>
        </p:txBody>
      </p:sp>
      <p:pic>
        <p:nvPicPr>
          <p:cNvPr id="5122" name="Picture 2" descr="C:\Users\user\Desktop\total lock 2018-19\Farnborough 2018-19\Science Club\ice cube\IMG_6165.JPG"/>
          <p:cNvPicPr>
            <a:picLocks noGrp="1" noChangeAspect="1" noChangeArrowheads="1"/>
          </p:cNvPicPr>
          <p:nvPr>
            <p:ph type="pic" sz="quarter" idx="11"/>
          </p:nvPr>
        </p:nvPicPr>
        <p:blipFill>
          <a:blip r:embed="rId3" cstate="print">
            <a:extLst>
              <a:ext uri="{28A0092B-C50C-407E-A947-70E740481C1C}">
                <a14:useLocalDpi xmlns:a14="http://schemas.microsoft.com/office/drawing/2010/main" val="0"/>
              </a:ext>
            </a:extLst>
          </a:blip>
          <a:srcRect l="9848" r="9848"/>
          <a:stretch>
            <a:fillRect/>
          </a:stretch>
        </p:blipFill>
        <p:spPr bwMode="auto">
          <a:xfrm rot="10800000">
            <a:off x="990600" y="685800"/>
            <a:ext cx="2362200" cy="21971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ser\Desktop\total lock 2018-19\Farnborough 2018-19\Science Club\ice cube\IMG_61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95800" y="36490"/>
            <a:ext cx="3468674"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04085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724400" y="76200"/>
            <a:ext cx="3789609" cy="3810000"/>
          </a:xfrm>
        </p:spPr>
        <p:txBody>
          <a:bodyPr>
            <a:noAutofit/>
          </a:bodyPr>
          <a:lstStyle/>
          <a:p>
            <a:pPr algn="ctr"/>
            <a:r>
              <a:rPr lang="en-US" sz="1800" b="1" u="sng" dirty="0" smtClean="0">
                <a:latin typeface="Comic Sans MS" panose="030F0702030302020204" pitchFamily="66" charset="0"/>
              </a:rPr>
              <a:t>Yeast Balloons</a:t>
            </a:r>
          </a:p>
          <a:p>
            <a:r>
              <a:rPr lang="en-US" sz="1400" dirty="0" smtClean="0">
                <a:latin typeface="Comic Sans MS" panose="030F0702030302020204" pitchFamily="66" charset="0"/>
              </a:rPr>
              <a:t>* You will need to be outside where making a mess doesn’t matter and this is best carried out on a sunny day!*</a:t>
            </a:r>
          </a:p>
          <a:p>
            <a:endParaRPr lang="en-US" sz="1400" dirty="0">
              <a:latin typeface="Comic Sans MS" panose="030F0702030302020204" pitchFamily="66" charset="0"/>
            </a:endParaRPr>
          </a:p>
          <a:p>
            <a:r>
              <a:rPr lang="en-US" sz="1400" b="1" dirty="0" smtClean="0">
                <a:latin typeface="Comic Sans MS" panose="030F0702030302020204" pitchFamily="66" charset="0"/>
              </a:rPr>
              <a:t>You will need:</a:t>
            </a:r>
          </a:p>
          <a:p>
            <a:r>
              <a:rPr lang="en-GB" sz="1400" dirty="0">
                <a:latin typeface="Comic Sans MS" panose="030F0702030302020204" pitchFamily="66" charset="0"/>
              </a:rPr>
              <a:t>An empty water bottle</a:t>
            </a:r>
          </a:p>
          <a:p>
            <a:r>
              <a:rPr lang="en-GB" sz="1400" dirty="0" smtClean="0">
                <a:latin typeface="Comic Sans MS" panose="030F0702030302020204" pitchFamily="66" charset="0"/>
              </a:rPr>
              <a:t>​One teaspoon of yeast</a:t>
            </a:r>
            <a:endParaRPr lang="en-GB" sz="1400" dirty="0">
              <a:latin typeface="Comic Sans MS" panose="030F0702030302020204" pitchFamily="66" charset="0"/>
            </a:endParaRPr>
          </a:p>
          <a:p>
            <a:r>
              <a:rPr lang="en-GB" sz="1400" dirty="0" smtClean="0">
                <a:latin typeface="Comic Sans MS" panose="030F0702030302020204" pitchFamily="66" charset="0"/>
              </a:rPr>
              <a:t>One teaspoon of ​</a:t>
            </a:r>
            <a:r>
              <a:rPr lang="en-GB" sz="1400" dirty="0">
                <a:latin typeface="Comic Sans MS" panose="030F0702030302020204" pitchFamily="66" charset="0"/>
              </a:rPr>
              <a:t>s</a:t>
            </a:r>
            <a:r>
              <a:rPr lang="en-GB" sz="1400" dirty="0" smtClean="0">
                <a:latin typeface="Comic Sans MS" panose="030F0702030302020204" pitchFamily="66" charset="0"/>
              </a:rPr>
              <a:t>ugar</a:t>
            </a:r>
            <a:endParaRPr lang="en-GB" sz="1400" dirty="0">
              <a:latin typeface="Comic Sans MS" panose="030F0702030302020204" pitchFamily="66" charset="0"/>
            </a:endParaRPr>
          </a:p>
          <a:p>
            <a:r>
              <a:rPr lang="en-GB" sz="1400" dirty="0">
                <a:latin typeface="Comic Sans MS" panose="030F0702030302020204" pitchFamily="66" charset="0"/>
              </a:rPr>
              <a:t>​Warm water</a:t>
            </a:r>
          </a:p>
          <a:p>
            <a:r>
              <a:rPr lang="en-GB" sz="1400" dirty="0">
                <a:latin typeface="Comic Sans MS" panose="030F0702030302020204" pitchFamily="66" charset="0"/>
              </a:rPr>
              <a:t>​A balloon.</a:t>
            </a:r>
          </a:p>
          <a:p>
            <a:endParaRPr lang="en-US" sz="1400" dirty="0" smtClean="0">
              <a:latin typeface="Comic Sans MS" panose="030F0702030302020204" pitchFamily="66" charset="0"/>
            </a:endParaRPr>
          </a:p>
          <a:p>
            <a:pPr marL="457200" indent="-457200">
              <a:buAutoNum type="arabicPeriod"/>
            </a:pPr>
            <a:r>
              <a:rPr lang="en-GB" sz="1400" dirty="0" smtClean="0">
                <a:latin typeface="Comic Sans MS" panose="030F0702030302020204" pitchFamily="66" charset="0"/>
              </a:rPr>
              <a:t>First, to activate </a:t>
            </a:r>
            <a:r>
              <a:rPr lang="en-GB" sz="1400" dirty="0">
                <a:latin typeface="Comic Sans MS" panose="030F0702030302020204" pitchFamily="66" charset="0"/>
              </a:rPr>
              <a:t>the yeast </a:t>
            </a:r>
            <a:r>
              <a:rPr lang="en-GB" sz="1400" dirty="0" smtClean="0">
                <a:latin typeface="Comic Sans MS" panose="030F0702030302020204" pitchFamily="66" charset="0"/>
              </a:rPr>
              <a:t>you need to </a:t>
            </a:r>
            <a:r>
              <a:rPr lang="en-GB" sz="1400" dirty="0">
                <a:latin typeface="Comic Sans MS" panose="030F0702030302020204" pitchFamily="66" charset="0"/>
              </a:rPr>
              <a:t>warm it </a:t>
            </a:r>
            <a:r>
              <a:rPr lang="en-GB" sz="1400" dirty="0" smtClean="0">
                <a:latin typeface="Comic Sans MS" panose="030F0702030302020204" pitchFamily="66" charset="0"/>
              </a:rPr>
              <a:t>up-  fill  </a:t>
            </a:r>
            <a:r>
              <a:rPr lang="en-GB" sz="1400" dirty="0">
                <a:latin typeface="Comic Sans MS" panose="030F0702030302020204" pitchFamily="66" charset="0"/>
              </a:rPr>
              <a:t>the bottle up with 3cm of warm water. </a:t>
            </a:r>
            <a:endParaRPr lang="en-GB" sz="1400" dirty="0" smtClean="0">
              <a:latin typeface="Comic Sans MS" panose="030F0702030302020204" pitchFamily="66" charset="0"/>
            </a:endParaRPr>
          </a:p>
          <a:p>
            <a:pPr marL="457200" indent="-457200">
              <a:buAutoNum type="arabicPeriod"/>
            </a:pPr>
            <a:r>
              <a:rPr lang="en-GB" sz="1400" dirty="0" smtClean="0">
                <a:latin typeface="Comic Sans MS" panose="030F0702030302020204" pitchFamily="66" charset="0"/>
              </a:rPr>
              <a:t>Next,  add </a:t>
            </a:r>
            <a:r>
              <a:rPr lang="en-GB" sz="1400" dirty="0">
                <a:latin typeface="Comic Sans MS" panose="030F0702030302020204" pitchFamily="66" charset="0"/>
              </a:rPr>
              <a:t>a teaspoon of yeast and gently </a:t>
            </a:r>
            <a:r>
              <a:rPr lang="en-GB" sz="1400" dirty="0" smtClean="0">
                <a:latin typeface="Comic Sans MS" panose="030F0702030302020204" pitchFamily="66" charset="0"/>
              </a:rPr>
              <a:t>swirl the </a:t>
            </a:r>
            <a:r>
              <a:rPr lang="en-GB" sz="1400" dirty="0">
                <a:latin typeface="Comic Sans MS" panose="030F0702030302020204" pitchFamily="66" charset="0"/>
              </a:rPr>
              <a:t>bottle for a few seconds. </a:t>
            </a:r>
            <a:endParaRPr lang="en-GB" sz="1400" dirty="0" smtClean="0">
              <a:latin typeface="Comic Sans MS" panose="030F0702030302020204" pitchFamily="66" charset="0"/>
            </a:endParaRPr>
          </a:p>
          <a:p>
            <a:pPr marL="457200" indent="-457200">
              <a:buAutoNum type="arabicPeriod"/>
            </a:pPr>
            <a:r>
              <a:rPr lang="en-GB" sz="1400" dirty="0" smtClean="0">
                <a:latin typeface="Comic Sans MS" panose="030F0702030302020204" pitchFamily="66" charset="0"/>
              </a:rPr>
              <a:t>After that, you will need </a:t>
            </a:r>
            <a:r>
              <a:rPr lang="en-GB" sz="1400" dirty="0">
                <a:latin typeface="Comic Sans MS" panose="030F0702030302020204" pitchFamily="66" charset="0"/>
              </a:rPr>
              <a:t>to give it energy by feeding </a:t>
            </a:r>
            <a:r>
              <a:rPr lang="en-GB" sz="1400" dirty="0" smtClean="0">
                <a:latin typeface="Comic Sans MS" panose="030F0702030302020204" pitchFamily="66" charset="0"/>
              </a:rPr>
              <a:t>it- add </a:t>
            </a:r>
            <a:r>
              <a:rPr lang="en-GB" sz="1400" dirty="0">
                <a:latin typeface="Comic Sans MS" panose="030F0702030302020204" pitchFamily="66" charset="0"/>
              </a:rPr>
              <a:t>a teaspoon of sugar and </a:t>
            </a:r>
            <a:r>
              <a:rPr lang="en-GB" sz="1400" dirty="0" smtClean="0">
                <a:latin typeface="Comic Sans MS" panose="030F0702030302020204" pitchFamily="66" charset="0"/>
              </a:rPr>
              <a:t>swirl the </a:t>
            </a:r>
            <a:r>
              <a:rPr lang="en-GB" sz="1400" dirty="0">
                <a:latin typeface="Comic Sans MS" panose="030F0702030302020204" pitchFamily="66" charset="0"/>
              </a:rPr>
              <a:t>bottle again. </a:t>
            </a:r>
            <a:endParaRPr lang="en-GB" sz="1400" dirty="0" smtClean="0">
              <a:latin typeface="Comic Sans MS" panose="030F0702030302020204" pitchFamily="66" charset="0"/>
            </a:endParaRPr>
          </a:p>
          <a:p>
            <a:pPr marL="457200" indent="-457200">
              <a:buAutoNum type="arabicPeriod"/>
            </a:pPr>
            <a:r>
              <a:rPr lang="en-GB" sz="1400" dirty="0" smtClean="0">
                <a:latin typeface="Comic Sans MS" panose="030F0702030302020204" pitchFamily="66" charset="0"/>
              </a:rPr>
              <a:t>Finally,  </a:t>
            </a:r>
            <a:r>
              <a:rPr lang="en-GB" sz="1400" dirty="0" smtClean="0">
                <a:latin typeface="Comic Sans MS" panose="030F0702030302020204" pitchFamily="66" charset="0"/>
              </a:rPr>
              <a:t>place </a:t>
            </a:r>
            <a:r>
              <a:rPr lang="en-GB" sz="1400" dirty="0">
                <a:latin typeface="Comic Sans MS" panose="030F0702030302020204" pitchFamily="66" charset="0"/>
              </a:rPr>
              <a:t>the neck of the balloon over the neck of the bottle and </a:t>
            </a:r>
            <a:r>
              <a:rPr lang="en-GB" sz="1400" dirty="0" smtClean="0">
                <a:latin typeface="Comic Sans MS" panose="030F0702030302020204" pitchFamily="66" charset="0"/>
              </a:rPr>
              <a:t>leave it </a:t>
            </a:r>
            <a:r>
              <a:rPr lang="en-GB" sz="1400" dirty="0">
                <a:latin typeface="Comic Sans MS" panose="030F0702030302020204" pitchFamily="66" charset="0"/>
              </a:rPr>
              <a:t>in the sunshine for about 20 minutes. </a:t>
            </a:r>
          </a:p>
          <a:p>
            <a:r>
              <a:rPr lang="en-GB" sz="1400" dirty="0" smtClean="0">
                <a:latin typeface="Comic Sans MS" panose="030F0702030302020204" pitchFamily="66" charset="0"/>
              </a:rPr>
              <a:t>Your balloons should start </a:t>
            </a:r>
            <a:r>
              <a:rPr lang="en-GB" sz="1400" dirty="0">
                <a:latin typeface="Comic Sans MS" panose="030F0702030302020204" pitchFamily="66" charset="0"/>
              </a:rPr>
              <a:t>to inflate!</a:t>
            </a:r>
            <a:endParaRPr lang="en-US" sz="1400" dirty="0">
              <a:latin typeface="Comic Sans MS" panose="030F0702030302020204" pitchFamily="66" charset="0"/>
            </a:endParaRPr>
          </a:p>
        </p:txBody>
      </p:sp>
      <p:pic>
        <p:nvPicPr>
          <p:cNvPr id="6146" name="Picture 2" descr="C:\Users\user\Desktop\total lock 2018-19\Farnborough 2018-19\Science Club\yeast\IMG_15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00200"/>
            <a:ext cx="4092796" cy="3056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8785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normAutofit fontScale="77500" lnSpcReduction="20000"/>
          </a:bodyPr>
          <a:lstStyle/>
          <a:p>
            <a:r>
              <a:rPr lang="en-GB" b="1" u="sng" dirty="0">
                <a:latin typeface="Comic Sans MS" panose="030F0702030302020204" pitchFamily="66" charset="0"/>
              </a:rPr>
              <a:t>What’s the </a:t>
            </a:r>
            <a:r>
              <a:rPr lang="en-GB" b="1" u="sng" dirty="0" smtClean="0">
                <a:latin typeface="Comic Sans MS" panose="030F0702030302020204" pitchFamily="66" charset="0"/>
              </a:rPr>
              <a:t>science </a:t>
            </a:r>
            <a:r>
              <a:rPr lang="en-GB" b="1" u="sng" dirty="0">
                <a:latin typeface="Comic Sans MS" panose="030F0702030302020204" pitchFamily="66" charset="0"/>
              </a:rPr>
              <a:t>behind it</a:t>
            </a:r>
            <a:r>
              <a:rPr lang="en-GB" b="1" u="sng" dirty="0" smtClean="0">
                <a:latin typeface="Comic Sans MS" panose="030F0702030302020204" pitchFamily="66" charset="0"/>
              </a:rPr>
              <a:t>?</a:t>
            </a:r>
          </a:p>
          <a:p>
            <a:r>
              <a:rPr lang="en-GB" dirty="0">
                <a:latin typeface="Comic Sans MS" panose="030F0702030302020204" pitchFamily="66" charset="0"/>
              </a:rPr>
              <a:t>As the yeast eats the sugar it releases a gas called carbon dioxide. The gas fills the bottle and then fills the balloon as more gas is created</a:t>
            </a:r>
            <a:r>
              <a:rPr lang="en-GB" dirty="0" smtClean="0">
                <a:latin typeface="Comic Sans MS" panose="030F0702030302020204" pitchFamily="66" charset="0"/>
              </a:rPr>
              <a:t>.</a:t>
            </a:r>
          </a:p>
          <a:p>
            <a:endParaRPr lang="en-GB" dirty="0">
              <a:latin typeface="Comic Sans MS" panose="030F0702030302020204" pitchFamily="66" charset="0"/>
            </a:endParaRPr>
          </a:p>
          <a:p>
            <a:r>
              <a:rPr lang="en-GB" b="1" u="sng" dirty="0">
                <a:latin typeface="Comic Sans MS" panose="030F0702030302020204" pitchFamily="66" charset="0"/>
              </a:rPr>
              <a:t>You could try to answer these questions</a:t>
            </a:r>
            <a:r>
              <a:rPr lang="en-GB" b="1" u="sng" dirty="0" smtClean="0">
                <a:latin typeface="Comic Sans MS" panose="030F0702030302020204" pitchFamily="66" charset="0"/>
              </a:rPr>
              <a:t>:</a:t>
            </a:r>
          </a:p>
          <a:p>
            <a:pPr marL="342900" indent="-342900">
              <a:buFont typeface="Arial" panose="020B0604020202020204" pitchFamily="34" charset="0"/>
              <a:buChar char="•"/>
            </a:pPr>
            <a:r>
              <a:rPr lang="en-GB" dirty="0" smtClean="0">
                <a:latin typeface="Comic Sans MS" panose="030F0702030302020204" pitchFamily="66" charset="0"/>
              </a:rPr>
              <a:t>Does changing </a:t>
            </a:r>
            <a:r>
              <a:rPr lang="en-GB" dirty="0">
                <a:latin typeface="Comic Sans MS" panose="030F0702030302020204" pitchFamily="66" charset="0"/>
              </a:rPr>
              <a:t>the size of the water </a:t>
            </a:r>
            <a:r>
              <a:rPr lang="en-GB" dirty="0" smtClean="0">
                <a:latin typeface="Comic Sans MS" panose="030F0702030302020204" pitchFamily="66" charset="0"/>
              </a:rPr>
              <a:t>bottle make a difference?</a:t>
            </a:r>
          </a:p>
          <a:p>
            <a:pPr marL="342900" indent="-342900">
              <a:buFont typeface="Arial" panose="020B0604020202020204" pitchFamily="34" charset="0"/>
              <a:buChar char="•"/>
            </a:pPr>
            <a:r>
              <a:rPr lang="en-GB" dirty="0" smtClean="0">
                <a:latin typeface="Comic Sans MS" panose="030F0702030302020204" pitchFamily="66" charset="0"/>
              </a:rPr>
              <a:t>Does changing </a:t>
            </a:r>
            <a:r>
              <a:rPr lang="en-GB" dirty="0">
                <a:latin typeface="Comic Sans MS" panose="030F0702030302020204" pitchFamily="66" charset="0"/>
              </a:rPr>
              <a:t>the ‘food’ that we give the yeast </a:t>
            </a:r>
            <a:r>
              <a:rPr lang="en-GB" dirty="0" smtClean="0">
                <a:latin typeface="Comic Sans MS" panose="030F0702030302020204" pitchFamily="66" charset="0"/>
              </a:rPr>
              <a:t>e.g.</a:t>
            </a:r>
            <a:r>
              <a:rPr lang="en-GB" dirty="0">
                <a:latin typeface="Comic Sans MS" panose="030F0702030302020204" pitchFamily="66" charset="0"/>
              </a:rPr>
              <a:t> honey or syrup </a:t>
            </a:r>
            <a:r>
              <a:rPr lang="en-GB" dirty="0" smtClean="0">
                <a:latin typeface="Comic Sans MS" panose="030F0702030302020204" pitchFamily="66" charset="0"/>
              </a:rPr>
              <a:t>make a difference?</a:t>
            </a:r>
          </a:p>
          <a:p>
            <a:endParaRPr lang="en-GB" dirty="0">
              <a:latin typeface="Comic Sans MS" panose="030F0702030302020204" pitchFamily="66" charset="0"/>
            </a:endParaRPr>
          </a:p>
          <a:p>
            <a:endParaRPr lang="en-US" dirty="0">
              <a:latin typeface="Comic Sans MS" panose="030F0702030302020204" pitchFamily="66" charset="0"/>
            </a:endParaRPr>
          </a:p>
          <a:p>
            <a:endParaRPr lang="en-US" dirty="0">
              <a:latin typeface="Comic Sans MS" panose="030F0702030302020204" pitchFamily="66" charset="0"/>
            </a:endParaRPr>
          </a:p>
        </p:txBody>
      </p:sp>
      <p:pic>
        <p:nvPicPr>
          <p:cNvPr id="7170" name="Picture 2" descr="C:\Users\user\Desktop\total lock 2018-19\Farnborough 2018-19\Science Club\yeast\IMG_1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373" y="-27752"/>
            <a:ext cx="4219968" cy="315195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user\Desktop\total lock 2018-19\Farnborough 2018-19\Science Club\yeast\IMG_15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457" y="3402971"/>
            <a:ext cx="4495800" cy="335797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user\Desktop\total lock 2018-19\Farnborough 2018-19\Science Club\yeast\IMG_15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4114800"/>
            <a:ext cx="3542772" cy="2646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6564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body" sz="quarter" idx="17"/>
          </p:nvPr>
        </p:nvSpPr>
        <p:spPr>
          <a:xfrm>
            <a:off x="381000" y="2514600"/>
            <a:ext cx="8077200" cy="4343400"/>
          </a:xfrm>
        </p:spPr>
        <p:txBody>
          <a:bodyPr>
            <a:noAutofit/>
          </a:bodyPr>
          <a:lstStyle>
            <a:extLst/>
          </a:lstStyle>
          <a:p>
            <a:pPr algn="ctr"/>
            <a:r>
              <a:rPr lang="en-GB" sz="2000" b="1" u="sng" dirty="0" smtClean="0">
                <a:solidFill>
                  <a:schemeClr val="tx1"/>
                </a:solidFill>
                <a:latin typeface="Comic Sans MS" panose="030F0702030302020204" pitchFamily="66" charset="0"/>
              </a:rPr>
              <a:t>Growing a rainbow!</a:t>
            </a:r>
            <a:endParaRPr lang="en-GB" sz="2000" b="1" u="sng" dirty="0">
              <a:solidFill>
                <a:schemeClr val="tx1"/>
              </a:solidFill>
              <a:latin typeface="Comic Sans MS" panose="030F0702030302020204" pitchFamily="66" charset="0"/>
            </a:endParaRPr>
          </a:p>
          <a:p>
            <a:r>
              <a:rPr lang="en-GB" sz="1600" b="1" dirty="0" smtClean="0">
                <a:latin typeface="Comic Sans MS" panose="030F0702030302020204" pitchFamily="66" charset="0"/>
              </a:rPr>
              <a:t>You will need:</a:t>
            </a:r>
          </a:p>
          <a:p>
            <a:r>
              <a:rPr lang="en-GB" sz="1600" dirty="0" smtClean="0">
                <a:latin typeface="Comic Sans MS" panose="030F0702030302020204" pitchFamily="66" charset="0"/>
              </a:rPr>
              <a:t>Kitchen roll</a:t>
            </a:r>
          </a:p>
          <a:p>
            <a:r>
              <a:rPr lang="en-GB" sz="1600" dirty="0" smtClean="0">
                <a:latin typeface="Comic Sans MS" panose="030F0702030302020204" pitchFamily="66" charset="0"/>
              </a:rPr>
              <a:t>Felt tip pens</a:t>
            </a:r>
          </a:p>
          <a:p>
            <a:r>
              <a:rPr lang="en-GB" sz="1600" dirty="0" smtClean="0">
                <a:latin typeface="Comic Sans MS" panose="030F0702030302020204" pitchFamily="66" charset="0"/>
              </a:rPr>
              <a:t>Two small bowls of water</a:t>
            </a:r>
          </a:p>
          <a:p>
            <a:r>
              <a:rPr lang="en-GB" sz="1600" dirty="0" smtClean="0">
                <a:latin typeface="Comic Sans MS" panose="030F0702030302020204" pitchFamily="66" charset="0"/>
              </a:rPr>
              <a:t>A paper clip</a:t>
            </a:r>
          </a:p>
          <a:p>
            <a:r>
              <a:rPr lang="en-GB" sz="1600" dirty="0" smtClean="0">
                <a:latin typeface="Comic Sans MS" panose="030F0702030302020204" pitchFamily="66" charset="0"/>
              </a:rPr>
              <a:t>Thread</a:t>
            </a:r>
            <a:endParaRPr lang="en-GB" sz="1600" dirty="0">
              <a:latin typeface="Comic Sans MS" panose="030F0702030302020204" pitchFamily="66" charset="0"/>
            </a:endParaRPr>
          </a:p>
          <a:p>
            <a:endParaRPr lang="en-GB" sz="1600" dirty="0" smtClean="0">
              <a:latin typeface="Comic Sans MS" panose="030F0702030302020204" pitchFamily="66" charset="0"/>
            </a:endParaRPr>
          </a:p>
          <a:p>
            <a:pPr marL="514350" indent="-514350">
              <a:buAutoNum type="arabicPeriod"/>
            </a:pPr>
            <a:r>
              <a:rPr lang="en-GB" sz="1600" dirty="0" smtClean="0">
                <a:latin typeface="Comic Sans MS" panose="030F0702030302020204" pitchFamily="66" charset="0"/>
              </a:rPr>
              <a:t>Cut your kitchen roll into the shape of a </a:t>
            </a:r>
            <a:r>
              <a:rPr lang="en-GB" sz="1600" dirty="0" smtClean="0">
                <a:latin typeface="Comic Sans MS" panose="030F0702030302020204" pitchFamily="66" charset="0"/>
              </a:rPr>
              <a:t>rainbow.</a:t>
            </a:r>
            <a:endParaRPr lang="en-GB" sz="1600" dirty="0" smtClean="0">
              <a:latin typeface="Comic Sans MS" panose="030F0702030302020204" pitchFamily="66" charset="0"/>
            </a:endParaRPr>
          </a:p>
          <a:p>
            <a:pPr marL="514350" indent="-514350">
              <a:buAutoNum type="arabicPeriod"/>
            </a:pPr>
            <a:r>
              <a:rPr lang="en-GB" sz="1600" dirty="0" smtClean="0">
                <a:latin typeface="Comic Sans MS" panose="030F0702030302020204" pitchFamily="66" charset="0"/>
              </a:rPr>
              <a:t>Start to </a:t>
            </a:r>
            <a:r>
              <a:rPr lang="en-GB" sz="1600" dirty="0" smtClean="0">
                <a:latin typeface="Comic Sans MS" panose="030F0702030302020204" pitchFamily="66" charset="0"/>
              </a:rPr>
              <a:t>colour </a:t>
            </a:r>
            <a:r>
              <a:rPr lang="en-GB" sz="1600" dirty="0" smtClean="0">
                <a:latin typeface="Comic Sans MS" panose="030F0702030302020204" pitchFamily="66" charset="0"/>
              </a:rPr>
              <a:t>your rainbow using the felt tips up to approximately </a:t>
            </a:r>
            <a:r>
              <a:rPr lang="en-GB" sz="1600" dirty="0" smtClean="0">
                <a:latin typeface="Comic Sans MS" panose="030F0702030302020204" pitchFamily="66" charset="0"/>
              </a:rPr>
              <a:t>2cm </a:t>
            </a:r>
            <a:r>
              <a:rPr lang="en-GB" sz="1600" dirty="0" smtClean="0">
                <a:latin typeface="Comic Sans MS" panose="030F0702030302020204" pitchFamily="66" charset="0"/>
              </a:rPr>
              <a:t>on both sides.</a:t>
            </a:r>
          </a:p>
          <a:p>
            <a:pPr marL="514350" indent="-514350">
              <a:buAutoNum type="arabicPeriod"/>
            </a:pPr>
            <a:r>
              <a:rPr lang="en-GB" sz="1600" dirty="0" smtClean="0">
                <a:latin typeface="Comic Sans MS" panose="030F0702030302020204" pitchFamily="66" charset="0"/>
              </a:rPr>
              <a:t>Attach your paper clip to the top and tie a piece of thread to it. This will  give you something to hold your rainbow with.</a:t>
            </a:r>
            <a:endParaRPr lang="en-GB" sz="1600" dirty="0">
              <a:latin typeface="Comic Sans MS" panose="030F0702030302020204" pitchFamily="66" charset="0"/>
            </a:endParaRPr>
          </a:p>
          <a:p>
            <a:pPr marL="514350" indent="-514350">
              <a:buAutoNum type="arabicPeriod"/>
            </a:pPr>
            <a:r>
              <a:rPr lang="en-GB" sz="1600" dirty="0" smtClean="0">
                <a:latin typeface="Comic Sans MS" panose="030F0702030302020204" pitchFamily="66" charset="0"/>
              </a:rPr>
              <a:t>Fill each bowl with </a:t>
            </a:r>
            <a:r>
              <a:rPr lang="en-GB" sz="1600" dirty="0" smtClean="0">
                <a:latin typeface="Comic Sans MS" panose="030F0702030302020204" pitchFamily="66" charset="0"/>
              </a:rPr>
              <a:t>water.</a:t>
            </a:r>
            <a:endParaRPr lang="en-GB" sz="1600" dirty="0" smtClean="0">
              <a:latin typeface="Comic Sans MS" panose="030F0702030302020204" pitchFamily="66" charset="0"/>
            </a:endParaRPr>
          </a:p>
          <a:p>
            <a:pPr marL="514350" indent="-514350">
              <a:buAutoNum type="arabicPeriod"/>
            </a:pPr>
            <a:r>
              <a:rPr lang="en-GB" sz="1600" dirty="0" smtClean="0">
                <a:latin typeface="Comic Sans MS" panose="030F0702030302020204" pitchFamily="66" charset="0"/>
              </a:rPr>
              <a:t>Hold your rainbow with each end slightly </a:t>
            </a:r>
            <a:r>
              <a:rPr lang="en-GB" sz="1600" dirty="0" smtClean="0">
                <a:latin typeface="Comic Sans MS" panose="030F0702030302020204" pitchFamily="66" charset="0"/>
              </a:rPr>
              <a:t>submerged </a:t>
            </a:r>
            <a:r>
              <a:rPr lang="en-GB" sz="1600" dirty="0" smtClean="0">
                <a:latin typeface="Comic Sans MS" panose="030F0702030302020204" pitchFamily="66" charset="0"/>
              </a:rPr>
              <a:t>in the water and </a:t>
            </a:r>
            <a:r>
              <a:rPr lang="en-GB" sz="1600" dirty="0" smtClean="0">
                <a:latin typeface="Comic Sans MS" panose="030F0702030302020204" pitchFamily="66" charset="0"/>
              </a:rPr>
              <a:t>watch </a:t>
            </a:r>
            <a:r>
              <a:rPr lang="en-GB" sz="1600" dirty="0" smtClean="0">
                <a:latin typeface="Comic Sans MS" panose="030F0702030302020204" pitchFamily="66" charset="0"/>
              </a:rPr>
              <a:t>your rainbow grow!</a:t>
            </a:r>
            <a:endParaRPr lang="en-GB" sz="1600" dirty="0">
              <a:latin typeface="Comic Sans MS" panose="030F0702030302020204" pitchFamily="66" charset="0"/>
            </a:endParaRPr>
          </a:p>
          <a:p>
            <a:endParaRPr lang="en-GB" sz="1400" dirty="0">
              <a:latin typeface="Comic Sans MS" panose="030F0702030302020204" pitchFamily="66" charset="0"/>
            </a:endParaRPr>
          </a:p>
          <a:p>
            <a:endParaRPr lang="en-GB" sz="1400" dirty="0">
              <a:latin typeface="Comic Sans MS" panose="030F0702030302020204" pitchFamily="66" charset="0"/>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2879"/>
            <a:ext cx="26416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descr="Grow a Rainbow Experiment - The Best Ideas for Kid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66579"/>
            <a:ext cx="2880386" cy="191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85788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body" sz="quarter" idx="17"/>
          </p:nvPr>
        </p:nvSpPr>
        <p:spPr>
          <a:xfrm>
            <a:off x="435428" y="3124200"/>
            <a:ext cx="7565571" cy="3733800"/>
          </a:xfrm>
        </p:spPr>
        <p:txBody>
          <a:bodyPr>
            <a:normAutofit/>
          </a:bodyPr>
          <a:lstStyle>
            <a:extLst/>
          </a:lstStyle>
          <a:p>
            <a:r>
              <a:rPr lang="en-GB" sz="2400" b="1" u="sng" dirty="0" smtClean="0">
                <a:latin typeface="Comic Sans MS" panose="030F0702030302020204" pitchFamily="66" charset="0"/>
              </a:rPr>
              <a:t>What’s the </a:t>
            </a:r>
            <a:r>
              <a:rPr lang="en-GB" sz="2400" b="1" u="sng" dirty="0" smtClean="0">
                <a:latin typeface="Comic Sans MS" panose="030F0702030302020204" pitchFamily="66" charset="0"/>
              </a:rPr>
              <a:t>science </a:t>
            </a:r>
            <a:r>
              <a:rPr lang="en-GB" sz="2400" b="1" u="sng" dirty="0" smtClean="0">
                <a:latin typeface="Comic Sans MS" panose="030F0702030302020204" pitchFamily="66" charset="0"/>
              </a:rPr>
              <a:t>behind it?</a:t>
            </a:r>
          </a:p>
          <a:p>
            <a:r>
              <a:rPr lang="en-GB" sz="2400" dirty="0" smtClean="0">
                <a:latin typeface="Comic Sans MS" panose="030F0702030302020204" pitchFamily="66" charset="0"/>
              </a:rPr>
              <a:t>The water </a:t>
            </a:r>
            <a:r>
              <a:rPr lang="en-GB" sz="2400" dirty="0" smtClean="0">
                <a:latin typeface="Comic Sans MS" panose="030F0702030302020204" pitchFamily="66" charset="0"/>
              </a:rPr>
              <a:t>is absorbed </a:t>
            </a:r>
            <a:r>
              <a:rPr lang="en-GB" sz="2400" dirty="0" smtClean="0">
                <a:latin typeface="Comic Sans MS" panose="030F0702030302020204" pitchFamily="66" charset="0"/>
              </a:rPr>
              <a:t>through the fibres in the kitchen roll and the </a:t>
            </a:r>
            <a:r>
              <a:rPr lang="en-GB" sz="2400" dirty="0" smtClean="0">
                <a:latin typeface="Comic Sans MS" panose="030F0702030302020204" pitchFamily="66" charset="0"/>
              </a:rPr>
              <a:t>ink follows</a:t>
            </a:r>
            <a:r>
              <a:rPr lang="en-GB" sz="2400" dirty="0" smtClean="0">
                <a:latin typeface="Comic Sans MS" panose="030F0702030302020204" pitchFamily="66" charset="0"/>
              </a:rPr>
              <a:t>. </a:t>
            </a:r>
          </a:p>
          <a:p>
            <a:endParaRPr lang="en-GB" sz="2400" b="1" u="sng" dirty="0" smtClean="0">
              <a:latin typeface="Comic Sans MS" panose="030F0702030302020204" pitchFamily="66" charset="0"/>
            </a:endParaRPr>
          </a:p>
          <a:p>
            <a:r>
              <a:rPr lang="en-GB" sz="2400" b="1" u="sng" dirty="0" smtClean="0">
                <a:latin typeface="Comic Sans MS" panose="030F0702030302020204" pitchFamily="66" charset="0"/>
              </a:rPr>
              <a:t>You </a:t>
            </a:r>
            <a:r>
              <a:rPr lang="en-GB" sz="2400" b="1" u="sng" dirty="0">
                <a:latin typeface="Comic Sans MS" panose="030F0702030302020204" pitchFamily="66" charset="0"/>
              </a:rPr>
              <a:t>could try to answer </a:t>
            </a:r>
            <a:r>
              <a:rPr lang="en-GB" sz="2400" b="1" u="sng" dirty="0" smtClean="0">
                <a:latin typeface="Comic Sans MS" panose="030F0702030302020204" pitchFamily="66" charset="0"/>
              </a:rPr>
              <a:t>this question:</a:t>
            </a:r>
            <a:endParaRPr lang="en-GB" sz="2400" b="1" u="sng" dirty="0" smtClean="0">
              <a:latin typeface="Comic Sans MS" panose="030F0702030302020204" pitchFamily="66" charset="0"/>
            </a:endParaRPr>
          </a:p>
          <a:p>
            <a:pPr marL="457200" indent="-457200">
              <a:buFont typeface="Arial" panose="020B0604020202020204" pitchFamily="34" charset="0"/>
              <a:buChar char="•"/>
            </a:pPr>
            <a:r>
              <a:rPr lang="en-GB" sz="2400" dirty="0" smtClean="0">
                <a:latin typeface="Comic Sans MS" panose="030F0702030302020204" pitchFamily="66" charset="0"/>
              </a:rPr>
              <a:t>Will </a:t>
            </a:r>
            <a:r>
              <a:rPr lang="en-GB" sz="2400" dirty="0" smtClean="0">
                <a:latin typeface="Comic Sans MS" panose="030F0702030302020204" pitchFamily="66" charset="0"/>
              </a:rPr>
              <a:t>the rainbow keep growing if you leave it in the water for a long time</a:t>
            </a:r>
            <a:r>
              <a:rPr lang="en-GB" sz="2400" dirty="0" smtClean="0">
                <a:latin typeface="Comic Sans MS" panose="030F0702030302020204" pitchFamily="66" charset="0"/>
              </a:rPr>
              <a:t>?</a:t>
            </a:r>
          </a:p>
          <a:p>
            <a:pPr marL="457200" indent="-457200">
              <a:buFont typeface="Arial" panose="020B0604020202020204" pitchFamily="34" charset="0"/>
              <a:buChar char="•"/>
            </a:pPr>
            <a:endParaRPr lang="en-GB" sz="2400" dirty="0">
              <a:latin typeface="Comic Sans MS" panose="030F0702030302020204" pitchFamily="66" charset="0"/>
            </a:endParaRPr>
          </a:p>
        </p:txBody>
      </p:sp>
      <p:pic>
        <p:nvPicPr>
          <p:cNvPr id="10242" name="Picture 2" descr="Rainbow Science Experiment Worksheets &amp; Teaching Resources | T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57200"/>
            <a:ext cx="333375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11674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840830" y="381000"/>
            <a:ext cx="3614150" cy="4343400"/>
          </a:xfrm>
        </p:spPr>
        <p:txBody>
          <a:bodyPr>
            <a:noAutofit/>
          </a:bodyPr>
          <a:lstStyle/>
          <a:p>
            <a:r>
              <a:rPr lang="en-GB" b="1" u="sng" dirty="0">
                <a:latin typeface="Comic Sans MS" panose="030F0702030302020204" pitchFamily="66" charset="0"/>
              </a:rPr>
              <a:t>Erupting Lemon Volcanoes</a:t>
            </a:r>
          </a:p>
          <a:p>
            <a:endParaRPr lang="en-US" sz="1200" dirty="0" smtClean="0">
              <a:latin typeface="Comic Sans MS" panose="030F0702030302020204" pitchFamily="66" charset="0"/>
            </a:endParaRPr>
          </a:p>
          <a:p>
            <a:r>
              <a:rPr lang="en-US" sz="1400" dirty="0" smtClean="0">
                <a:latin typeface="Comic Sans MS" panose="030F0702030302020204" pitchFamily="66" charset="0"/>
              </a:rPr>
              <a:t>*A final messy experiment that is best carried out where making a mess doesn’t matter*</a:t>
            </a:r>
            <a:endParaRPr lang="en-US" sz="1400" dirty="0">
              <a:latin typeface="Comic Sans MS" panose="030F0702030302020204" pitchFamily="66" charset="0"/>
            </a:endParaRPr>
          </a:p>
          <a:p>
            <a:endParaRPr lang="en-GB" sz="1400" b="1" dirty="0" smtClean="0">
              <a:latin typeface="Comic Sans MS" panose="030F0702030302020204" pitchFamily="66" charset="0"/>
            </a:endParaRPr>
          </a:p>
          <a:p>
            <a:r>
              <a:rPr lang="en-GB" sz="1400" b="1" dirty="0" smtClean="0">
                <a:latin typeface="Comic Sans MS" panose="030F0702030302020204" pitchFamily="66" charset="0"/>
              </a:rPr>
              <a:t>You </a:t>
            </a:r>
            <a:r>
              <a:rPr lang="en-GB" sz="1400" b="1" dirty="0">
                <a:latin typeface="Comic Sans MS" panose="030F0702030302020204" pitchFamily="66" charset="0"/>
              </a:rPr>
              <a:t>will need:</a:t>
            </a:r>
            <a:endParaRPr lang="en-GB" sz="1400" dirty="0">
              <a:latin typeface="Comic Sans MS" panose="030F0702030302020204" pitchFamily="66" charset="0"/>
            </a:endParaRPr>
          </a:p>
          <a:p>
            <a:r>
              <a:rPr lang="en-GB" sz="1400" dirty="0">
                <a:latin typeface="Comic Sans MS" panose="030F0702030302020204" pitchFamily="66" charset="0"/>
              </a:rPr>
              <a:t>A Lemon</a:t>
            </a:r>
          </a:p>
          <a:p>
            <a:r>
              <a:rPr lang="en-GB" sz="1400" dirty="0">
                <a:latin typeface="Comic Sans MS" panose="030F0702030302020204" pitchFamily="66" charset="0"/>
              </a:rPr>
              <a:t>A toothpick</a:t>
            </a:r>
          </a:p>
          <a:p>
            <a:r>
              <a:rPr lang="en-GB" sz="1400" dirty="0">
                <a:latin typeface="Comic Sans MS" panose="030F0702030302020204" pitchFamily="66" charset="0"/>
              </a:rPr>
              <a:t>Food colouring</a:t>
            </a:r>
          </a:p>
          <a:p>
            <a:r>
              <a:rPr lang="en-GB" sz="1400" dirty="0">
                <a:latin typeface="Comic Sans MS" panose="030F0702030302020204" pitchFamily="66" charset="0"/>
              </a:rPr>
              <a:t>Washing up liquid</a:t>
            </a:r>
          </a:p>
          <a:p>
            <a:r>
              <a:rPr lang="en-GB" sz="1400" dirty="0">
                <a:latin typeface="Comic Sans MS" panose="030F0702030302020204" pitchFamily="66" charset="0"/>
              </a:rPr>
              <a:t>Bicarbonate of soda</a:t>
            </a:r>
          </a:p>
          <a:p>
            <a:r>
              <a:rPr lang="en-GB" sz="1400" dirty="0">
                <a:latin typeface="Comic Sans MS" panose="030F0702030302020204" pitchFamily="66" charset="0"/>
              </a:rPr>
              <a:t>A </a:t>
            </a:r>
            <a:r>
              <a:rPr lang="en-GB" sz="1400" dirty="0" smtClean="0">
                <a:latin typeface="Comic Sans MS" panose="030F0702030302020204" pitchFamily="66" charset="0"/>
              </a:rPr>
              <a:t>plate</a:t>
            </a:r>
          </a:p>
          <a:p>
            <a:endParaRPr lang="en-GB" sz="1400" dirty="0">
              <a:latin typeface="Comic Sans MS" panose="030F0702030302020204" pitchFamily="66" charset="0"/>
            </a:endParaRPr>
          </a:p>
          <a:p>
            <a:r>
              <a:rPr lang="en-GB" sz="1400" dirty="0" smtClean="0">
                <a:latin typeface="Comic Sans MS" panose="030F0702030302020204" pitchFamily="66" charset="0"/>
              </a:rPr>
              <a:t>1. Cut </a:t>
            </a:r>
            <a:r>
              <a:rPr lang="en-GB" sz="1400" dirty="0">
                <a:latin typeface="Comic Sans MS" panose="030F0702030302020204" pitchFamily="66" charset="0"/>
              </a:rPr>
              <a:t>your lemon in half and then use a toothpick to poke into the flesh of the lemon to release the juice.</a:t>
            </a:r>
          </a:p>
          <a:p>
            <a:r>
              <a:rPr lang="en-GB" sz="1400" dirty="0" smtClean="0">
                <a:latin typeface="Comic Sans MS" panose="030F0702030302020204" pitchFamily="66" charset="0"/>
              </a:rPr>
              <a:t>2. Put </a:t>
            </a:r>
            <a:r>
              <a:rPr lang="en-GB" sz="1400" dirty="0">
                <a:latin typeface="Comic Sans MS" panose="030F0702030302020204" pitchFamily="66" charset="0"/>
              </a:rPr>
              <a:t>your lemon on a plate (ready to catch the eruption!)</a:t>
            </a:r>
          </a:p>
          <a:p>
            <a:r>
              <a:rPr lang="en-GB" sz="1400" dirty="0" smtClean="0">
                <a:latin typeface="Comic Sans MS" panose="030F0702030302020204" pitchFamily="66" charset="0"/>
              </a:rPr>
              <a:t>3. Add </a:t>
            </a:r>
            <a:r>
              <a:rPr lang="en-GB" sz="1400" dirty="0">
                <a:latin typeface="Comic Sans MS" panose="030F0702030302020204" pitchFamily="66" charset="0"/>
              </a:rPr>
              <a:t>a few drops of food colouring.</a:t>
            </a:r>
          </a:p>
          <a:p>
            <a:r>
              <a:rPr lang="en-GB" sz="1400" dirty="0" smtClean="0">
                <a:latin typeface="Comic Sans MS" panose="030F0702030302020204" pitchFamily="66" charset="0"/>
              </a:rPr>
              <a:t>4. Next</a:t>
            </a:r>
            <a:r>
              <a:rPr lang="en-GB" sz="1400" dirty="0">
                <a:latin typeface="Comic Sans MS" panose="030F0702030302020204" pitchFamily="66" charset="0"/>
              </a:rPr>
              <a:t>, add a little washing up liquid to the lemon.</a:t>
            </a:r>
          </a:p>
          <a:p>
            <a:r>
              <a:rPr lang="en-GB" sz="1400" dirty="0" smtClean="0">
                <a:latin typeface="Comic Sans MS" panose="030F0702030302020204" pitchFamily="66" charset="0"/>
              </a:rPr>
              <a:t>5. Sprinkle </a:t>
            </a:r>
            <a:r>
              <a:rPr lang="en-GB" sz="1400" dirty="0">
                <a:latin typeface="Comic Sans MS" panose="030F0702030302020204" pitchFamily="66" charset="0"/>
              </a:rPr>
              <a:t>the top of the lemon with a generous layer of bicarbonate of soda.</a:t>
            </a:r>
          </a:p>
          <a:p>
            <a:r>
              <a:rPr lang="en-GB" sz="1400" dirty="0" smtClean="0">
                <a:latin typeface="Comic Sans MS" panose="030F0702030302020204" pitchFamily="66" charset="0"/>
              </a:rPr>
              <a:t>6. Stand </a:t>
            </a:r>
            <a:r>
              <a:rPr lang="en-GB" sz="1400" dirty="0">
                <a:latin typeface="Comic Sans MS" panose="030F0702030302020204" pitchFamily="66" charset="0"/>
              </a:rPr>
              <a:t>back and watch!</a:t>
            </a:r>
          </a:p>
        </p:txBody>
      </p:sp>
      <p:pic>
        <p:nvPicPr>
          <p:cNvPr id="13315" name="Picture 3" descr="C:\Users\user\Desktop\total lock 2018-19\Farnborough 2018-19\volcano\IMG_61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330616" y="1371600"/>
            <a:ext cx="428483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40574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noAutofit/>
          </a:bodyPr>
          <a:lstStyle/>
          <a:p>
            <a:r>
              <a:rPr lang="en-GB" b="1" u="sng" dirty="0">
                <a:latin typeface="Comic Sans MS" panose="030F0702030302020204" pitchFamily="66" charset="0"/>
              </a:rPr>
              <a:t>What’s the </a:t>
            </a:r>
            <a:r>
              <a:rPr lang="en-GB" b="1" u="sng" dirty="0" smtClean="0">
                <a:latin typeface="Comic Sans MS" panose="030F0702030302020204" pitchFamily="66" charset="0"/>
              </a:rPr>
              <a:t>science </a:t>
            </a:r>
            <a:r>
              <a:rPr lang="en-GB" b="1" u="sng" dirty="0">
                <a:latin typeface="Comic Sans MS" panose="030F0702030302020204" pitchFamily="66" charset="0"/>
              </a:rPr>
              <a:t>behind it</a:t>
            </a:r>
            <a:r>
              <a:rPr lang="en-GB" b="1" u="sng" dirty="0" smtClean="0">
                <a:latin typeface="Comic Sans MS" panose="030F0702030302020204" pitchFamily="66" charset="0"/>
              </a:rPr>
              <a:t>?</a:t>
            </a:r>
          </a:p>
          <a:p>
            <a:r>
              <a:rPr lang="en-GB" dirty="0">
                <a:latin typeface="Comic Sans MS" panose="030F0702030302020204" pitchFamily="66" charset="0"/>
              </a:rPr>
              <a:t>This is all because of a chemical reaction: The citric acid from the lemon juice is reacting to the bicarbonate of soda creating carbon dioxide gas. The washing up liquid helps capture the gas so we can see it as bubbles during the reaction.</a:t>
            </a:r>
          </a:p>
          <a:p>
            <a:r>
              <a:rPr lang="en-GB" b="1" u="sng" dirty="0">
                <a:latin typeface="Comic Sans MS" panose="030F0702030302020204" pitchFamily="66" charset="0"/>
              </a:rPr>
              <a:t>You could try to answer these questions</a:t>
            </a:r>
            <a:r>
              <a:rPr lang="en-GB" b="1" u="sng" dirty="0" smtClean="0">
                <a:latin typeface="Comic Sans MS" panose="030F0702030302020204" pitchFamily="66" charset="0"/>
              </a:rPr>
              <a:t>:</a:t>
            </a:r>
          </a:p>
          <a:p>
            <a:pPr marL="342900" indent="-342900">
              <a:buFont typeface="Arial" panose="020B0604020202020204" pitchFamily="34" charset="0"/>
              <a:buChar char="•"/>
            </a:pPr>
            <a:r>
              <a:rPr lang="en-GB" dirty="0">
                <a:latin typeface="Comic Sans MS" panose="030F0702030302020204" pitchFamily="66" charset="0"/>
              </a:rPr>
              <a:t>Would this work as well with limes? </a:t>
            </a:r>
            <a:endParaRPr lang="en-GB" dirty="0" smtClean="0">
              <a:latin typeface="Comic Sans MS" panose="030F0702030302020204" pitchFamily="66" charset="0"/>
            </a:endParaRPr>
          </a:p>
          <a:p>
            <a:pPr marL="342900" indent="-342900">
              <a:buFont typeface="Arial" panose="020B0604020202020204" pitchFamily="34" charset="0"/>
              <a:buChar char="•"/>
            </a:pPr>
            <a:r>
              <a:rPr lang="en-GB" dirty="0" smtClean="0">
                <a:latin typeface="Comic Sans MS" panose="030F0702030302020204" pitchFamily="66" charset="0"/>
              </a:rPr>
              <a:t>Would </a:t>
            </a:r>
            <a:r>
              <a:rPr lang="en-GB" dirty="0">
                <a:latin typeface="Comic Sans MS" panose="030F0702030302020204" pitchFamily="66" charset="0"/>
              </a:rPr>
              <a:t>else could you use?</a:t>
            </a:r>
            <a:endParaRPr lang="en-GB" dirty="0" smtClean="0">
              <a:latin typeface="Comic Sans MS" panose="030F0702030302020204" pitchFamily="66" charset="0"/>
            </a:endParaRPr>
          </a:p>
          <a:p>
            <a:endParaRPr lang="en-GB" dirty="0">
              <a:latin typeface="Comic Sans MS" panose="030F0702030302020204" pitchFamily="66" charset="0"/>
            </a:endParaRPr>
          </a:p>
          <a:p>
            <a:endParaRPr lang="en-US" dirty="0">
              <a:latin typeface="Comic Sans MS" panose="030F0702030302020204" pitchFamily="66" charset="0"/>
            </a:endParaRPr>
          </a:p>
          <a:p>
            <a:endParaRPr lang="en-US" dirty="0">
              <a:latin typeface="Comic Sans MS" panose="030F0702030302020204" pitchFamily="66" charset="0"/>
            </a:endParaRPr>
          </a:p>
        </p:txBody>
      </p:sp>
      <p:pic>
        <p:nvPicPr>
          <p:cNvPr id="14338" name="Picture 2" descr="C:\Users\user\Desktop\total lock 2018-19\Farnborough 2018-19\volcano\IMG_61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205980" y="1600200"/>
            <a:ext cx="4590893"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37759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7800" y="152400"/>
            <a:ext cx="6705600" cy="2677656"/>
          </a:xfrm>
          <a:prstGeom prst="rect">
            <a:avLst/>
          </a:prstGeom>
        </p:spPr>
        <p:txBody>
          <a:bodyPr wrap="square">
            <a:spAutoFit/>
          </a:bodyPr>
          <a:lstStyle/>
          <a:p>
            <a:pPr algn="ctr"/>
            <a:r>
              <a:rPr lang="en-GB" sz="3200" b="1" u="sng" dirty="0">
                <a:latin typeface="Comic Sans MS" panose="030F0702030302020204" pitchFamily="66" charset="0"/>
              </a:rPr>
              <a:t>Space to </a:t>
            </a:r>
            <a:r>
              <a:rPr lang="en-GB" sz="3200" b="1" u="sng" dirty="0" smtClean="0">
                <a:latin typeface="Comic Sans MS" panose="030F0702030302020204" pitchFamily="66" charset="0"/>
              </a:rPr>
              <a:t>Learn</a:t>
            </a:r>
            <a:r>
              <a:rPr lang="en-GB" sz="3200" b="1" u="sng" dirty="0">
                <a:latin typeface="Comic Sans MS" panose="030F0702030302020204" pitchFamily="66" charset="0"/>
              </a:rPr>
              <a:t/>
            </a:r>
            <a:br>
              <a:rPr lang="en-GB" sz="3200" b="1" u="sng" dirty="0">
                <a:latin typeface="Comic Sans MS" panose="030F0702030302020204" pitchFamily="66" charset="0"/>
              </a:rPr>
            </a:br>
            <a:r>
              <a:rPr lang="en-GB" sz="3200" b="1" u="sng" dirty="0">
                <a:latin typeface="Comic Sans MS" panose="030F0702030302020204" pitchFamily="66" charset="0"/>
              </a:rPr>
              <a:t>A free Astronaut Talk with LIVE </a:t>
            </a:r>
            <a:r>
              <a:rPr lang="en-GB" sz="3200" b="1" u="sng" dirty="0" smtClean="0">
                <a:latin typeface="Comic Sans MS" panose="030F0702030302020204" pitchFamily="66" charset="0"/>
              </a:rPr>
              <a:t>Q&amp;A</a:t>
            </a:r>
          </a:p>
          <a:p>
            <a:endParaRPr lang="en-GB" b="1" dirty="0">
              <a:latin typeface="Comic Sans MS" panose="030F0702030302020204" pitchFamily="66" charset="0"/>
            </a:endParaRPr>
          </a:p>
          <a:p>
            <a:r>
              <a:rPr lang="en-GB" dirty="0" smtClean="0">
                <a:latin typeface="Comic Sans MS" panose="030F0702030302020204" pitchFamily="66" charset="0"/>
              </a:rPr>
              <a:t>Have you ever wanted </a:t>
            </a:r>
            <a:r>
              <a:rPr lang="en-GB" dirty="0">
                <a:latin typeface="Comic Sans MS" panose="030F0702030302020204" pitchFamily="66" charset="0"/>
              </a:rPr>
              <a:t>to have a chat with an astronaut? </a:t>
            </a:r>
            <a:endParaRPr lang="en-GB" dirty="0" smtClean="0">
              <a:latin typeface="Comic Sans MS" panose="030F0702030302020204" pitchFamily="66" charset="0"/>
            </a:endParaRPr>
          </a:p>
          <a:p>
            <a:r>
              <a:rPr lang="en-GB" dirty="0" smtClean="0">
                <a:latin typeface="Comic Sans MS" panose="030F0702030302020204" pitchFamily="66" charset="0"/>
              </a:rPr>
              <a:t>Then </a:t>
            </a:r>
            <a:r>
              <a:rPr lang="en-GB" dirty="0">
                <a:latin typeface="Comic Sans MS" panose="030F0702030302020204" pitchFamily="66" charset="0"/>
              </a:rPr>
              <a:t>tune into </a:t>
            </a:r>
            <a:r>
              <a:rPr lang="en-GB" dirty="0">
                <a:latin typeface="Comic Sans MS" panose="030F0702030302020204" pitchFamily="66" charset="0"/>
                <a:hlinkClick r:id="rId3"/>
              </a:rPr>
              <a:t>https://</a:t>
            </a:r>
            <a:r>
              <a:rPr lang="en-GB" dirty="0" smtClean="0">
                <a:latin typeface="Comic Sans MS" panose="030F0702030302020204" pitchFamily="66" charset="0"/>
                <a:hlinkClick r:id="rId3"/>
              </a:rPr>
              <a:t>isset.org/live/spacetolearn.php</a:t>
            </a:r>
            <a:endParaRPr lang="en-GB" dirty="0">
              <a:latin typeface="Comic Sans MS" panose="030F0702030302020204" pitchFamily="66" charset="0"/>
            </a:endParaRPr>
          </a:p>
          <a:p>
            <a:r>
              <a:rPr lang="en-GB" dirty="0" smtClean="0">
                <a:latin typeface="Comic Sans MS" panose="030F0702030302020204" pitchFamily="66" charset="0"/>
              </a:rPr>
              <a:t> </a:t>
            </a:r>
            <a:r>
              <a:rPr lang="en-GB" dirty="0">
                <a:latin typeface="Comic Sans MS" panose="030F0702030302020204" pitchFamily="66" charset="0"/>
              </a:rPr>
              <a:t>each Tuesday at 2pm. </a:t>
            </a:r>
          </a:p>
        </p:txBody>
      </p:sp>
      <p:pic>
        <p:nvPicPr>
          <p:cNvPr id="15362" name="Picture 2" descr="Space to Lea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830056"/>
            <a:ext cx="7448550" cy="363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47855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j0321055.jpg"/>
          <p:cNvPicPr>
            <a:picLocks noGrp="1" noChangeAspect="1"/>
          </p:cNvPicPr>
          <p:nvPr>
            <p:ph type="pic" sz="quarter" idx="10"/>
          </p:nvPr>
        </p:nvPicPr>
        <p:blipFill>
          <a:blip r:embed="rId3" cstate="print"/>
          <a:srcRect t="2556" b="2556"/>
          <a:stretch>
            <a:fillRect/>
          </a:stretch>
        </p:blipFill>
        <p:spPr>
          <a:xfrm>
            <a:off x="304800" y="228600"/>
            <a:ext cx="4754563" cy="6324600"/>
          </a:xfrm>
          <a:prstGeom prst="rect">
            <a:avLst/>
          </a:prstGeom>
          <a:solidFill>
            <a:schemeClr val="bg1"/>
          </a:solidFill>
          <a:ln w="34925" cap="rnd" cmpd="sng" algn="ctr">
            <a:noFill/>
            <a:prstDash val="solid"/>
          </a:ln>
          <a:effectLst>
            <a:outerShdw blurRad="50800" algn="tl" rotWithShape="0">
              <a:srgbClr val="000000">
                <a:alpha val="64000"/>
              </a:srgbClr>
            </a:outerShdw>
          </a:effectLst>
        </p:spPr>
      </p:pic>
      <p:sp>
        <p:nvSpPr>
          <p:cNvPr id="5" name="Text Placeholder 4"/>
          <p:cNvSpPr>
            <a:spLocks noGrp="1"/>
          </p:cNvSpPr>
          <p:nvPr>
            <p:ph type="body" sz="quarter" idx="11"/>
          </p:nvPr>
        </p:nvSpPr>
        <p:spPr/>
        <p:txBody>
          <a:bodyPr>
            <a:noAutofit/>
          </a:bodyPr>
          <a:lstStyle/>
          <a:p>
            <a:r>
              <a:rPr lang="en-US" sz="1400" dirty="0" smtClean="0">
                <a:latin typeface="Comic Sans MS" panose="030F0702030302020204" pitchFamily="66" charset="0"/>
              </a:rPr>
              <a:t>Hello to all you lovely budding </a:t>
            </a:r>
            <a:r>
              <a:rPr lang="en-US" sz="1400" dirty="0" smtClean="0">
                <a:latin typeface="Comic Sans MS" panose="030F0702030302020204" pitchFamily="66" charset="0"/>
              </a:rPr>
              <a:t>scientists </a:t>
            </a:r>
            <a:r>
              <a:rPr lang="en-US" sz="1400" dirty="0" smtClean="0">
                <a:latin typeface="Comic Sans MS" panose="030F0702030302020204" pitchFamily="66" charset="0"/>
              </a:rPr>
              <a:t>at </a:t>
            </a:r>
            <a:r>
              <a:rPr lang="en-US" sz="1400" dirty="0" smtClean="0">
                <a:latin typeface="Comic Sans MS" panose="030F0702030302020204" pitchFamily="66" charset="0"/>
              </a:rPr>
              <a:t>Farnborough - </a:t>
            </a:r>
            <a:r>
              <a:rPr lang="en-US" sz="1400" dirty="0" smtClean="0">
                <a:latin typeface="Comic Sans MS" panose="030F0702030302020204" pitchFamily="66" charset="0"/>
              </a:rPr>
              <a:t>I know that there are lots of you out there!</a:t>
            </a:r>
          </a:p>
          <a:p>
            <a:endParaRPr lang="en-US" sz="1400" dirty="0">
              <a:latin typeface="Comic Sans MS" panose="030F0702030302020204" pitchFamily="66" charset="0"/>
            </a:endParaRPr>
          </a:p>
          <a:p>
            <a:r>
              <a:rPr lang="en-US" sz="1400" dirty="0" smtClean="0">
                <a:latin typeface="Comic Sans MS" panose="030F0702030302020204" pitchFamily="66" charset="0"/>
              </a:rPr>
              <a:t>Here are a few practical science investigations that you could carry out at home to keep those scientific brain cells ticking over.</a:t>
            </a:r>
          </a:p>
          <a:p>
            <a:endParaRPr lang="en-US" sz="1400" dirty="0">
              <a:latin typeface="Comic Sans MS" panose="030F0702030302020204" pitchFamily="66" charset="0"/>
            </a:endParaRPr>
          </a:p>
          <a:p>
            <a:r>
              <a:rPr lang="en-US" sz="1400" dirty="0" smtClean="0">
                <a:latin typeface="Comic Sans MS" panose="030F0702030302020204" pitchFamily="66" charset="0"/>
              </a:rPr>
              <a:t>Some of these are investigations that last year’s Young Science Ambassadors carried out- you can see them on the website by clicking on this link:</a:t>
            </a:r>
          </a:p>
          <a:p>
            <a:r>
              <a:rPr lang="en-GB" sz="1400" dirty="0">
                <a:latin typeface="Comic Sans MS" panose="030F0702030302020204" pitchFamily="66" charset="0"/>
                <a:hlinkClick r:id="rId4"/>
              </a:rPr>
              <a:t>http://farnboroughprimary.co.uk/young-science-ambassadors/</a:t>
            </a:r>
            <a:r>
              <a:rPr lang="en-US" sz="1400" dirty="0" smtClean="0">
                <a:latin typeface="Comic Sans MS" panose="030F0702030302020204" pitchFamily="66" charset="0"/>
              </a:rPr>
              <a:t>.</a:t>
            </a:r>
          </a:p>
          <a:p>
            <a:endParaRPr lang="en-US" sz="1400" dirty="0">
              <a:latin typeface="Comic Sans MS" panose="030F0702030302020204" pitchFamily="66" charset="0"/>
            </a:endParaRPr>
          </a:p>
          <a:p>
            <a:r>
              <a:rPr lang="en-US" sz="1400" dirty="0" smtClean="0">
                <a:latin typeface="Comic Sans MS" panose="030F0702030302020204" pitchFamily="66" charset="0"/>
              </a:rPr>
              <a:t>If you think of any of your own experiments that we could do once we’re back in school, or want to send me some photos of your science fun, then please e-mail me at the school admin address.</a:t>
            </a:r>
          </a:p>
          <a:p>
            <a:endParaRPr lang="en-US" sz="1400" dirty="0">
              <a:latin typeface="Comic Sans MS" panose="030F0702030302020204" pitchFamily="66" charset="0"/>
            </a:endParaRPr>
          </a:p>
          <a:p>
            <a:r>
              <a:rPr lang="en-US" sz="1400" dirty="0" smtClean="0">
                <a:latin typeface="Comic Sans MS" panose="030F0702030302020204" pitchFamily="66" charset="0"/>
              </a:rPr>
              <a:t>Enjoy!</a:t>
            </a:r>
            <a:endParaRPr lang="en-US" sz="1400" dirty="0">
              <a:latin typeface="Comic Sans MS" panose="030F0702030302020204" pitchFamily="66" charset="0"/>
            </a:endParaRPr>
          </a:p>
          <a:p>
            <a:r>
              <a:rPr lang="en-US" sz="1400" dirty="0" smtClean="0">
                <a:latin typeface="Comic Sans MS" panose="030F0702030302020204" pitchFamily="66" charset="0"/>
              </a:rPr>
              <a:t>Mrs Matthews xx</a:t>
            </a:r>
            <a:endParaRPr lang="en-US" sz="1400" dirty="0">
              <a:latin typeface="Comic Sans MS" panose="030F0702030302020204" pitchFamily="66"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j0175361.jpg"/>
          <p:cNvPicPr>
            <a:picLocks noGrp="1" noChangeAspect="1"/>
          </p:cNvPicPr>
          <p:nvPr>
            <p:ph type="pic" sz="quarter" idx="17"/>
          </p:nvPr>
        </p:nvPicPr>
        <p:blipFill>
          <a:blip r:embed="rId3" cstate="print"/>
          <a:srcRect l="5333" r="5333"/>
          <a:stretch>
            <a:fillRect/>
          </a:stretch>
        </p:blipFill>
        <p:spPr>
          <a:xfrm>
            <a:off x="2438400" y="228600"/>
            <a:ext cx="5562600" cy="4171950"/>
          </a:xfrm>
          <a:prstGeom prst="rect">
            <a:avLst/>
          </a:prstGeom>
          <a:solidFill>
            <a:schemeClr val="bg1"/>
          </a:solidFill>
          <a:ln w="34925" cap="rnd" cmpd="sng" algn="ctr">
            <a:noFill/>
            <a:prstDash val="solid"/>
          </a:ln>
          <a:effectLst>
            <a:outerShdw blurRad="50800" algn="tl" rotWithShape="0">
              <a:srgbClr val="000000">
                <a:alpha val="64000"/>
              </a:srgbClr>
            </a:outerShdw>
          </a:effectLst>
        </p:spPr>
      </p:pic>
      <p:pic>
        <p:nvPicPr>
          <p:cNvPr id="16" name="j0321087.jpg"/>
          <p:cNvPicPr>
            <a:picLocks noGrp="1" noChangeAspect="1"/>
          </p:cNvPicPr>
          <p:nvPr>
            <p:ph type="pic" sz="quarter" idx="26"/>
          </p:nvPr>
        </p:nvPicPr>
        <p:blipFill>
          <a:blip r:embed="rId4" cstate="print"/>
          <a:srcRect l="26367" r="26367"/>
          <a:stretch>
            <a:fillRect/>
          </a:stretch>
        </p:blipFill>
        <p:spPr>
          <a:xfrm>
            <a:off x="228600" y="228600"/>
            <a:ext cx="2070100" cy="3124200"/>
          </a:xfrm>
          <a:prstGeom prst="rect">
            <a:avLst/>
          </a:prstGeom>
          <a:solidFill>
            <a:schemeClr val="bg1"/>
          </a:solidFill>
          <a:ln w="34925" cap="rnd" cmpd="sng" algn="ctr">
            <a:noFill/>
            <a:prstDash val="solid"/>
          </a:ln>
          <a:effectLst>
            <a:outerShdw blurRad="50800" algn="tl" rotWithShape="0">
              <a:srgbClr val="000000">
                <a:alpha val="64000"/>
              </a:srgbClr>
            </a:outerShdw>
          </a:effectLst>
        </p:spPr>
      </p:pic>
      <p:pic>
        <p:nvPicPr>
          <p:cNvPr id="8" name="j0321101.jpg"/>
          <p:cNvPicPr>
            <a:picLocks noGrp="1" noChangeAspect="1"/>
          </p:cNvPicPr>
          <p:nvPr>
            <p:ph type="pic" sz="quarter" idx="14"/>
          </p:nvPr>
        </p:nvPicPr>
        <p:blipFill>
          <a:blip r:embed="rId5" cstate="print"/>
          <a:srcRect l="3556" r="3556"/>
          <a:stretch>
            <a:fillRect/>
          </a:stretch>
        </p:blipFill>
        <p:spPr>
          <a:xfrm>
            <a:off x="228600" y="3429000"/>
            <a:ext cx="2070100" cy="3124200"/>
          </a:xfrm>
          <a:prstGeom prst="rect">
            <a:avLst/>
          </a:prstGeom>
          <a:solidFill>
            <a:schemeClr val="bg1"/>
          </a:solidFill>
          <a:ln w="34925" cap="rnd" cmpd="sng" algn="ctr">
            <a:noFill/>
            <a:prstDash val="solid"/>
          </a:ln>
          <a:effectLst>
            <a:outerShdw blurRad="50800" algn="tl" rotWithShape="0">
              <a:srgbClr val="000000">
                <a:alpha val="64000"/>
              </a:srgbClr>
            </a:outerShdw>
          </a:effectLst>
        </p:spPr>
      </p:pic>
      <p:pic>
        <p:nvPicPr>
          <p:cNvPr id="12" name="j0321097.jpg"/>
          <p:cNvPicPr>
            <a:picLocks noGrp="1" noChangeAspect="1"/>
          </p:cNvPicPr>
          <p:nvPr>
            <p:ph type="pic" sz="quarter" idx="28"/>
          </p:nvPr>
        </p:nvPicPr>
        <p:blipFill>
          <a:blip r:embed="rId6" cstate="print"/>
          <a:srcRect l="2444" r="2444"/>
          <a:stretch>
            <a:fillRect/>
          </a:stretch>
        </p:blipFill>
        <p:spPr>
          <a:xfrm>
            <a:off x="2438400" y="4495800"/>
            <a:ext cx="2743200" cy="2057400"/>
          </a:xfrm>
          <a:prstGeom prst="rect">
            <a:avLst/>
          </a:prstGeom>
          <a:solidFill>
            <a:schemeClr val="bg1"/>
          </a:solidFill>
          <a:ln w="34925" cap="rnd" cmpd="sng" algn="ctr">
            <a:noFill/>
            <a:prstDash val="solid"/>
          </a:ln>
          <a:effectLst>
            <a:outerShdw blurRad="50800" algn="tl" rotWithShape="0">
              <a:srgbClr val="000000">
                <a:alpha val="64000"/>
              </a:srgbClr>
            </a:outerShdw>
          </a:effectLst>
        </p:spPr>
      </p:pic>
      <p:pic>
        <p:nvPicPr>
          <p:cNvPr id="15" name="j0321089.jpg"/>
          <p:cNvPicPr>
            <a:picLocks noGrp="1" noChangeAspect="1"/>
          </p:cNvPicPr>
          <p:nvPr>
            <p:ph type="pic" sz="quarter" idx="27"/>
          </p:nvPr>
        </p:nvPicPr>
        <p:blipFill>
          <a:blip r:embed="rId7" cstate="print"/>
          <a:srcRect l="2444" r="2444"/>
          <a:stretch>
            <a:fillRect/>
          </a:stretch>
        </p:blipFill>
        <p:spPr>
          <a:xfrm>
            <a:off x="5257800" y="4495800"/>
            <a:ext cx="2743200" cy="2057400"/>
          </a:xfrm>
          <a:prstGeom prst="rect">
            <a:avLst/>
          </a:prstGeom>
          <a:solidFill>
            <a:schemeClr val="bg1"/>
          </a:solidFill>
          <a:ln w="34925" cap="rnd" cmpd="sng" algn="ctr">
            <a:noFill/>
            <a:prstDash val="solid"/>
          </a:ln>
          <a:effectLst>
            <a:outerShdw blurRad="50800" algn="tl" rotWithShape="0">
              <a:srgbClr val="000000">
                <a:alpha val="64000"/>
              </a:srgbClr>
            </a:outerShdw>
          </a:effectLst>
        </p:spPr>
      </p:pic>
    </p:spTree>
    <p:extLst>
      <p:ext uri="{BB962C8B-B14F-4D97-AF65-F5344CB8AC3E}">
        <p14:creationId xmlns:p14="http://schemas.microsoft.com/office/powerpoint/2010/main" val="363736900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body" sz="quarter" idx="17"/>
          </p:nvPr>
        </p:nvSpPr>
        <p:spPr>
          <a:xfrm>
            <a:off x="304800" y="2722894"/>
            <a:ext cx="7848600" cy="4135106"/>
          </a:xfrm>
        </p:spPr>
        <p:txBody>
          <a:bodyPr>
            <a:noAutofit/>
          </a:bodyPr>
          <a:lstStyle>
            <a:extLst/>
          </a:lstStyle>
          <a:p>
            <a:endParaRPr lang="en-GB" sz="1600" b="1" dirty="0" smtClean="0">
              <a:latin typeface="Comic Sans MS" panose="030F0702030302020204" pitchFamily="66" charset="0"/>
            </a:endParaRPr>
          </a:p>
          <a:p>
            <a:r>
              <a:rPr lang="en-GB" sz="1600" b="1" dirty="0" smtClean="0">
                <a:latin typeface="Comic Sans MS" panose="030F0702030302020204" pitchFamily="66" charset="0"/>
              </a:rPr>
              <a:t>You </a:t>
            </a:r>
            <a:r>
              <a:rPr lang="en-GB" sz="1600" b="1" dirty="0">
                <a:latin typeface="Comic Sans MS" panose="030F0702030302020204" pitchFamily="66" charset="0"/>
              </a:rPr>
              <a:t>will need:</a:t>
            </a:r>
            <a:endParaRPr lang="en-GB" sz="1600" dirty="0">
              <a:latin typeface="Comic Sans MS" panose="030F0702030302020204" pitchFamily="66" charset="0"/>
            </a:endParaRPr>
          </a:p>
          <a:p>
            <a:r>
              <a:rPr lang="en-GB" sz="1600" dirty="0" smtClean="0">
                <a:latin typeface="Comic Sans MS" panose="030F0702030302020204" pitchFamily="66" charset="0"/>
              </a:rPr>
              <a:t>​A clear </a:t>
            </a:r>
            <a:r>
              <a:rPr lang="en-GB" sz="1600" dirty="0">
                <a:latin typeface="Comic Sans MS" panose="030F0702030302020204" pitchFamily="66" charset="0"/>
              </a:rPr>
              <a:t>jam jar/bottle</a:t>
            </a:r>
          </a:p>
          <a:p>
            <a:r>
              <a:rPr lang="en-GB" sz="1600" dirty="0">
                <a:latin typeface="Comic Sans MS" panose="030F0702030302020204" pitchFamily="66" charset="0"/>
              </a:rPr>
              <a:t>​Water</a:t>
            </a:r>
          </a:p>
          <a:p>
            <a:r>
              <a:rPr lang="en-GB" sz="1600" dirty="0">
                <a:latin typeface="Comic Sans MS" panose="030F0702030302020204" pitchFamily="66" charset="0"/>
              </a:rPr>
              <a:t>Vegetable oil</a:t>
            </a:r>
          </a:p>
          <a:p>
            <a:r>
              <a:rPr lang="en-GB" sz="1600" dirty="0" smtClean="0">
                <a:latin typeface="Comic Sans MS" panose="030F0702030302020204" pitchFamily="66" charset="0"/>
              </a:rPr>
              <a:t>Effervescent tablets </a:t>
            </a:r>
            <a:r>
              <a:rPr lang="en-GB" sz="1600" dirty="0">
                <a:latin typeface="Comic Sans MS" panose="030F0702030302020204" pitchFamily="66" charset="0"/>
              </a:rPr>
              <a:t> </a:t>
            </a:r>
            <a:r>
              <a:rPr lang="en-GB" sz="1600" dirty="0" smtClean="0">
                <a:latin typeface="Comic Sans MS" panose="030F0702030302020204" pitchFamily="66" charset="0"/>
              </a:rPr>
              <a:t>(fizzy)</a:t>
            </a:r>
            <a:endParaRPr lang="en-GB" sz="1600" dirty="0">
              <a:latin typeface="Comic Sans MS" panose="030F0702030302020204" pitchFamily="66" charset="0"/>
            </a:endParaRPr>
          </a:p>
          <a:p>
            <a:r>
              <a:rPr lang="en-GB" sz="1600" dirty="0">
                <a:latin typeface="Comic Sans MS" panose="030F0702030302020204" pitchFamily="66" charset="0"/>
              </a:rPr>
              <a:t>Food </a:t>
            </a:r>
            <a:r>
              <a:rPr lang="en-GB" sz="1600" dirty="0" smtClean="0">
                <a:latin typeface="Comic Sans MS" panose="030F0702030302020204" pitchFamily="66" charset="0"/>
              </a:rPr>
              <a:t>colouring</a:t>
            </a:r>
          </a:p>
          <a:p>
            <a:endParaRPr lang="en-GB" sz="1600" dirty="0">
              <a:latin typeface="Comic Sans MS" panose="030F0702030302020204" pitchFamily="66" charset="0"/>
            </a:endParaRPr>
          </a:p>
          <a:p>
            <a:r>
              <a:rPr lang="en-GB" sz="1600" dirty="0">
                <a:latin typeface="Comic Sans MS" panose="030F0702030302020204" pitchFamily="66" charset="0"/>
              </a:rPr>
              <a:t>1. Pour the water into the jam jar/bottle until it is approximately one third full.</a:t>
            </a:r>
          </a:p>
          <a:p>
            <a:r>
              <a:rPr lang="en-GB" sz="1600" dirty="0">
                <a:latin typeface="Comic Sans MS" panose="030F0702030302020204" pitchFamily="66" charset="0"/>
              </a:rPr>
              <a:t>2. Add the oil. You may have to wait a few minutes for the oil and water to separate.</a:t>
            </a:r>
          </a:p>
          <a:p>
            <a:r>
              <a:rPr lang="en-GB" sz="1600" dirty="0">
                <a:latin typeface="Comic Sans MS" panose="030F0702030302020204" pitchFamily="66" charset="0"/>
              </a:rPr>
              <a:t>3. Add a few drops of food colouring. The drops will pass through the oil and then mix with the water below.</a:t>
            </a:r>
          </a:p>
          <a:p>
            <a:r>
              <a:rPr lang="en-GB" sz="1600" dirty="0">
                <a:latin typeface="Comic Sans MS" panose="030F0702030302020204" pitchFamily="66" charset="0"/>
              </a:rPr>
              <a:t>4. Drop the tablet into the bottle. Watch it sink to the bottom and the lava lamp begin to work!</a:t>
            </a:r>
          </a:p>
          <a:p>
            <a:endParaRPr lang="en-GB" sz="1600" dirty="0">
              <a:latin typeface="Comic Sans MS" panose="030F0702030302020204" pitchFamily="66" charset="0"/>
            </a:endParaRPr>
          </a:p>
        </p:txBody>
      </p:sp>
      <p:pic>
        <p:nvPicPr>
          <p:cNvPr id="3074" name="Picture 2" descr="http://farnboroughprimary.co.uk/wp-content/uploads/2019/02/IMG_5749-300x2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0"/>
            <a:ext cx="2857500" cy="21336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35788" y="2261229"/>
            <a:ext cx="4272323" cy="461665"/>
          </a:xfrm>
          <a:prstGeom prst="rect">
            <a:avLst/>
          </a:prstGeom>
        </p:spPr>
        <p:txBody>
          <a:bodyPr wrap="none">
            <a:spAutoFit/>
          </a:bodyPr>
          <a:lstStyle/>
          <a:p>
            <a:r>
              <a:rPr lang="en-GB" sz="2400" u="sng" dirty="0">
                <a:latin typeface="Comic Sans MS" panose="030F0702030302020204" pitchFamily="66" charset="0"/>
              </a:rPr>
              <a:t>Creating your own lava lamps</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body" sz="quarter" idx="17"/>
          </p:nvPr>
        </p:nvSpPr>
        <p:spPr>
          <a:xfrm>
            <a:off x="435428" y="3124200"/>
            <a:ext cx="8403771" cy="3733800"/>
          </a:xfrm>
        </p:spPr>
        <p:txBody>
          <a:bodyPr>
            <a:noAutofit/>
          </a:bodyPr>
          <a:lstStyle>
            <a:extLst/>
          </a:lstStyle>
          <a:p>
            <a:r>
              <a:rPr lang="en-GB" sz="1600" b="1" u="sng" dirty="0" smtClean="0">
                <a:latin typeface="Comic Sans MS" panose="030F0702030302020204" pitchFamily="66" charset="0"/>
              </a:rPr>
              <a:t>What’s the </a:t>
            </a:r>
            <a:r>
              <a:rPr lang="en-GB" sz="1600" b="1" u="sng" dirty="0" smtClean="0">
                <a:latin typeface="Comic Sans MS" panose="030F0702030302020204" pitchFamily="66" charset="0"/>
              </a:rPr>
              <a:t>science </a:t>
            </a:r>
            <a:r>
              <a:rPr lang="en-GB" sz="1600" b="1" u="sng" dirty="0" smtClean="0">
                <a:latin typeface="Comic Sans MS" panose="030F0702030302020204" pitchFamily="66" charset="0"/>
              </a:rPr>
              <a:t>behind it?</a:t>
            </a:r>
          </a:p>
          <a:p>
            <a:r>
              <a:rPr lang="en-GB" sz="1600" dirty="0">
                <a:latin typeface="Comic Sans MS" panose="030F0702030302020204" pitchFamily="66" charset="0"/>
              </a:rPr>
              <a:t>At first the oil </a:t>
            </a:r>
            <a:r>
              <a:rPr lang="en-GB" sz="1600" dirty="0" smtClean="0">
                <a:latin typeface="Comic Sans MS" panose="030F0702030302020204" pitchFamily="66" charset="0"/>
              </a:rPr>
              <a:t>sits </a:t>
            </a:r>
            <a:r>
              <a:rPr lang="en-GB" sz="1600" dirty="0">
                <a:latin typeface="Comic Sans MS" panose="030F0702030302020204" pitchFamily="66" charset="0"/>
              </a:rPr>
              <a:t>above the water because it is less dense. When you add the fizzy tablet, it sinks down to the bottom and starts dissolving and creating a gas. As the gas bubbles rise, they take some of the coloured water with them. When the blob of water reaches the top, the gas escapes and down goes the water!</a:t>
            </a:r>
            <a:r>
              <a:rPr lang="en-GB" sz="1600" dirty="0" smtClean="0">
                <a:latin typeface="Comic Sans MS" panose="030F0702030302020204" pitchFamily="66" charset="0"/>
              </a:rPr>
              <a:t>​</a:t>
            </a:r>
          </a:p>
          <a:p>
            <a:endParaRPr lang="en-GB" sz="1600" b="1" u="sng" dirty="0">
              <a:latin typeface="Comic Sans MS" panose="030F0702030302020204" pitchFamily="66" charset="0"/>
            </a:endParaRPr>
          </a:p>
          <a:p>
            <a:r>
              <a:rPr lang="en-GB" sz="1600" b="1" u="sng" dirty="0" smtClean="0">
                <a:latin typeface="Comic Sans MS" panose="030F0702030302020204" pitchFamily="66" charset="0"/>
              </a:rPr>
              <a:t>You </a:t>
            </a:r>
            <a:r>
              <a:rPr lang="en-GB" sz="1600" b="1" u="sng" dirty="0">
                <a:latin typeface="Comic Sans MS" panose="030F0702030302020204" pitchFamily="66" charset="0"/>
              </a:rPr>
              <a:t>could try to answer these questions:</a:t>
            </a:r>
          </a:p>
          <a:p>
            <a:pPr marL="285750" indent="-285750">
              <a:buFont typeface="Arial" panose="020B0604020202020204" pitchFamily="34" charset="0"/>
              <a:buChar char="•"/>
            </a:pPr>
            <a:r>
              <a:rPr lang="en-GB" sz="1600" dirty="0">
                <a:latin typeface="Comic Sans MS" panose="030F0702030302020204" pitchFamily="66" charset="0"/>
              </a:rPr>
              <a:t>Does the temperature of the water affect the reaction?</a:t>
            </a:r>
          </a:p>
          <a:p>
            <a:pPr marL="285750" indent="-285750">
              <a:buFont typeface="Arial" panose="020B0604020202020204" pitchFamily="34" charset="0"/>
              <a:buChar char="•"/>
            </a:pPr>
            <a:r>
              <a:rPr lang="en-GB" sz="1600" dirty="0">
                <a:latin typeface="Comic Sans MS" panose="030F0702030302020204" pitchFamily="66" charset="0"/>
              </a:rPr>
              <a:t>Does the size of the jar/bottle affect how many blobs are made?</a:t>
            </a:r>
          </a:p>
          <a:p>
            <a:pPr marL="285750" indent="-285750">
              <a:buFont typeface="Arial" panose="020B0604020202020204" pitchFamily="34" charset="0"/>
              <a:buChar char="•"/>
            </a:pPr>
            <a:r>
              <a:rPr lang="en-GB" sz="1600" dirty="0">
                <a:latin typeface="Comic Sans MS" panose="030F0702030302020204" pitchFamily="66" charset="0"/>
              </a:rPr>
              <a:t>Does the size of the tablet affect the number of blobs created?​</a:t>
            </a:r>
          </a:p>
          <a:p>
            <a:endParaRPr lang="en-GB" sz="1600" dirty="0">
              <a:latin typeface="Comic Sans MS" panose="030F0702030302020204" pitchFamily="66" charset="0"/>
            </a:endParaRPr>
          </a:p>
        </p:txBody>
      </p:sp>
      <p:pic>
        <p:nvPicPr>
          <p:cNvPr id="2050" name="Picture 2" descr="C:\Users\user\Desktop\total lock 2018-19\Farnborough 2018-19\Science Club\Lava Lamps\IMG_5745.JPG"/>
          <p:cNvPicPr>
            <a:picLocks noGrp="1" noChangeAspect="1" noChangeArrowheads="1"/>
          </p:cNvPicPr>
          <p:nvPr>
            <p:ph type="pic" sz="quarter" idx="11"/>
          </p:nvPr>
        </p:nvPicPr>
        <p:blipFill>
          <a:blip r:embed="rId3" cstate="print">
            <a:extLst>
              <a:ext uri="{28A0092B-C50C-407E-A947-70E740481C1C}">
                <a14:useLocalDpi xmlns:a14="http://schemas.microsoft.com/office/drawing/2010/main" val="0"/>
              </a:ext>
            </a:extLst>
          </a:blip>
          <a:srcRect l="9848" r="9848"/>
          <a:stretch>
            <a:fillRect/>
          </a:stretch>
        </p:blipFill>
        <p:spPr bwMode="auto">
          <a:xfrm>
            <a:off x="381000" y="152400"/>
            <a:ext cx="2362200" cy="21971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total lock 2018-19\Farnborough 2018-19\Science Club\Lava Lamps\IMG_5746.JPG"/>
          <p:cNvPicPr>
            <a:picLocks noGrp="1" noChangeAspect="1" noChangeArrowheads="1"/>
          </p:cNvPicPr>
          <p:nvPr>
            <p:ph type="pic" sz="quarter" idx="19"/>
          </p:nvPr>
        </p:nvPicPr>
        <p:blipFill>
          <a:blip r:embed="rId4" cstate="print">
            <a:extLst>
              <a:ext uri="{28A0092B-C50C-407E-A947-70E740481C1C}">
                <a14:useLocalDpi xmlns:a14="http://schemas.microsoft.com/office/drawing/2010/main" val="0"/>
              </a:ext>
            </a:extLst>
          </a:blip>
          <a:srcRect l="12654" r="12654"/>
          <a:stretch>
            <a:fillRect/>
          </a:stretch>
        </p:blipFill>
        <p:spPr bwMode="auto">
          <a:xfrm>
            <a:off x="6172200" y="38100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Placeholder 16"/>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t="12667" b="12667"/>
          <a:stretch>
            <a:fillRect/>
          </a:stretch>
        </p:blipFill>
        <p:spPr>
          <a:xfrm>
            <a:off x="3276600" y="838200"/>
            <a:ext cx="2209800" cy="2209800"/>
          </a:xfrm>
        </p:spPr>
      </p:pic>
    </p:spTree>
    <p:extLst>
      <p:ext uri="{BB962C8B-B14F-4D97-AF65-F5344CB8AC3E}">
        <p14:creationId xmlns:p14="http://schemas.microsoft.com/office/powerpoint/2010/main" val="216077297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5105400" y="228600"/>
            <a:ext cx="3505200" cy="3810000"/>
          </a:xfrm>
        </p:spPr>
        <p:txBody>
          <a:bodyPr>
            <a:noAutofit/>
          </a:bodyPr>
          <a:lstStyle/>
          <a:p>
            <a:pPr algn="ctr"/>
            <a:r>
              <a:rPr lang="en-US" sz="2400" b="1" u="sng" dirty="0" smtClean="0">
                <a:latin typeface="Comic Sans MS" panose="030F0702030302020204" pitchFamily="66" charset="0"/>
              </a:rPr>
              <a:t>Creating a magical leak-proof </a:t>
            </a:r>
            <a:r>
              <a:rPr lang="en-US" sz="2400" b="1" u="sng" dirty="0">
                <a:latin typeface="Comic Sans MS" panose="030F0702030302020204" pitchFamily="66" charset="0"/>
              </a:rPr>
              <a:t>b</a:t>
            </a:r>
            <a:r>
              <a:rPr lang="en-US" sz="2400" b="1" u="sng" dirty="0" smtClean="0">
                <a:latin typeface="Comic Sans MS" panose="030F0702030302020204" pitchFamily="66" charset="0"/>
              </a:rPr>
              <a:t>ag!</a:t>
            </a:r>
          </a:p>
          <a:p>
            <a:endParaRPr lang="en-US" sz="1800" dirty="0">
              <a:latin typeface="Comic Sans MS" panose="030F0702030302020204" pitchFamily="66" charset="0"/>
            </a:endParaRPr>
          </a:p>
          <a:p>
            <a:r>
              <a:rPr lang="en-US" sz="1800" dirty="0" smtClean="0">
                <a:latin typeface="Comic Sans MS" panose="030F0702030302020204" pitchFamily="66" charset="0"/>
              </a:rPr>
              <a:t>You will need:</a:t>
            </a:r>
          </a:p>
          <a:p>
            <a:r>
              <a:rPr lang="en-US" sz="1800" dirty="0" smtClean="0">
                <a:latin typeface="Comic Sans MS" panose="030F0702030302020204" pitchFamily="66" charset="0"/>
              </a:rPr>
              <a:t>Sharp pencils</a:t>
            </a:r>
          </a:p>
          <a:p>
            <a:r>
              <a:rPr lang="en-US" sz="1800" dirty="0" smtClean="0">
                <a:latin typeface="Comic Sans MS" panose="030F0702030302020204" pitchFamily="66" charset="0"/>
              </a:rPr>
              <a:t>Water</a:t>
            </a:r>
          </a:p>
          <a:p>
            <a:r>
              <a:rPr lang="en-US" sz="1800" dirty="0" smtClean="0">
                <a:latin typeface="Comic Sans MS" panose="030F0702030302020204" pitchFamily="66" charset="0"/>
              </a:rPr>
              <a:t>A sandwich </a:t>
            </a:r>
            <a:r>
              <a:rPr lang="en-US" sz="1800" dirty="0">
                <a:latin typeface="Comic Sans MS" panose="030F0702030302020204" pitchFamily="66" charset="0"/>
              </a:rPr>
              <a:t>b</a:t>
            </a:r>
            <a:r>
              <a:rPr lang="en-US" sz="1800" dirty="0" smtClean="0">
                <a:latin typeface="Comic Sans MS" panose="030F0702030302020204" pitchFamily="66" charset="0"/>
              </a:rPr>
              <a:t>ag that can be sealed.</a:t>
            </a:r>
          </a:p>
          <a:p>
            <a:endParaRPr lang="en-US" sz="1800" dirty="0" smtClean="0">
              <a:latin typeface="Comic Sans MS" panose="030F0702030302020204" pitchFamily="66" charset="0"/>
            </a:endParaRPr>
          </a:p>
          <a:p>
            <a:pPr marL="457200" indent="-457200">
              <a:buAutoNum type="arabicPeriod"/>
            </a:pPr>
            <a:r>
              <a:rPr lang="en-US" sz="1800" dirty="0" smtClean="0">
                <a:latin typeface="Comic Sans MS" panose="030F0702030302020204" pitchFamily="66" charset="0"/>
              </a:rPr>
              <a:t>Fill your bag three quarters of the way  full with water.</a:t>
            </a:r>
          </a:p>
          <a:p>
            <a:pPr marL="457200" indent="-457200">
              <a:buAutoNum type="arabicPeriod"/>
            </a:pPr>
            <a:r>
              <a:rPr lang="en-US" sz="1800" dirty="0" smtClean="0">
                <a:latin typeface="Comic Sans MS" panose="030F0702030302020204" pitchFamily="66" charset="0"/>
              </a:rPr>
              <a:t>Hold the top of the bag with one hand and use the other hand to push the pencil </a:t>
            </a:r>
            <a:r>
              <a:rPr lang="en-US" sz="1800" dirty="0" smtClean="0">
                <a:latin typeface="Comic Sans MS" panose="030F0702030302020204" pitchFamily="66" charset="0"/>
              </a:rPr>
              <a:t>all </a:t>
            </a:r>
            <a:r>
              <a:rPr lang="en-US" sz="1800" dirty="0" smtClean="0">
                <a:latin typeface="Comic Sans MS" panose="030F0702030302020204" pitchFamily="66" charset="0"/>
              </a:rPr>
              <a:t>the way through to the other side of the bag.</a:t>
            </a:r>
          </a:p>
          <a:p>
            <a:pPr marL="457200" indent="-457200">
              <a:buAutoNum type="arabicPeriod"/>
            </a:pPr>
            <a:r>
              <a:rPr lang="en-US" sz="1800" dirty="0" smtClean="0">
                <a:latin typeface="Comic Sans MS" panose="030F0702030302020204" pitchFamily="66" charset="0"/>
              </a:rPr>
              <a:t>Repeat with as many pencils as you like!</a:t>
            </a:r>
            <a:endParaRPr lang="en-US" sz="1800" dirty="0">
              <a:latin typeface="Comic Sans MS" panose="030F0702030302020204" pitchFamily="66" charset="0"/>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364499"/>
            <a:ext cx="41243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noAutofit/>
          </a:bodyPr>
          <a:lstStyle/>
          <a:p>
            <a:r>
              <a:rPr lang="en-GB" sz="1400" b="1" u="sng" dirty="0">
                <a:latin typeface="Comic Sans MS" panose="030F0702030302020204" pitchFamily="66" charset="0"/>
              </a:rPr>
              <a:t>What’s the </a:t>
            </a:r>
            <a:r>
              <a:rPr lang="en-GB" sz="1400" b="1" u="sng" dirty="0" smtClean="0">
                <a:latin typeface="Comic Sans MS" panose="030F0702030302020204" pitchFamily="66" charset="0"/>
              </a:rPr>
              <a:t>science </a:t>
            </a:r>
            <a:r>
              <a:rPr lang="en-GB" sz="1400" b="1" u="sng" dirty="0">
                <a:latin typeface="Comic Sans MS" panose="030F0702030302020204" pitchFamily="66" charset="0"/>
              </a:rPr>
              <a:t>behind it</a:t>
            </a:r>
            <a:r>
              <a:rPr lang="en-GB" sz="1400" b="1" u="sng" dirty="0" smtClean="0">
                <a:latin typeface="Comic Sans MS" panose="030F0702030302020204" pitchFamily="66" charset="0"/>
              </a:rPr>
              <a:t>?</a:t>
            </a:r>
          </a:p>
          <a:p>
            <a:endParaRPr lang="en-GB" sz="1400" dirty="0">
              <a:latin typeface="Comic Sans MS" panose="030F0702030302020204" pitchFamily="66" charset="0"/>
            </a:endParaRPr>
          </a:p>
          <a:p>
            <a:r>
              <a:rPr lang="en-GB" sz="1400" dirty="0" smtClean="0">
                <a:latin typeface="Comic Sans MS" panose="030F0702030302020204" pitchFamily="66" charset="0"/>
              </a:rPr>
              <a:t>Your sandwich bag is made up of lots of molecules which are attached to each other in long chains. When you push the pencil through the bag it can push apart the flexible parts of the chains but because the chain is flexible, it forms a temporary seal against the edge of the pencil.</a:t>
            </a:r>
          </a:p>
          <a:p>
            <a:r>
              <a:rPr lang="en-GB" sz="1400" dirty="0" smtClean="0">
                <a:latin typeface="Comic Sans MS" panose="030F0702030302020204" pitchFamily="66" charset="0"/>
              </a:rPr>
              <a:t>When the pencil is removed, the hole stays there because the molecules were pushed aside permanently and that is </a:t>
            </a:r>
            <a:r>
              <a:rPr lang="en-GB" sz="1400" dirty="0" smtClean="0">
                <a:latin typeface="Comic Sans MS" panose="030F0702030302020204" pitchFamily="66" charset="0"/>
              </a:rPr>
              <a:t>when the </a:t>
            </a:r>
            <a:r>
              <a:rPr lang="en-GB" sz="1400" dirty="0" smtClean="0">
                <a:latin typeface="Comic Sans MS" panose="030F0702030302020204" pitchFamily="66" charset="0"/>
              </a:rPr>
              <a:t>water will leak out- watch out!</a:t>
            </a:r>
          </a:p>
          <a:p>
            <a:endParaRPr lang="en-GB" sz="1400" dirty="0">
              <a:latin typeface="Comic Sans MS" panose="030F0702030302020204" pitchFamily="66" charset="0"/>
            </a:endParaRPr>
          </a:p>
          <a:p>
            <a:r>
              <a:rPr lang="en-GB" sz="1400" b="1" u="sng" dirty="0">
                <a:latin typeface="Comic Sans MS" panose="030F0702030302020204" pitchFamily="66" charset="0"/>
              </a:rPr>
              <a:t>You could try to answer these questions</a:t>
            </a:r>
            <a:r>
              <a:rPr lang="en-GB" sz="1400" b="1" u="sng" dirty="0" smtClean="0">
                <a:latin typeface="Comic Sans MS" panose="030F0702030302020204" pitchFamily="66" charset="0"/>
              </a:rPr>
              <a:t>:</a:t>
            </a:r>
          </a:p>
          <a:p>
            <a:endParaRPr lang="en-GB" sz="1400" b="1" u="sng" dirty="0">
              <a:latin typeface="Comic Sans MS" panose="030F0702030302020204" pitchFamily="66" charset="0"/>
            </a:endParaRPr>
          </a:p>
          <a:p>
            <a:pPr marL="285750" indent="-285750">
              <a:buFont typeface="Arial" panose="020B0604020202020204" pitchFamily="34" charset="0"/>
              <a:buChar char="•"/>
            </a:pPr>
            <a:r>
              <a:rPr lang="en-GB" sz="1400" dirty="0" smtClean="0">
                <a:latin typeface="Comic Sans MS" panose="030F0702030302020204" pitchFamily="66" charset="0"/>
              </a:rPr>
              <a:t>Do different types of pencils  achieve better results?</a:t>
            </a:r>
          </a:p>
          <a:p>
            <a:pPr marL="285750" indent="-285750">
              <a:buFont typeface="Arial" panose="020B0604020202020204" pitchFamily="34" charset="0"/>
              <a:buChar char="•"/>
            </a:pPr>
            <a:r>
              <a:rPr lang="en-GB" sz="1400" dirty="0" smtClean="0">
                <a:latin typeface="Comic Sans MS" panose="030F0702030302020204" pitchFamily="66" charset="0"/>
              </a:rPr>
              <a:t>Can your bag hold more or less pencils than </a:t>
            </a:r>
            <a:r>
              <a:rPr lang="en-GB" sz="1400" dirty="0" smtClean="0">
                <a:latin typeface="Comic Sans MS" panose="030F0702030302020204" pitchFamily="66" charset="0"/>
              </a:rPr>
              <a:t>someone else in your household’s?</a:t>
            </a:r>
            <a:endParaRPr lang="en-GB" sz="1400" dirty="0">
              <a:latin typeface="Comic Sans MS" panose="030F0702030302020204" pitchFamily="66" charset="0"/>
            </a:endParaRPr>
          </a:p>
          <a:p>
            <a:endParaRPr lang="en-US" sz="1400" dirty="0">
              <a:latin typeface="Comic Sans MS" panose="030F0702030302020204" pitchFamily="66" charset="0"/>
            </a:endParaRPr>
          </a:p>
          <a:p>
            <a:endParaRPr lang="en-US" sz="1400" dirty="0">
              <a:latin typeface="Comic Sans MS" panose="030F0702030302020204" pitchFamily="66" charset="0"/>
            </a:endParaRPr>
          </a:p>
        </p:txBody>
      </p:sp>
      <p:pic>
        <p:nvPicPr>
          <p:cNvPr id="5122" name="Picture 2" descr="Leak Proof Bag : Fizzics Ed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6" y="6858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38679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body" sz="quarter" idx="17"/>
          </p:nvPr>
        </p:nvSpPr>
        <p:spPr>
          <a:xfrm>
            <a:off x="435428" y="3124200"/>
            <a:ext cx="7641771" cy="3733800"/>
          </a:xfrm>
        </p:spPr>
        <p:txBody>
          <a:bodyPr>
            <a:normAutofit fontScale="55000" lnSpcReduction="20000"/>
          </a:bodyPr>
          <a:lstStyle>
            <a:extLst/>
          </a:lstStyle>
          <a:p>
            <a:r>
              <a:rPr lang="en-GB" dirty="0" smtClean="0">
                <a:latin typeface="Comic Sans MS" panose="030F0702030302020204" pitchFamily="66" charset="0"/>
              </a:rPr>
              <a:t>Can you manage </a:t>
            </a:r>
            <a:r>
              <a:rPr lang="en-GB" dirty="0">
                <a:latin typeface="Comic Sans MS" panose="030F0702030302020204" pitchFamily="66" charset="0"/>
              </a:rPr>
              <a:t>to dissolve the ‘M’ off </a:t>
            </a:r>
            <a:r>
              <a:rPr lang="en-GB" dirty="0" smtClean="0">
                <a:latin typeface="Comic Sans MS" panose="030F0702030302020204" pitchFamily="66" charset="0"/>
              </a:rPr>
              <a:t>an </a:t>
            </a:r>
            <a:r>
              <a:rPr lang="en-GB" dirty="0">
                <a:latin typeface="Comic Sans MS" panose="030F0702030302020204" pitchFamily="66" charset="0"/>
              </a:rPr>
              <a:t>M &amp; </a:t>
            </a:r>
            <a:r>
              <a:rPr lang="en-GB" dirty="0" smtClean="0">
                <a:latin typeface="Comic Sans MS" panose="030F0702030302020204" pitchFamily="66" charset="0"/>
              </a:rPr>
              <a:t>M?</a:t>
            </a:r>
          </a:p>
          <a:p>
            <a:endParaRPr lang="en-GB" dirty="0">
              <a:latin typeface="Comic Sans MS" panose="030F0702030302020204" pitchFamily="66" charset="0"/>
            </a:endParaRPr>
          </a:p>
          <a:p>
            <a:r>
              <a:rPr lang="en-GB" b="1" dirty="0" smtClean="0">
                <a:latin typeface="Comic Sans MS" panose="030F0702030302020204" pitchFamily="66" charset="0"/>
              </a:rPr>
              <a:t>You will need:</a:t>
            </a:r>
          </a:p>
          <a:p>
            <a:r>
              <a:rPr lang="en-GB" dirty="0" smtClean="0">
                <a:latin typeface="Comic Sans MS" panose="030F0702030302020204" pitchFamily="66" charset="0"/>
              </a:rPr>
              <a:t>M and M’s</a:t>
            </a:r>
          </a:p>
          <a:p>
            <a:r>
              <a:rPr lang="en-GB" dirty="0" smtClean="0">
                <a:latin typeface="Comic Sans MS" panose="030F0702030302020204" pitchFamily="66" charset="0"/>
              </a:rPr>
              <a:t>Glass bowls/containers</a:t>
            </a:r>
          </a:p>
          <a:p>
            <a:r>
              <a:rPr lang="en-GB" dirty="0">
                <a:latin typeface="Comic Sans MS" panose="030F0702030302020204" pitchFamily="66" charset="0"/>
              </a:rPr>
              <a:t>W</a:t>
            </a:r>
            <a:r>
              <a:rPr lang="en-GB" dirty="0" smtClean="0">
                <a:latin typeface="Comic Sans MS" panose="030F0702030302020204" pitchFamily="66" charset="0"/>
              </a:rPr>
              <a:t>ater</a:t>
            </a:r>
          </a:p>
          <a:p>
            <a:endParaRPr lang="en-GB" dirty="0">
              <a:latin typeface="Comic Sans MS" panose="030F0702030302020204" pitchFamily="66" charset="0"/>
            </a:endParaRPr>
          </a:p>
          <a:p>
            <a:r>
              <a:rPr lang="en-GB" dirty="0" smtClean="0">
                <a:latin typeface="Comic Sans MS" panose="030F0702030302020204" pitchFamily="66" charset="0"/>
              </a:rPr>
              <a:t>1.Place </a:t>
            </a:r>
            <a:r>
              <a:rPr lang="en-GB" dirty="0">
                <a:latin typeface="Comic Sans MS" panose="030F0702030302020204" pitchFamily="66" charset="0"/>
              </a:rPr>
              <a:t>M</a:t>
            </a:r>
            <a:r>
              <a:rPr lang="en-GB" dirty="0" smtClean="0">
                <a:latin typeface="Comic Sans MS" panose="030F0702030302020204" pitchFamily="66" charset="0"/>
              </a:rPr>
              <a:t> </a:t>
            </a:r>
            <a:r>
              <a:rPr lang="en-GB" dirty="0">
                <a:latin typeface="Comic Sans MS" panose="030F0702030302020204" pitchFamily="66" charset="0"/>
              </a:rPr>
              <a:t>and </a:t>
            </a:r>
            <a:r>
              <a:rPr lang="en-GB" dirty="0" smtClean="0">
                <a:latin typeface="Comic Sans MS" panose="030F0702030302020204" pitchFamily="66" charset="0"/>
              </a:rPr>
              <a:t>M’s </a:t>
            </a:r>
            <a:r>
              <a:rPr lang="en-GB" dirty="0">
                <a:latin typeface="Comic Sans MS" panose="030F0702030302020204" pitchFamily="66" charset="0"/>
              </a:rPr>
              <a:t>of different colours in glass bowls making sure that the </a:t>
            </a:r>
            <a:r>
              <a:rPr lang="en-GB" dirty="0" smtClean="0">
                <a:latin typeface="Comic Sans MS" panose="030F0702030302020204" pitchFamily="66" charset="0"/>
              </a:rPr>
              <a:t>‘M’ </a:t>
            </a:r>
            <a:r>
              <a:rPr lang="en-GB" dirty="0">
                <a:latin typeface="Comic Sans MS" panose="030F0702030302020204" pitchFamily="66" charset="0"/>
              </a:rPr>
              <a:t>is facing up.</a:t>
            </a:r>
          </a:p>
          <a:p>
            <a:r>
              <a:rPr lang="en-GB" dirty="0" smtClean="0">
                <a:latin typeface="Comic Sans MS" panose="030F0702030302020204" pitchFamily="66" charset="0"/>
              </a:rPr>
              <a:t>2.Pour </a:t>
            </a:r>
            <a:r>
              <a:rPr lang="en-GB" dirty="0">
                <a:latin typeface="Comic Sans MS" panose="030F0702030302020204" pitchFamily="66" charset="0"/>
              </a:rPr>
              <a:t>room temperature water into the bowls so that the chocolates are completely covered.</a:t>
            </a:r>
          </a:p>
          <a:p>
            <a:r>
              <a:rPr lang="en-GB" dirty="0" smtClean="0">
                <a:latin typeface="Comic Sans MS" panose="030F0702030302020204" pitchFamily="66" charset="0"/>
              </a:rPr>
              <a:t>3.Observe </a:t>
            </a:r>
            <a:r>
              <a:rPr lang="en-GB" dirty="0">
                <a:latin typeface="Comic Sans MS" panose="030F0702030302020204" pitchFamily="66" charset="0"/>
              </a:rPr>
              <a:t>what </a:t>
            </a:r>
            <a:r>
              <a:rPr lang="en-GB" dirty="0" smtClean="0">
                <a:latin typeface="Comic Sans MS" panose="030F0702030302020204" pitchFamily="66" charset="0"/>
              </a:rPr>
              <a:t>happens! The </a:t>
            </a:r>
            <a:r>
              <a:rPr lang="en-GB" dirty="0">
                <a:latin typeface="Comic Sans MS" panose="030F0702030302020204" pitchFamily="66" charset="0"/>
              </a:rPr>
              <a:t>colour begins to dissolve and sinks to the bottom. The </a:t>
            </a:r>
            <a:r>
              <a:rPr lang="en-GB" dirty="0" smtClean="0">
                <a:latin typeface="Comic Sans MS" panose="030F0702030302020204" pitchFamily="66" charset="0"/>
              </a:rPr>
              <a:t>‘M’ </a:t>
            </a:r>
            <a:r>
              <a:rPr lang="en-GB" dirty="0">
                <a:latin typeface="Comic Sans MS" panose="030F0702030302020204" pitchFamily="66" charset="0"/>
              </a:rPr>
              <a:t>floats to the surface of the water.</a:t>
            </a:r>
          </a:p>
          <a:p>
            <a:endParaRPr lang="en-GB" dirty="0">
              <a:latin typeface="Comic Sans MS" panose="030F0702030302020204" pitchFamily="66" charset="0"/>
            </a:endParaRPr>
          </a:p>
        </p:txBody>
      </p:sp>
      <p:sp>
        <p:nvSpPr>
          <p:cNvPr id="2" name="Rectangle 1"/>
          <p:cNvSpPr/>
          <p:nvPr/>
        </p:nvSpPr>
        <p:spPr>
          <a:xfrm>
            <a:off x="3276600" y="2556456"/>
            <a:ext cx="1931939" cy="369332"/>
          </a:xfrm>
          <a:prstGeom prst="rect">
            <a:avLst/>
          </a:prstGeom>
        </p:spPr>
        <p:txBody>
          <a:bodyPr wrap="none">
            <a:spAutoFit/>
          </a:bodyPr>
          <a:lstStyle/>
          <a:p>
            <a:r>
              <a:rPr lang="en-GB" u="sng" dirty="0" smtClean="0">
                <a:latin typeface="Comic Sans MS" panose="030F0702030302020204" pitchFamily="66" charset="0"/>
              </a:rPr>
              <a:t>Floating Letters</a:t>
            </a:r>
            <a:endParaRPr lang="en-GB" u="sng" dirty="0">
              <a:latin typeface="Comic Sans MS" panose="030F0702030302020204" pitchFamily="66" charset="0"/>
            </a:endParaRPr>
          </a:p>
        </p:txBody>
      </p:sp>
      <p:pic>
        <p:nvPicPr>
          <p:cNvPr id="16387" name="Picture 3" descr="C:\Users\user\Desktop\total lock 2018-19\Farnborough 2018-19\Science Club\m and m\IMG_16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9688" y="176967"/>
            <a:ext cx="3185762" cy="237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96658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body" sz="quarter" idx="17"/>
          </p:nvPr>
        </p:nvSpPr>
        <p:spPr>
          <a:xfrm>
            <a:off x="435428" y="3124200"/>
            <a:ext cx="7717971" cy="3733800"/>
          </a:xfrm>
        </p:spPr>
        <p:txBody>
          <a:bodyPr>
            <a:normAutofit/>
          </a:bodyPr>
          <a:lstStyle>
            <a:extLst/>
          </a:lstStyle>
          <a:p>
            <a:r>
              <a:rPr lang="en-GB" sz="2000" b="1" u="sng" dirty="0" smtClean="0">
                <a:latin typeface="Comic Sans MS" panose="030F0702030302020204" pitchFamily="66" charset="0"/>
              </a:rPr>
              <a:t>What’s the </a:t>
            </a:r>
            <a:r>
              <a:rPr lang="en-GB" sz="2000" b="1" u="sng" dirty="0" smtClean="0">
                <a:latin typeface="Comic Sans MS" panose="030F0702030302020204" pitchFamily="66" charset="0"/>
              </a:rPr>
              <a:t>science </a:t>
            </a:r>
            <a:r>
              <a:rPr lang="en-GB" sz="2000" b="1" u="sng" dirty="0" smtClean="0">
                <a:latin typeface="Comic Sans MS" panose="030F0702030302020204" pitchFamily="66" charset="0"/>
              </a:rPr>
              <a:t>behind it?</a:t>
            </a:r>
          </a:p>
          <a:p>
            <a:r>
              <a:rPr lang="en-GB" sz="2000" dirty="0">
                <a:latin typeface="Comic Sans MS" panose="030F0702030302020204" pitchFamily="66" charset="0"/>
              </a:rPr>
              <a:t>The </a:t>
            </a:r>
            <a:r>
              <a:rPr lang="en-GB" sz="2000" dirty="0" smtClean="0">
                <a:latin typeface="Comic Sans MS" panose="030F0702030302020204" pitchFamily="66" charset="0"/>
              </a:rPr>
              <a:t>‘M’ </a:t>
            </a:r>
            <a:r>
              <a:rPr lang="en-GB" sz="2000" dirty="0">
                <a:latin typeface="Comic Sans MS" panose="030F0702030302020204" pitchFamily="66" charset="0"/>
              </a:rPr>
              <a:t>doesn’t dissolve in water </a:t>
            </a:r>
            <a:r>
              <a:rPr lang="en-GB" sz="2000" dirty="0" smtClean="0">
                <a:latin typeface="Comic Sans MS" panose="030F0702030302020204" pitchFamily="66" charset="0"/>
              </a:rPr>
              <a:t>(it’s insoluble) and </a:t>
            </a:r>
            <a:r>
              <a:rPr lang="en-GB" sz="2000" dirty="0">
                <a:latin typeface="Comic Sans MS" panose="030F0702030302020204" pitchFamily="66" charset="0"/>
              </a:rPr>
              <a:t>is attached to the chocolate with an edible glue that dissolves in warm water. Since the letter is less dense than water, the letter peels off and floats as the rest of the chocolate shell dissolves</a:t>
            </a:r>
            <a:r>
              <a:rPr lang="en-GB" sz="2000" dirty="0" smtClean="0">
                <a:latin typeface="Comic Sans MS" panose="030F0702030302020204" pitchFamily="66" charset="0"/>
              </a:rPr>
              <a:t>.</a:t>
            </a:r>
          </a:p>
          <a:p>
            <a:r>
              <a:rPr lang="en-GB" sz="2000" b="1" u="sng" dirty="0" smtClean="0">
                <a:latin typeface="Comic Sans MS" panose="030F0702030302020204" pitchFamily="66" charset="0"/>
              </a:rPr>
              <a:t>You </a:t>
            </a:r>
            <a:r>
              <a:rPr lang="en-GB" sz="2000" b="1" u="sng" dirty="0">
                <a:latin typeface="Comic Sans MS" panose="030F0702030302020204" pitchFamily="66" charset="0"/>
              </a:rPr>
              <a:t>could try to answer these questions:</a:t>
            </a:r>
          </a:p>
          <a:p>
            <a:pPr marL="457200" indent="-457200">
              <a:buFont typeface="Arial" panose="020B0604020202020204" pitchFamily="34" charset="0"/>
              <a:buChar char="•"/>
            </a:pPr>
            <a:r>
              <a:rPr lang="en-GB" sz="2000" dirty="0" smtClean="0">
                <a:latin typeface="Comic Sans MS" panose="030F0702030302020204" pitchFamily="66" charset="0"/>
              </a:rPr>
              <a:t>Does using hot/cold </a:t>
            </a:r>
            <a:r>
              <a:rPr lang="en-GB" sz="2000" dirty="0">
                <a:latin typeface="Comic Sans MS" panose="030F0702030302020204" pitchFamily="66" charset="0"/>
              </a:rPr>
              <a:t>water instead of room temperature </a:t>
            </a:r>
            <a:r>
              <a:rPr lang="en-GB" sz="2000" dirty="0" smtClean="0">
                <a:latin typeface="Comic Sans MS" panose="030F0702030302020204" pitchFamily="66" charset="0"/>
              </a:rPr>
              <a:t>water make a difference?</a:t>
            </a:r>
          </a:p>
          <a:p>
            <a:pPr marL="457200" indent="-457200">
              <a:buFont typeface="Arial" panose="020B0604020202020204" pitchFamily="34" charset="0"/>
              <a:buChar char="•"/>
            </a:pPr>
            <a:r>
              <a:rPr lang="en-GB" sz="2000" dirty="0" smtClean="0">
                <a:latin typeface="Comic Sans MS" panose="030F0702030302020204" pitchFamily="66" charset="0"/>
              </a:rPr>
              <a:t>Does using other </a:t>
            </a:r>
            <a:r>
              <a:rPr lang="en-GB" sz="2000" dirty="0">
                <a:latin typeface="Comic Sans MS" panose="030F0702030302020204" pitchFamily="66" charset="0"/>
              </a:rPr>
              <a:t>liquids such as vinegar or vegetable </a:t>
            </a:r>
            <a:r>
              <a:rPr lang="en-GB" sz="2000" dirty="0" smtClean="0">
                <a:latin typeface="Comic Sans MS" panose="030F0702030302020204" pitchFamily="66" charset="0"/>
              </a:rPr>
              <a:t>oil change things?</a:t>
            </a:r>
            <a:endParaRPr lang="en-GB" sz="2000" dirty="0">
              <a:latin typeface="Comic Sans MS" panose="030F0702030302020204" pitchFamily="66" charset="0"/>
            </a:endParaRPr>
          </a:p>
        </p:txBody>
      </p:sp>
      <p:pic>
        <p:nvPicPr>
          <p:cNvPr id="17410" name="Picture 2" descr="C:\Users\user\Desktop\total lock 2018-19\Farnborough 2018-19\Science Club\m and m\IMG_16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381000" y="381000"/>
            <a:ext cx="3148130" cy="2351381"/>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user\Desktop\total lock 2018-19\Farnborough 2018-19\Science Club\m and m\IMG_16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5257800" y="134055"/>
            <a:ext cx="3120422" cy="2330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68140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993648" y="304800"/>
            <a:ext cx="3769352" cy="3810000"/>
          </a:xfrm>
        </p:spPr>
        <p:txBody>
          <a:bodyPr>
            <a:noAutofit/>
          </a:bodyPr>
          <a:lstStyle/>
          <a:p>
            <a:pPr algn="ctr"/>
            <a:r>
              <a:rPr lang="en-US" sz="2400" b="1" u="sng" dirty="0" smtClean="0">
                <a:latin typeface="Comic Sans MS" panose="030F0702030302020204" pitchFamily="66" charset="0"/>
              </a:rPr>
              <a:t>Reversing Arrows</a:t>
            </a:r>
          </a:p>
          <a:p>
            <a:endParaRPr lang="en-US" sz="1800" dirty="0">
              <a:latin typeface="Comic Sans MS" panose="030F0702030302020204" pitchFamily="66" charset="0"/>
            </a:endParaRPr>
          </a:p>
          <a:p>
            <a:r>
              <a:rPr lang="en-US" sz="1800" dirty="0" smtClean="0">
                <a:latin typeface="Comic Sans MS" panose="030F0702030302020204" pitchFamily="66" charset="0"/>
              </a:rPr>
              <a:t>You will need:</a:t>
            </a:r>
          </a:p>
          <a:p>
            <a:r>
              <a:rPr lang="en-US" sz="1800" dirty="0" smtClean="0">
                <a:latin typeface="Comic Sans MS" panose="030F0702030302020204" pitchFamily="66" charset="0"/>
              </a:rPr>
              <a:t>A glass</a:t>
            </a:r>
          </a:p>
          <a:p>
            <a:r>
              <a:rPr lang="en-US" sz="1800" dirty="0" smtClean="0">
                <a:latin typeface="Comic Sans MS" panose="030F0702030302020204" pitchFamily="66" charset="0"/>
              </a:rPr>
              <a:t>Paper</a:t>
            </a:r>
          </a:p>
          <a:p>
            <a:r>
              <a:rPr lang="en-US" sz="1800" dirty="0" smtClean="0">
                <a:latin typeface="Comic Sans MS" panose="030F0702030302020204" pitchFamily="66" charset="0"/>
              </a:rPr>
              <a:t>Pen</a:t>
            </a:r>
          </a:p>
          <a:p>
            <a:r>
              <a:rPr lang="en-US" sz="1800" dirty="0" smtClean="0">
                <a:latin typeface="Comic Sans MS" panose="030F0702030302020204" pitchFamily="66" charset="0"/>
              </a:rPr>
              <a:t>Water</a:t>
            </a:r>
          </a:p>
          <a:p>
            <a:endParaRPr lang="en-US" sz="1800" dirty="0" smtClean="0">
              <a:latin typeface="Comic Sans MS" panose="030F0702030302020204" pitchFamily="66" charset="0"/>
            </a:endParaRPr>
          </a:p>
          <a:p>
            <a:pPr marL="457200" indent="-457200">
              <a:buAutoNum type="arabicPeriod"/>
            </a:pPr>
            <a:r>
              <a:rPr lang="en-US" sz="1800" dirty="0" smtClean="0">
                <a:latin typeface="Comic Sans MS" panose="030F0702030302020204" pitchFamily="66" charset="0"/>
              </a:rPr>
              <a:t>Draw an arrow on a piece of paper and prop it up. Look carefully at the direction in which the arrow is pointing.</a:t>
            </a:r>
          </a:p>
          <a:p>
            <a:pPr marL="457200" indent="-457200">
              <a:buAutoNum type="arabicPeriod"/>
            </a:pPr>
            <a:r>
              <a:rPr lang="en-US" sz="1800" dirty="0" smtClean="0">
                <a:latin typeface="Comic Sans MS" panose="030F0702030302020204" pitchFamily="66" charset="0"/>
              </a:rPr>
              <a:t>Put an empty glass in front of the arrow.</a:t>
            </a:r>
          </a:p>
          <a:p>
            <a:pPr marL="457200" indent="-457200">
              <a:buAutoNum type="arabicPeriod"/>
            </a:pPr>
            <a:r>
              <a:rPr lang="en-US" sz="1800" dirty="0" smtClean="0">
                <a:latin typeface="Comic Sans MS" panose="030F0702030302020204" pitchFamily="66" charset="0"/>
              </a:rPr>
              <a:t>Fill the glass with water and watch what happens to the direction of the arrow</a:t>
            </a:r>
            <a:r>
              <a:rPr lang="en-US" sz="1800" dirty="0" smtClean="0">
                <a:latin typeface="Comic Sans MS" panose="030F0702030302020204" pitchFamily="66" charset="0"/>
              </a:rPr>
              <a:t>!</a:t>
            </a:r>
            <a:endParaRPr lang="en-US" sz="1800" dirty="0" smtClean="0">
              <a:latin typeface="Comic Sans MS" panose="030F0702030302020204" pitchFamily="66"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666" y="762000"/>
            <a:ext cx="4412717"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578329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ontemporary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ContemporaryPhotoAlbum</Template>
  <TotalTime>0</TotalTime>
  <Words>1294</Words>
  <Application>Microsoft Office PowerPoint</Application>
  <PresentationFormat>On-screen Show (4:3)</PresentationFormat>
  <Paragraphs>196</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Contemporary Photo Album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2020-04-06T14:33:40Z</dcterms:created>
  <dcterms:modified xsi:type="dcterms:W3CDTF">2020-04-13T18:15:33Z</dcterms:modified>
</cp:coreProperties>
</file>