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8" r:id="rId4"/>
    <p:sldId id="283" r:id="rId5"/>
    <p:sldId id="285" r:id="rId6"/>
    <p:sldId id="262" r:id="rId7"/>
    <p:sldId id="263" r:id="rId8"/>
    <p:sldId id="284" r:id="rId9"/>
    <p:sldId id="282" r:id="rId10"/>
    <p:sldId id="264" r:id="rId11"/>
    <p:sldId id="265" r:id="rId12"/>
    <p:sldId id="286" r:id="rId13"/>
    <p:sldId id="267" r:id="rId14"/>
    <p:sldId id="278" r:id="rId15"/>
    <p:sldId id="281" r:id="rId16"/>
    <p:sldId id="269" r:id="rId17"/>
    <p:sldId id="271" r:id="rId18"/>
    <p:sldId id="287" r:id="rId19"/>
    <p:sldId id="289"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2E8"/>
    <a:srgbClr val="FF3B3B"/>
    <a:srgbClr val="C13F5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educatcarhou"/>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57200" y="19050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defRPr/>
            </a:lvl1pPr>
          </a:lstStyle>
          <a:p>
            <a:pPr lvl="0"/>
            <a:r>
              <a:rPr lang="en-GB" noProof="0" smtClean="0"/>
              <a:t>Click to edit title style</a:t>
            </a:r>
          </a:p>
        </p:txBody>
      </p:sp>
      <p:sp>
        <p:nvSpPr>
          <p:cNvPr id="3076" name="Rectangle 4"/>
          <p:cNvSpPr>
            <a:spLocks noGrp="1" noChangeArrowheads="1"/>
          </p:cNvSpPr>
          <p:nvPr>
            <p:ph type="subTitle" idx="1"/>
          </p:nvPr>
        </p:nvSpPr>
        <p:spPr>
          <a:xfrm>
            <a:off x="457200" y="2971800"/>
            <a:ext cx="7772400" cy="1752600"/>
          </a:xfrm>
        </p:spPr>
        <p:txBody>
          <a:bodyPr/>
          <a:lstStyle>
            <a:lvl1pPr marL="0" indent="0" algn="ctr">
              <a:buFont typeface="Monotype Sorts" pitchFamily="2" charset="2"/>
              <a:buNone/>
              <a:defRPr/>
            </a:lvl1pPr>
          </a:lstStyle>
          <a:p>
            <a:pPr lvl="0"/>
            <a:r>
              <a:rPr lang="en-GB" noProof="0" smtClean="0"/>
              <a:t>Click to edit Master subtitle style</a:t>
            </a:r>
          </a:p>
        </p:txBody>
      </p:sp>
      <p:sp>
        <p:nvSpPr>
          <p:cNvPr id="5" name="Rectangle 5"/>
          <p:cNvSpPr>
            <a:spLocks noGrp="1" noChangeArrowheads="1"/>
          </p:cNvSpPr>
          <p:nvPr>
            <p:ph type="dt" sz="half" idx="10"/>
          </p:nvPr>
        </p:nvSpPr>
        <p:spPr>
          <a:xfrm>
            <a:off x="533400" y="6248400"/>
            <a:ext cx="1905000" cy="457200"/>
          </a:xfrm>
        </p:spPr>
        <p:txBody>
          <a:bodyPr/>
          <a:lstStyle>
            <a:lvl1pPr>
              <a:defRPr>
                <a:solidFill>
                  <a:srgbClr val="CCECFF"/>
                </a:solidFill>
              </a:defRPr>
            </a:lvl1pPr>
          </a:lstStyle>
          <a:p>
            <a:pPr>
              <a:defRPr/>
            </a:pPr>
            <a:endParaRPr lang="en-GB"/>
          </a:p>
        </p:txBody>
      </p:sp>
      <p:sp>
        <p:nvSpPr>
          <p:cNvPr id="6" name="Rectangle 6"/>
          <p:cNvSpPr>
            <a:spLocks noGrp="1" noChangeArrowheads="1"/>
          </p:cNvSpPr>
          <p:nvPr>
            <p:ph type="ftr" sz="quarter" idx="11"/>
          </p:nvPr>
        </p:nvSpPr>
        <p:spPr>
          <a:xfrm>
            <a:off x="2971800" y="6248400"/>
            <a:ext cx="2895600" cy="457200"/>
          </a:xfrm>
        </p:spPr>
        <p:txBody>
          <a:bodyPr/>
          <a:lstStyle>
            <a:lvl1pPr>
              <a:defRPr>
                <a:solidFill>
                  <a:srgbClr val="CCECFF"/>
                </a:solidFill>
              </a:defRPr>
            </a:lvl1pPr>
          </a:lstStyle>
          <a:p>
            <a:pPr>
              <a:defRPr/>
            </a:pPr>
            <a:endParaRPr lang="en-GB"/>
          </a:p>
        </p:txBody>
      </p:sp>
      <p:sp>
        <p:nvSpPr>
          <p:cNvPr id="7" name="Rectangle 7"/>
          <p:cNvSpPr>
            <a:spLocks noGrp="1" noChangeArrowheads="1"/>
          </p:cNvSpPr>
          <p:nvPr>
            <p:ph type="sldNum" sz="quarter" idx="12"/>
          </p:nvPr>
        </p:nvSpPr>
        <p:spPr>
          <a:xfrm>
            <a:off x="6400800" y="6248400"/>
            <a:ext cx="1905000" cy="457200"/>
          </a:xfrm>
        </p:spPr>
        <p:txBody>
          <a:bodyPr/>
          <a:lstStyle>
            <a:lvl1pPr>
              <a:defRPr>
                <a:solidFill>
                  <a:srgbClr val="CCECFF"/>
                </a:solidFill>
              </a:defRPr>
            </a:lvl1pPr>
          </a:lstStyle>
          <a:p>
            <a:pPr>
              <a:defRPr/>
            </a:pPr>
            <a:fld id="{57F0C508-270D-4A5F-8E31-2A03C2DB9B85}" type="slidenum">
              <a:rPr lang="en-GB"/>
              <a:pPr>
                <a:defRPr/>
              </a:pPr>
              <a:t>‹#›</a:t>
            </a:fld>
            <a:endParaRPr lang="en-GB"/>
          </a:p>
        </p:txBody>
      </p:sp>
    </p:spTree>
    <p:extLst>
      <p:ext uri="{BB962C8B-B14F-4D97-AF65-F5344CB8AC3E}">
        <p14:creationId xmlns:p14="http://schemas.microsoft.com/office/powerpoint/2010/main" val="284989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3AC2B-9F19-4AD1-B937-70E933FAFE3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333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151E5-CE44-4EF8-A27B-DD2C7488CFD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413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429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8290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474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12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99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24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97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68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57FF34-A333-4B04-8F2A-F21487C4E17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4389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20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1782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6225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63"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00"/>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938625933"/>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57169653"/>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48249730"/>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17548640"/>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64458282"/>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68017304"/>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49755546"/>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50BC-EC6A-4370-BD04-A7A6A857CBA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9478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7309177"/>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74201311"/>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2404376"/>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27418187"/>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53474398"/>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4554790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7729-4FB8-456C-921A-C076D72215E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028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DC435B-813E-4924-958A-33CD5DDFFF5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9522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C51D52-C0AF-47AE-9D81-03F9D8C54B0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633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5C1970-28DD-421A-B132-AB29783799F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867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905F10-989B-4DC7-B7EB-0655DEA4890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0955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ABFD85-B56E-4619-B1E8-11B3227937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0130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026" name="Picture 11" descr="educatcarhou"/>
          <p:cNvPicPr>
            <a:picLocks noChangeAspect="1" noChangeArrowheads="1"/>
          </p:cNvPicPr>
          <p:nvPr/>
        </p:nvPicPr>
        <p:blipFill>
          <a:blip r:embed="rId13">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2514600" y="381000"/>
            <a:ext cx="6400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2051" name="Rectangle 3"/>
          <p:cNvSpPr>
            <a:spLocks noGrp="1" noChangeArrowheads="1"/>
          </p:cNvSpPr>
          <p:nvPr>
            <p:ph type="body" idx="1"/>
          </p:nvPr>
        </p:nvSpPr>
        <p:spPr bwMode="auto">
          <a:xfrm>
            <a:off x="11430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Grp="1" noChangeArrowheads="1"/>
          </p:cNvSpPr>
          <p:nvPr>
            <p:ph type="dt" sz="half" idx="2"/>
          </p:nvPr>
        </p:nvSpPr>
        <p:spPr bwMode="auto">
          <a:xfrm>
            <a:off x="11430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3" name="Rectangle 5"/>
          <p:cNvSpPr>
            <a:spLocks noGrp="1" noChangeArrowheads="1"/>
          </p:cNvSpPr>
          <p:nvPr>
            <p:ph type="ftr" sz="quarter" idx="3"/>
          </p:nvPr>
        </p:nvSpPr>
        <p:spPr bwMode="auto">
          <a:xfrm>
            <a:off x="35814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4" name="Rectangle 6"/>
          <p:cNvSpPr>
            <a:spLocks noGrp="1" noChangeArrowheads="1"/>
          </p:cNvSpPr>
          <p:nvPr>
            <p:ph type="sldNum" sz="quarter" idx="4"/>
          </p:nvPr>
        </p:nvSpPr>
        <p:spPr bwMode="auto">
          <a:xfrm>
            <a:off x="70104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j-lt"/>
              </a:defRPr>
            </a:lvl1pPr>
          </a:lstStyle>
          <a:p>
            <a:pPr eaLnBrk="0" fontAlgn="base" hangingPunct="0">
              <a:spcAft>
                <a:spcPct val="0"/>
              </a:spcAft>
              <a:defRPr/>
            </a:pPr>
            <a:fld id="{CCE45789-5AE5-4156-AA33-0E56C3422975}" type="slidenum">
              <a:rPr lang="en-GB">
                <a:solidFill>
                  <a:srgbClr val="FFFFFF"/>
                </a:solidFill>
              </a:rPr>
              <a:pPr eaLnBrk="0" fontAlgn="base" hangingPunct="0">
                <a:spcAft>
                  <a:spcPct val="0"/>
                </a:spcAft>
                <a:defRPr/>
              </a:pPr>
              <a:t>‹#›</a:t>
            </a:fld>
            <a:endParaRPr lang="en-GB">
              <a:solidFill>
                <a:srgbClr val="FFFFFF"/>
              </a:solidFill>
            </a:endParaRPr>
          </a:p>
        </p:txBody>
      </p:sp>
    </p:spTree>
    <p:extLst>
      <p:ext uri="{BB962C8B-B14F-4D97-AF65-F5344CB8AC3E}">
        <p14:creationId xmlns:p14="http://schemas.microsoft.com/office/powerpoint/2010/main" val="100793385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178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00"/>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50" y="2116138"/>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8292840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igamiway.com/easy-origami-animals-for-kids.shtml" TargetMode="External"/><Relationship Id="rId2" Type="http://schemas.openxmlformats.org/officeDocument/2006/relationships/hyperlink" Target="https://zoo.sandiegozoo.org/live-cams" TargetMode="Externa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sz="5400" dirty="0" smtClean="0">
                <a:latin typeface="Comic Sans MS" panose="030F0702030302020204" pitchFamily="66" charset="0"/>
              </a:rPr>
              <a:t>Good morning Unicorns!</a:t>
            </a:r>
            <a:endParaRPr lang="en-GB" sz="5400" dirty="0">
              <a:latin typeface="Comic Sans MS" panose="030F0702030302020204" pitchFamily="66" charset="0"/>
            </a:endParaRPr>
          </a:p>
        </p:txBody>
      </p:sp>
      <p:sp>
        <p:nvSpPr>
          <p:cNvPr id="3" name="Subtitle 2"/>
          <p:cNvSpPr>
            <a:spLocks noGrp="1"/>
          </p:cNvSpPr>
          <p:nvPr>
            <p:ph type="subTitle" idx="1"/>
          </p:nvPr>
        </p:nvSpPr>
        <p:spPr>
          <a:xfrm>
            <a:off x="457200" y="3429000"/>
            <a:ext cx="7772400" cy="1752600"/>
          </a:xfrm>
        </p:spPr>
        <p:txBody>
          <a:bodyPr/>
          <a:lstStyle/>
          <a:p>
            <a:pPr>
              <a:defRPr/>
            </a:pPr>
            <a:r>
              <a:rPr lang="en-GB" sz="4400" dirty="0" smtClean="0">
                <a:latin typeface="Comic Sans MS" panose="030F0702030302020204" pitchFamily="66" charset="0"/>
              </a:rPr>
              <a:t>Here’s your work for today: Wednesday 22</a:t>
            </a:r>
            <a:r>
              <a:rPr lang="en-GB" sz="4400" baseline="30000" dirty="0" smtClean="0">
                <a:latin typeface="Comic Sans MS" panose="030F0702030302020204" pitchFamily="66" charset="0"/>
              </a:rPr>
              <a:t>nd</a:t>
            </a:r>
            <a:r>
              <a:rPr lang="en-GB" sz="4400" dirty="0" smtClean="0">
                <a:latin typeface="Comic Sans MS" panose="030F0702030302020204" pitchFamily="66" charset="0"/>
              </a:rPr>
              <a:t> April</a:t>
            </a:r>
            <a:endParaRPr lang="en-GB" sz="4400" dirty="0">
              <a:latin typeface="Comic Sans MS" panose="030F0702030302020204" pitchFamily="66" charset="0"/>
            </a:endParaRPr>
          </a:p>
        </p:txBody>
      </p:sp>
    </p:spTree>
    <p:extLst>
      <p:ext uri="{BB962C8B-B14F-4D97-AF65-F5344CB8AC3E}">
        <p14:creationId xmlns:p14="http://schemas.microsoft.com/office/powerpoint/2010/main" val="186038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2175" y="4648200"/>
            <a:ext cx="7565951" cy="2387600"/>
          </a:xfrm>
        </p:spPr>
        <p:txBody>
          <a:bodyPr>
            <a:normAutofit fontScale="90000"/>
          </a:bodyPr>
          <a:lstStyle/>
          <a:p>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endParaRPr lang="en-GB" sz="2800" dirty="0">
              <a:latin typeface="Comic Sans MS" panose="030F0702030302020204" pitchFamily="66" charset="0"/>
            </a:endParaRPr>
          </a:p>
        </p:txBody>
      </p:sp>
      <p:sp>
        <p:nvSpPr>
          <p:cNvPr id="3" name="Subtitle 2"/>
          <p:cNvSpPr>
            <a:spLocks noGrp="1"/>
          </p:cNvSpPr>
          <p:nvPr>
            <p:ph type="subTitle" idx="1"/>
          </p:nvPr>
        </p:nvSpPr>
        <p:spPr>
          <a:xfrm>
            <a:off x="3922713" y="5029200"/>
            <a:ext cx="3200400" cy="3276600"/>
          </a:xfrm>
        </p:spPr>
        <p:txBody>
          <a:bodyPr>
            <a:noAutofit/>
          </a:bodyPr>
          <a:lstStyle/>
          <a:p>
            <a:pPr algn="l"/>
            <a:endParaRPr lang="en-GB" dirty="0" smtClean="0">
              <a:latin typeface="Comic Sans MS" panose="030F0702030302020204" pitchFamily="66" charset="0"/>
            </a:endParaRPr>
          </a:p>
          <a:p>
            <a:pPr algn="l"/>
            <a:r>
              <a:rPr lang="en-GB" dirty="0" smtClean="0">
                <a:latin typeface="Comic Sans MS" panose="030F0702030302020204" pitchFamily="66" charset="0"/>
              </a:rPr>
              <a:t>£51 </a:t>
            </a:r>
            <a:r>
              <a:rPr lang="en-GB" dirty="0">
                <a:latin typeface="Comic Sans MS" panose="030F0702030302020204" pitchFamily="66" charset="0"/>
              </a:rPr>
              <a:t>– £35 = £16. </a:t>
            </a:r>
            <a:endParaRPr lang="en-GB" dirty="0" smtClean="0">
              <a:latin typeface="Comic Sans MS" panose="030F0702030302020204" pitchFamily="66" charset="0"/>
            </a:endParaRPr>
          </a:p>
          <a:p>
            <a:pPr algn="l"/>
            <a:r>
              <a:rPr lang="en-GB" dirty="0" smtClean="0">
                <a:latin typeface="Comic Sans MS" panose="030F0702030302020204" pitchFamily="66" charset="0"/>
              </a:rPr>
              <a:t>Sarah </a:t>
            </a:r>
            <a:r>
              <a:rPr lang="en-GB" dirty="0">
                <a:latin typeface="Comic Sans MS" panose="030F0702030302020204" pitchFamily="66" charset="0"/>
              </a:rPr>
              <a:t>has £16 more than Ian.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643731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39092" y="5254336"/>
            <a:ext cx="3313113" cy="1447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0537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ounded Rectangle 6"/>
          <p:cNvSpPr/>
          <p:nvPr/>
        </p:nvSpPr>
        <p:spPr>
          <a:xfrm>
            <a:off x="370825" y="1058648"/>
            <a:ext cx="8402350" cy="1783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78394" y="-29528"/>
            <a:ext cx="9448800" cy="2850573"/>
          </a:xfrm>
        </p:spPr>
        <p:txBody>
          <a:bodyPr>
            <a:normAutofit/>
          </a:bodyPr>
          <a:lstStyle/>
          <a:p>
            <a:pPr algn="l"/>
            <a:r>
              <a:rPr lang="en-GB" sz="3600" dirty="0" smtClean="0">
                <a:latin typeface="Comic Sans MS" panose="030F0702030302020204" pitchFamily="66" charset="0"/>
              </a:rPr>
              <a:t>Now I would like you to have a go at completing work in your CGP Maths Reasoning workbook</a:t>
            </a:r>
            <a:r>
              <a:rPr lang="en-GB" sz="3600" dirty="0" smtClean="0"/>
              <a:t>.</a:t>
            </a:r>
            <a:endParaRPr lang="en-GB" sz="3600" dirty="0"/>
          </a:p>
        </p:txBody>
      </p:sp>
      <p:sp>
        <p:nvSpPr>
          <p:cNvPr id="3" name="Subtitle 2"/>
          <p:cNvSpPr>
            <a:spLocks noGrp="1"/>
          </p:cNvSpPr>
          <p:nvPr>
            <p:ph type="subTitle" idx="1"/>
          </p:nvPr>
        </p:nvSpPr>
        <p:spPr/>
        <p:txBody>
          <a:bodyPr>
            <a:normAutofit fontScale="25000" lnSpcReduction="20000"/>
          </a:bodyPr>
          <a:lstStyle/>
          <a:p>
            <a:endParaRPr lang="en-GB" dirty="0" smtClean="0">
              <a:latin typeface="Comic Sans MS" panose="030F0702030302020204" pitchFamily="66" charset="0"/>
            </a:endParaRPr>
          </a:p>
          <a:p>
            <a:r>
              <a:rPr lang="en-GB" sz="9600" dirty="0" smtClean="0">
                <a:latin typeface="Comic Sans MS" panose="030F0702030302020204" pitchFamily="66" charset="0"/>
              </a:rPr>
              <a:t>If you would like to try Gruffalo work, complete pages 32 and 33.</a:t>
            </a:r>
          </a:p>
          <a:p>
            <a:endParaRPr lang="en-GB" sz="9600" dirty="0" smtClean="0">
              <a:latin typeface="Comic Sans MS" panose="030F0702030302020204" pitchFamily="66" charset="0"/>
            </a:endParaRPr>
          </a:p>
          <a:p>
            <a:r>
              <a:rPr lang="en-GB" sz="9600" dirty="0">
                <a:latin typeface="Comic Sans MS" panose="030F0702030302020204" pitchFamily="66" charset="0"/>
              </a:rPr>
              <a:t>If you would like to try </a:t>
            </a:r>
            <a:r>
              <a:rPr lang="en-GB" sz="9600" dirty="0" smtClean="0">
                <a:latin typeface="Comic Sans MS" panose="030F0702030302020204" pitchFamily="66" charset="0"/>
              </a:rPr>
              <a:t>Horrid Henry work, complete pages 32, 33 and 34.</a:t>
            </a:r>
          </a:p>
          <a:p>
            <a:endParaRPr lang="en-GB" sz="9600" dirty="0" smtClean="0">
              <a:latin typeface="Comic Sans MS" panose="030F0702030302020204" pitchFamily="66" charset="0"/>
            </a:endParaRPr>
          </a:p>
          <a:p>
            <a:r>
              <a:rPr lang="en-GB" sz="9600" dirty="0" smtClean="0">
                <a:latin typeface="Comic Sans MS" panose="030F0702030302020204" pitchFamily="66" charset="0"/>
              </a:rPr>
              <a:t>If you would like to try James and the Giant Peach work, complete pages 32, 33, 34 and my Challenge question on the next slide.</a:t>
            </a:r>
          </a:p>
        </p:txBody>
      </p:sp>
      <p:pic>
        <p:nvPicPr>
          <p:cNvPr id="4" name="Picture 3"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688773"/>
            <a:ext cx="748318" cy="588818"/>
          </a:xfrm>
          <a:prstGeom prst="rect">
            <a:avLst/>
          </a:prstGeom>
          <a:noFill/>
          <a:ln>
            <a:noFill/>
          </a:ln>
        </p:spPr>
      </p:pic>
      <p:pic>
        <p:nvPicPr>
          <p:cNvPr id="5" name="Picture 4"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513050" y="4565246"/>
            <a:ext cx="636617" cy="616354"/>
          </a:xfrm>
          <a:prstGeom prst="rect">
            <a:avLst/>
          </a:prstGeom>
          <a:noFill/>
          <a:ln>
            <a:noFill/>
          </a:ln>
          <a:extLst>
            <a:ext uri="{53640926-AAD7-44D8-BBD7-CCE9431645EC}">
              <a14:shadowObscured xmlns:a14="http://schemas.microsoft.com/office/drawing/2010/main"/>
            </a:ext>
          </a:extLst>
        </p:spPr>
      </p:pic>
      <p:pic>
        <p:nvPicPr>
          <p:cNvPr id="6" name="Picture 5"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597" y="5638800"/>
            <a:ext cx="473595" cy="554745"/>
          </a:xfrm>
          <a:prstGeom prst="rect">
            <a:avLst/>
          </a:prstGeom>
          <a:noFill/>
          <a:ln>
            <a:noFill/>
          </a:ln>
        </p:spPr>
      </p:pic>
    </p:spTree>
    <p:extLst>
      <p:ext uri="{BB962C8B-B14F-4D97-AF65-F5344CB8AC3E}">
        <p14:creationId xmlns:p14="http://schemas.microsoft.com/office/powerpoint/2010/main" val="137116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782505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559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3B3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latin typeface="Comic Sans MS" panose="030F0702030302020204" pitchFamily="66" charset="0"/>
              </a:rPr>
              <a:t>Handwriting</a:t>
            </a:r>
            <a:endParaRPr lang="en-GB" u="sng" dirty="0">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GB" sz="2800" dirty="0" smtClean="0">
                <a:latin typeface="Comic Sans MS" panose="030F0702030302020204" pitchFamily="66" charset="0"/>
              </a:rPr>
              <a:t>Please complete pages 16 and 17 in your CGP Handwriting Book</a:t>
            </a:r>
            <a:endParaRPr lang="en-GB" sz="2800" dirty="0">
              <a:latin typeface="Comic Sans MS" panose="030F0702030302020204" pitchFamily="66" charset="0"/>
            </a:endParaRPr>
          </a:p>
        </p:txBody>
      </p:sp>
      <p:pic>
        <p:nvPicPr>
          <p:cNvPr id="4" name="Picture 3" descr="Image result for hand writ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143000"/>
            <a:ext cx="2133600" cy="1219200"/>
          </a:xfrm>
          <a:prstGeom prst="rect">
            <a:avLst/>
          </a:prstGeom>
          <a:noFill/>
          <a:ln>
            <a:noFill/>
          </a:ln>
        </p:spPr>
      </p:pic>
    </p:spTree>
    <p:extLst>
      <p:ext uri="{BB962C8B-B14F-4D97-AF65-F5344CB8AC3E}">
        <p14:creationId xmlns:p14="http://schemas.microsoft.com/office/powerpoint/2010/main" val="3104212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a:latin typeface="Comic Sans MS" panose="030F0702030302020204" pitchFamily="66" charset="0"/>
              </a:rPr>
              <a:t/>
            </a:r>
            <a:br>
              <a:rPr lang="en-GB" u="sng" dirty="0">
                <a:latin typeface="Comic Sans MS" panose="030F0702030302020204" pitchFamily="66" charset="0"/>
              </a:rPr>
            </a:b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685800" y="1295400"/>
            <a:ext cx="8534400" cy="4881563"/>
          </a:xfrm>
        </p:spPr>
        <p:txBody>
          <a:bodyPr>
            <a:normAutofit/>
          </a:bodyPr>
          <a:lstStyle/>
          <a:p>
            <a:endParaRPr lang="en-GB" sz="2400" dirty="0" smtClean="0">
              <a:latin typeface="Comic Sans MS" panose="030F0702030302020204" pitchFamily="66" charset="0"/>
            </a:endParaRPr>
          </a:p>
          <a:p>
            <a:pPr marL="0" indent="0">
              <a:buNone/>
            </a:pPr>
            <a:endParaRPr lang="en-GB" sz="2400" dirty="0" smtClean="0">
              <a:latin typeface="Comic Sans MS" panose="030F0702030302020204" pitchFamily="66" charset="0"/>
            </a:endParaRPr>
          </a:p>
          <a:p>
            <a:r>
              <a:rPr lang="en-GB" sz="2400" dirty="0" smtClean="0">
                <a:latin typeface="Comic Sans MS" panose="030F0702030302020204" pitchFamily="66" charset="0"/>
              </a:rPr>
              <a:t>Today </a:t>
            </a:r>
            <a:r>
              <a:rPr lang="en-GB" sz="2400" dirty="0">
                <a:latin typeface="Comic Sans MS" panose="030F0702030302020204" pitchFamily="66" charset="0"/>
              </a:rPr>
              <a:t>you are going to write your </a:t>
            </a:r>
            <a:r>
              <a:rPr lang="en-GB" sz="2400" dirty="0" smtClean="0">
                <a:latin typeface="Comic Sans MS" panose="030F0702030302020204" pitchFamily="66" charset="0"/>
              </a:rPr>
              <a:t>second subheading</a:t>
            </a:r>
            <a:r>
              <a:rPr lang="en-GB" sz="2400" dirty="0">
                <a:latin typeface="Comic Sans MS" panose="030F0702030302020204" pitchFamily="66" charset="0"/>
              </a:rPr>
              <a:t>.</a:t>
            </a:r>
          </a:p>
          <a:p>
            <a:pPr lvl="0"/>
            <a:r>
              <a:rPr lang="en-GB" sz="2400" dirty="0">
                <a:latin typeface="Comic Sans MS" panose="030F0702030302020204" pitchFamily="66" charset="0"/>
              </a:rPr>
              <a:t> </a:t>
            </a:r>
            <a:r>
              <a:rPr lang="en-GB" sz="2400" dirty="0" smtClean="0">
                <a:latin typeface="Comic Sans MS" panose="030F0702030302020204" pitchFamily="66" charset="0"/>
              </a:rPr>
              <a:t>Have a think </a:t>
            </a:r>
            <a:r>
              <a:rPr lang="en-GB" sz="2400" dirty="0">
                <a:latin typeface="Comic Sans MS" panose="030F0702030302020204" pitchFamily="66" charset="0"/>
              </a:rPr>
              <a:t>about these things:</a:t>
            </a:r>
          </a:p>
          <a:p>
            <a:r>
              <a:rPr lang="en-GB" sz="2400" b="1" u="sng" dirty="0">
                <a:latin typeface="Comic Sans MS" panose="030F0702030302020204" pitchFamily="66" charset="0"/>
              </a:rPr>
              <a:t>What </a:t>
            </a:r>
            <a:r>
              <a:rPr lang="en-GB" sz="2400" b="1" u="sng" dirty="0" smtClean="0">
                <a:latin typeface="Comic Sans MS" panose="030F0702030302020204" pitchFamily="66" charset="0"/>
              </a:rPr>
              <a:t>superpowers </a:t>
            </a:r>
            <a:r>
              <a:rPr lang="en-GB" sz="2400" b="1" u="sng" dirty="0">
                <a:latin typeface="Comic Sans MS" panose="030F0702030302020204" pitchFamily="66" charset="0"/>
              </a:rPr>
              <a:t>do they have?</a:t>
            </a:r>
            <a:endParaRPr lang="en-GB" sz="2400" dirty="0">
              <a:latin typeface="Comic Sans MS" panose="030F0702030302020204" pitchFamily="66" charset="0"/>
            </a:endParaRPr>
          </a:p>
          <a:p>
            <a:r>
              <a:rPr lang="en-GB" sz="2400" dirty="0">
                <a:latin typeface="Comic Sans MS" panose="030F0702030302020204" pitchFamily="66" charset="0"/>
              </a:rPr>
              <a:t>What is their special </a:t>
            </a:r>
            <a:r>
              <a:rPr lang="en-GB" sz="2400" dirty="0" smtClean="0">
                <a:latin typeface="Comic Sans MS" panose="030F0702030302020204" pitchFamily="66" charset="0"/>
              </a:rPr>
              <a:t>superpower</a:t>
            </a:r>
            <a:r>
              <a:rPr lang="en-GB" sz="2400" dirty="0">
                <a:latin typeface="Comic Sans MS" panose="030F0702030302020204" pitchFamily="66" charset="0"/>
              </a:rPr>
              <a:t>? How do their superpowers work? What do they use their superpowers for? Why do they use their powers? Who do they help?</a:t>
            </a:r>
          </a:p>
          <a:p>
            <a:endParaRPr lang="en-GB" sz="2400" dirty="0"/>
          </a:p>
          <a:p>
            <a:r>
              <a:rPr lang="en-GB" sz="2400" dirty="0">
                <a:latin typeface="Comic Sans MS" panose="030F0702030302020204" pitchFamily="66" charset="0"/>
              </a:rPr>
              <a:t>Look on the next slide for an example of what your </a:t>
            </a:r>
            <a:r>
              <a:rPr lang="en-GB" sz="2400" dirty="0" smtClean="0">
                <a:latin typeface="Comic Sans MS" panose="030F0702030302020204" pitchFamily="66" charset="0"/>
              </a:rPr>
              <a:t>second subheading may </a:t>
            </a:r>
            <a:r>
              <a:rPr lang="en-GB" sz="2400" dirty="0">
                <a:latin typeface="Comic Sans MS" panose="030F0702030302020204" pitchFamily="66" charset="0"/>
              </a:rPr>
              <a:t>look like …</a:t>
            </a:r>
          </a:p>
          <a:p>
            <a:pPr marL="0" indent="0">
              <a:buNone/>
            </a:pPr>
            <a:endParaRPr lang="en-GB" sz="2400" dirty="0">
              <a:latin typeface="Comic Sans MS" panose="030F0702030302020204" pitchFamily="66" charset="0"/>
            </a:endParaRPr>
          </a:p>
          <a:p>
            <a:pPr marL="0" indent="0" algn="r">
              <a:buNone/>
            </a:pPr>
            <a:endParaRPr lang="en-GB" dirty="0" smtClean="0">
              <a:latin typeface="Comic Sans MS" panose="030F0702030302020204" pitchFamily="66" charset="0"/>
            </a:endParaRPr>
          </a:p>
          <a:p>
            <a:endParaRPr lang="en-GB"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28600"/>
            <a:ext cx="1752600" cy="1219200"/>
          </a:xfrm>
          <a:prstGeom prst="rect">
            <a:avLst/>
          </a:prstGeom>
          <a:noFill/>
          <a:ln>
            <a:noFill/>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556995"/>
            <a:ext cx="2126673" cy="124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68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dirty="0">
                <a:latin typeface="Comic Sans MS" panose="030F0702030302020204" pitchFamily="66" charset="0"/>
              </a:rPr>
              <a:t/>
            </a:r>
            <a:br>
              <a:rPr lang="en-GB" sz="3600" dirty="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endParaRPr lang="en-GB" sz="3600"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a:p>
        </p:txBody>
      </p:sp>
      <p:sp>
        <p:nvSpPr>
          <p:cNvPr id="4" name="Rounded Rectangle 3"/>
          <p:cNvSpPr/>
          <p:nvPr/>
        </p:nvSpPr>
        <p:spPr bwMode="auto">
          <a:xfrm>
            <a:off x="838200" y="1027907"/>
            <a:ext cx="7467600" cy="4915693"/>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000" dirty="0">
              <a:latin typeface="Comic Sans MS" panose="030F0702030302020204" pitchFamily="66" charset="0"/>
            </a:endParaRPr>
          </a:p>
          <a:p>
            <a:r>
              <a:rPr lang="en-GB" sz="2000" b="1" u="sng" dirty="0">
                <a:latin typeface="Comic Sans MS" panose="030F0702030302020204" pitchFamily="66" charset="0"/>
              </a:rPr>
              <a:t>What superpowers do they have?</a:t>
            </a:r>
            <a:endParaRPr lang="en-GB" sz="2000" dirty="0">
              <a:latin typeface="Comic Sans MS" panose="030F0702030302020204" pitchFamily="66" charset="0"/>
            </a:endParaRPr>
          </a:p>
          <a:p>
            <a:r>
              <a:rPr lang="en-GB" sz="2000" dirty="0">
                <a:latin typeface="Comic Sans MS" panose="030F0702030302020204" pitchFamily="66" charset="0"/>
              </a:rPr>
              <a:t>The Super Tutor’s superpowers include flying and having a bulging brain full of knowledge to share with friends. How can she fly? Well, she designed her own beautiful blue cape which can transport her to anyone needing help with their learning. When she puts the cape </a:t>
            </a:r>
            <a:r>
              <a:rPr lang="en-GB" sz="2000" dirty="0" smtClean="0">
                <a:latin typeface="Comic Sans MS" panose="030F0702030302020204" pitchFamily="66" charset="0"/>
              </a:rPr>
              <a:t>on, clicks </a:t>
            </a:r>
            <a:r>
              <a:rPr lang="en-GB" sz="2000" dirty="0">
                <a:latin typeface="Comic Sans MS" panose="030F0702030302020204" pitchFamily="66" charset="0"/>
              </a:rPr>
              <a:t>her heels together and </a:t>
            </a:r>
            <a:r>
              <a:rPr lang="en-GB" sz="2000" dirty="0" smtClean="0">
                <a:latin typeface="Comic Sans MS" panose="030F0702030302020204" pitchFamily="66" charset="0"/>
              </a:rPr>
              <a:t>then pulls </a:t>
            </a:r>
            <a:r>
              <a:rPr lang="en-GB" sz="2000" dirty="0">
                <a:latin typeface="Comic Sans MS" panose="030F0702030302020204" pitchFamily="66" charset="0"/>
              </a:rPr>
              <a:t>the </a:t>
            </a:r>
            <a:r>
              <a:rPr lang="en-GB" sz="2000" dirty="0" smtClean="0">
                <a:latin typeface="Comic Sans MS" panose="030F0702030302020204" pitchFamily="66" charset="0"/>
              </a:rPr>
              <a:t>activation chord, </a:t>
            </a:r>
            <a:r>
              <a:rPr lang="en-GB" sz="2000" dirty="0">
                <a:latin typeface="Comic Sans MS" panose="030F0702030302020204" pitchFamily="66" charset="0"/>
              </a:rPr>
              <a:t>then whoosh, she can fly. To share her braininess with people she simply closes her eyes tight and the knowledge floats from her brain into her student’s brain. How astonishing! </a:t>
            </a:r>
          </a:p>
        </p:txBody>
      </p:sp>
    </p:spTree>
    <p:extLst>
      <p:ext uri="{BB962C8B-B14F-4D97-AF65-F5344CB8AC3E}">
        <p14:creationId xmlns:p14="http://schemas.microsoft.com/office/powerpoint/2010/main" val="2140195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rot="10800000" flipV="1">
            <a:off x="1066800" y="5562600"/>
            <a:ext cx="7162800" cy="457200"/>
          </a:xfrm>
        </p:spPr>
        <p:txBody>
          <a:bodyPr/>
          <a:lstStyle/>
          <a:p>
            <a:pPr marL="571500" indent="-571500">
              <a:buFont typeface="Wingdings" panose="05000000000000000000" pitchFamily="2" charset="2"/>
              <a:buChar char="§"/>
            </a:pP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3600" u="sng" dirty="0" smtClean="0">
                <a:latin typeface="Comic Sans MS" panose="030F0702030302020204" pitchFamily="66" charset="0"/>
              </a:rPr>
              <a:t>D.T</a:t>
            </a: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sz="3200" dirty="0" smtClean="0">
                <a:latin typeface="Comic Sans MS" panose="030F0702030302020204" pitchFamily="66" charset="0"/>
              </a:rPr>
              <a:t>Today I would like you to make an origami zoo or farm…</a:t>
            </a:r>
            <a:endParaRPr lang="en-GB" sz="3200" dirty="0">
              <a:latin typeface="Comic Sans MS" panose="030F0702030302020204" pitchFamily="66" charset="0"/>
            </a:endParaRPr>
          </a:p>
        </p:txBody>
      </p:sp>
      <p:sp>
        <p:nvSpPr>
          <p:cNvPr id="3" name="Subtitle 2"/>
          <p:cNvSpPr>
            <a:spLocks noGrp="1"/>
          </p:cNvSpPr>
          <p:nvPr>
            <p:ph type="subTitle" idx="4294967295"/>
          </p:nvPr>
        </p:nvSpPr>
        <p:spPr>
          <a:xfrm>
            <a:off x="5760244" y="457200"/>
            <a:ext cx="4786312" cy="1655762"/>
          </a:xfrm>
        </p:spPr>
        <p:txBody>
          <a:bodyPr>
            <a:normAutofit/>
          </a:bodyPr>
          <a:lstStyle/>
          <a:p>
            <a:pPr algn="l"/>
            <a:endParaRPr lang="en-GB" sz="3600" u="sng" dirty="0" smtClean="0">
              <a:latin typeface="Comic Sans MS" panose="030F0702030302020204" pitchFamily="66" charset="0"/>
            </a:endParaRPr>
          </a:p>
          <a:p>
            <a:pPr algn="l"/>
            <a:endParaRPr lang="en-GB" sz="3600" u="sng" dirty="0" smtClean="0">
              <a:latin typeface="Comic Sans MS" panose="030F0702030302020204" pitchFamily="66" charset="0"/>
            </a:endParaRPr>
          </a:p>
          <a:p>
            <a:pPr algn="l"/>
            <a:endParaRPr lang="en-GB" sz="3600" u="sng" dirty="0">
              <a:latin typeface="Comic Sans MS" panose="030F0702030302020204" pitchFamily="66" charset="0"/>
            </a:endParaRPr>
          </a:p>
          <a:p>
            <a:pPr algn="l"/>
            <a:endParaRPr lang="en-GB" sz="3600" u="sng" dirty="0">
              <a:latin typeface="Comic Sans MS" panose="030F0702030302020204" pitchFamily="66" charset="0"/>
            </a:endParaRPr>
          </a:p>
        </p:txBody>
      </p:sp>
      <p:sp>
        <p:nvSpPr>
          <p:cNvPr id="11" name="Title 1"/>
          <p:cNvSpPr txBox="1">
            <a:spLocks/>
          </p:cNvSpPr>
          <p:nvPr/>
        </p:nvSpPr>
        <p:spPr bwMode="auto">
          <a:xfrm rot="10800000" flipV="1">
            <a:off x="2751366" y="9033544"/>
            <a:ext cx="1087726" cy="20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a:lstStyle>
          <a:p>
            <a:pPr marL="571500" indent="-571500">
              <a:buFont typeface="Wingdings" panose="05000000000000000000" pitchFamily="2" charset="2"/>
              <a:buChar char="§"/>
            </a:pPr>
            <a:endParaRPr lang="en-GB" kern="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9092" y="3048000"/>
            <a:ext cx="18859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71600" y="2286001"/>
            <a:ext cx="7227347" cy="584775"/>
          </a:xfrm>
          <a:prstGeom prst="rect">
            <a:avLst/>
          </a:prstGeom>
        </p:spPr>
        <p:txBody>
          <a:bodyPr wrap="square">
            <a:spAutoFit/>
          </a:bodyPr>
          <a:lstStyle/>
          <a:p>
            <a:pPr eaLnBrk="0" fontAlgn="base" hangingPunct="0">
              <a:spcBef>
                <a:spcPct val="0"/>
              </a:spcBef>
              <a:spcAft>
                <a:spcPct val="0"/>
              </a:spcAft>
            </a:pPr>
            <a:r>
              <a:rPr lang="en-GB" sz="3200" b="1" u="sng" dirty="0">
                <a:solidFill>
                  <a:srgbClr val="000000"/>
                </a:solidFill>
              </a:rPr>
              <a:t>Become a miniature zookeeper!</a:t>
            </a:r>
          </a:p>
        </p:txBody>
      </p:sp>
      <p:pic>
        <p:nvPicPr>
          <p:cNvPr id="1026" name="Picture 2" descr="Design Technology - Hillborough Junio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492" y="533400"/>
            <a:ext cx="2495150" cy="101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94801"/>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rot="10800000" flipV="1">
            <a:off x="0" y="4419600"/>
            <a:ext cx="8305800" cy="457200"/>
          </a:xfrm>
        </p:spPr>
        <p:txBody>
          <a:bodyPr/>
          <a:lstStyle/>
          <a:p>
            <a:pPr marL="457200" indent="-457200" algn="l">
              <a:buFont typeface="Arial" panose="020B0604020202020204" pitchFamily="34" charset="0"/>
              <a:buChar char="•"/>
            </a:pP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How many different animals can you create?</a:t>
            </a:r>
            <a:br>
              <a:rPr lang="en-GB" sz="28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Click on this link for animal ideas:</a:t>
            </a:r>
            <a:br>
              <a:rPr lang="en-GB" sz="2800" dirty="0" smtClean="0">
                <a:latin typeface="Comic Sans MS" panose="030F0702030302020204" pitchFamily="66" charset="0"/>
              </a:rPr>
            </a:br>
            <a:r>
              <a:rPr lang="en-GB" sz="2800" dirty="0" smtClean="0">
                <a:latin typeface="Comic Sans MS" panose="030F0702030302020204" pitchFamily="66" charset="0"/>
                <a:hlinkClick r:id="rId2"/>
              </a:rPr>
              <a:t>https://zoo.sandiegozoo.org/live-cams</a:t>
            </a: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Here are some instructions on how to make different types  of animals:</a:t>
            </a:r>
            <a:br>
              <a:rPr lang="en-GB" sz="2800" dirty="0" smtClean="0">
                <a:latin typeface="Comic Sans MS" panose="030F0702030302020204" pitchFamily="66" charset="0"/>
              </a:rPr>
            </a:br>
            <a:r>
              <a:rPr lang="en-GB" sz="2800" dirty="0" smtClean="0">
                <a:latin typeface="Comic Sans MS" panose="030F0702030302020204" pitchFamily="66" charset="0"/>
                <a:hlinkClick r:id="rId3"/>
              </a:rPr>
              <a:t>https://www.origamiway.com/easy-origami-animals-for-kids.shtml</a:t>
            </a:r>
            <a:endParaRPr lang="en-GB" sz="2800" dirty="0">
              <a:latin typeface="Comic Sans MS" panose="030F0702030302020204" pitchFamily="66" charset="0"/>
            </a:endParaRPr>
          </a:p>
        </p:txBody>
      </p:sp>
      <p:sp>
        <p:nvSpPr>
          <p:cNvPr id="3" name="Subtitle 2"/>
          <p:cNvSpPr>
            <a:spLocks noGrp="1"/>
          </p:cNvSpPr>
          <p:nvPr>
            <p:ph type="subTitle" idx="4294967295"/>
          </p:nvPr>
        </p:nvSpPr>
        <p:spPr>
          <a:xfrm>
            <a:off x="5760244" y="457200"/>
            <a:ext cx="4786312" cy="1655762"/>
          </a:xfrm>
        </p:spPr>
        <p:txBody>
          <a:bodyPr>
            <a:normAutofit/>
          </a:bodyPr>
          <a:lstStyle/>
          <a:p>
            <a:pPr algn="l"/>
            <a:endParaRPr lang="en-GB" sz="3600" u="sng" dirty="0" smtClean="0">
              <a:latin typeface="Comic Sans MS" panose="030F0702030302020204" pitchFamily="66" charset="0"/>
            </a:endParaRPr>
          </a:p>
          <a:p>
            <a:pPr algn="l"/>
            <a:endParaRPr lang="en-GB" sz="3600" u="sng" dirty="0" smtClean="0">
              <a:latin typeface="Comic Sans MS" panose="030F0702030302020204" pitchFamily="66" charset="0"/>
            </a:endParaRPr>
          </a:p>
          <a:p>
            <a:pPr algn="l"/>
            <a:endParaRPr lang="en-GB" sz="3600" u="sng" dirty="0">
              <a:latin typeface="Comic Sans MS" panose="030F0702030302020204" pitchFamily="66" charset="0"/>
            </a:endParaRPr>
          </a:p>
          <a:p>
            <a:pPr algn="l"/>
            <a:endParaRPr lang="en-GB" sz="3600" u="sng" dirty="0">
              <a:latin typeface="Comic Sans MS" panose="030F0702030302020204" pitchFamily="66" charset="0"/>
            </a:endParaRPr>
          </a:p>
        </p:txBody>
      </p:sp>
      <p:sp>
        <p:nvSpPr>
          <p:cNvPr id="11" name="Title 1"/>
          <p:cNvSpPr txBox="1">
            <a:spLocks/>
          </p:cNvSpPr>
          <p:nvPr/>
        </p:nvSpPr>
        <p:spPr bwMode="auto">
          <a:xfrm rot="10800000" flipV="1">
            <a:off x="2751366" y="9033544"/>
            <a:ext cx="1087726" cy="20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a:lstStyle>
          <a:p>
            <a:pPr marL="571500" indent="-571500">
              <a:buFont typeface="Wingdings" panose="05000000000000000000" pitchFamily="2" charset="2"/>
              <a:buChar char="§"/>
            </a:pPr>
            <a:endParaRPr lang="en-GB" kern="0" dirty="0">
              <a:solidFill>
                <a:srgbClr val="000000"/>
              </a:solidFill>
            </a:endParaRPr>
          </a:p>
        </p:txBody>
      </p:sp>
    </p:spTree>
    <p:extLst>
      <p:ext uri="{BB962C8B-B14F-4D97-AF65-F5344CB8AC3E}">
        <p14:creationId xmlns:p14="http://schemas.microsoft.com/office/powerpoint/2010/main" val="3048800975"/>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58291" y="2438400"/>
            <a:ext cx="4786312" cy="1655762"/>
          </a:xfrm>
        </p:spPr>
        <p:txBody>
          <a:bodyPr>
            <a:normAutofit/>
          </a:bodyPr>
          <a:lstStyle/>
          <a:p>
            <a:pPr marL="0" indent="0">
              <a:buNone/>
            </a:pPr>
            <a:r>
              <a:rPr lang="en-GB" sz="3600" dirty="0" smtClean="0">
                <a:latin typeface="Comic Sans MS" panose="030F0702030302020204" pitchFamily="66" charset="0"/>
              </a:rPr>
              <a:t>Enjoy, Unicorns!</a:t>
            </a:r>
          </a:p>
          <a:p>
            <a:pPr marL="0" indent="0">
              <a:buNone/>
            </a:pPr>
            <a:endParaRPr lang="en-GB" sz="3600" u="sng" dirty="0">
              <a:latin typeface="Comic Sans MS" panose="030F0702030302020204" pitchFamily="66" charset="0"/>
            </a:endParaRPr>
          </a:p>
        </p:txBody>
      </p:sp>
    </p:spTree>
    <p:extLst>
      <p:ext uri="{BB962C8B-B14F-4D97-AF65-F5344CB8AC3E}">
        <p14:creationId xmlns:p14="http://schemas.microsoft.com/office/powerpoint/2010/main" val="2270260330"/>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0" y="152400"/>
            <a:ext cx="8001000" cy="1808162"/>
          </a:xfrm>
        </p:spPr>
        <p:txBody>
          <a:bodyPr>
            <a:noAutofit/>
          </a:bodyPr>
          <a:lstStyle/>
          <a:p>
            <a:pPr algn="l"/>
            <a:r>
              <a:rPr lang="en-GB" dirty="0" smtClean="0">
                <a:latin typeface="Comic Sans MS" panose="030F0702030302020204" pitchFamily="66" charset="0"/>
              </a:rPr>
              <a:t>Reading answers from yesterday:</a:t>
            </a:r>
          </a:p>
          <a:p>
            <a:pPr algn="l"/>
            <a:r>
              <a:rPr lang="en-GB" u="sng" dirty="0" smtClean="0">
                <a:latin typeface="Comic Sans MS" panose="030F0702030302020204" pitchFamily="66" charset="0"/>
              </a:rPr>
              <a:t>Pages 22-23</a:t>
            </a:r>
          </a:p>
          <a:p>
            <a:pPr marL="457200" indent="-457200" algn="l">
              <a:buAutoNum type="arabicPeriod"/>
            </a:pPr>
            <a:r>
              <a:rPr lang="en-GB" dirty="0" smtClean="0">
                <a:latin typeface="Comic Sans MS" panose="030F0702030302020204" pitchFamily="66" charset="0"/>
              </a:rPr>
              <a:t>Hair</a:t>
            </a:r>
          </a:p>
          <a:p>
            <a:pPr marL="457200" indent="-457200" algn="l">
              <a:buAutoNum type="arabicPeriod"/>
            </a:pPr>
            <a:r>
              <a:rPr lang="en-GB" dirty="0" smtClean="0">
                <a:latin typeface="Comic Sans MS" panose="030F0702030302020204" pitchFamily="66" charset="0"/>
              </a:rPr>
              <a:t>Six</a:t>
            </a:r>
          </a:p>
          <a:p>
            <a:pPr marL="457200" indent="-457200" algn="l">
              <a:buAutoNum type="arabicPeriod"/>
            </a:pPr>
            <a:r>
              <a:rPr lang="en-GB" dirty="0" smtClean="0">
                <a:latin typeface="Comic Sans MS" panose="030F0702030302020204" pitchFamily="66" charset="0"/>
              </a:rPr>
              <a:t>A buzz</a:t>
            </a:r>
          </a:p>
          <a:p>
            <a:pPr marL="457200" indent="-457200" algn="l">
              <a:buAutoNum type="arabicPeriod"/>
            </a:pPr>
            <a:r>
              <a:rPr lang="en-GB" dirty="0" smtClean="0">
                <a:latin typeface="Comic Sans MS" panose="030F0702030302020204" pitchFamily="66" charset="0"/>
              </a:rPr>
              <a:t>Purple, yellow, blue</a:t>
            </a:r>
          </a:p>
          <a:p>
            <a:pPr marL="457200" indent="-457200" algn="l">
              <a:buAutoNum type="arabicPeriod"/>
            </a:pPr>
            <a:r>
              <a:rPr lang="en-GB" dirty="0" smtClean="0">
                <a:latin typeface="Comic Sans MS" panose="030F0702030302020204" pitchFamily="66" charset="0"/>
              </a:rPr>
              <a:t>A sugary liquid</a:t>
            </a:r>
          </a:p>
          <a:p>
            <a:pPr marL="457200" indent="-457200" algn="l">
              <a:buAutoNum type="arabicPeriod"/>
            </a:pPr>
            <a:r>
              <a:rPr lang="en-GB" dirty="0" smtClean="0">
                <a:latin typeface="Comic Sans MS" panose="030F0702030302020204" pitchFamily="66" charset="0"/>
              </a:rPr>
              <a:t>The waggle dance</a:t>
            </a:r>
          </a:p>
          <a:p>
            <a:pPr algn="l"/>
            <a:endParaRPr lang="en-GB" dirty="0" smtClean="0">
              <a:latin typeface="Comic Sans MS" panose="030F0702030302020204" pitchFamily="66" charset="0"/>
            </a:endParaRPr>
          </a:p>
          <a:p>
            <a:pPr algn="l"/>
            <a:r>
              <a:rPr lang="en-GB" u="sng" dirty="0" smtClean="0">
                <a:latin typeface="Comic Sans MS" panose="030F0702030302020204" pitchFamily="66" charset="0"/>
              </a:rPr>
              <a:t>Page 24</a:t>
            </a:r>
          </a:p>
          <a:p>
            <a:pPr marL="457200" indent="-457200" algn="l">
              <a:buAutoNum type="arabicPeriod"/>
            </a:pPr>
            <a:r>
              <a:rPr lang="en-GB" dirty="0" smtClean="0">
                <a:latin typeface="Comic Sans MS" panose="030F0702030302020204" pitchFamily="66" charset="0"/>
              </a:rPr>
              <a:t>Afraid</a:t>
            </a:r>
          </a:p>
          <a:p>
            <a:pPr marL="457200" indent="-457200" algn="l">
              <a:buAutoNum type="arabicPeriod"/>
            </a:pPr>
            <a:r>
              <a:rPr lang="en-GB" dirty="0" smtClean="0">
                <a:latin typeface="Comic Sans MS" panose="030F0702030302020204" pitchFamily="66" charset="0"/>
              </a:rPr>
              <a:t>To keep the honey and save it for later</a:t>
            </a:r>
          </a:p>
          <a:p>
            <a:pPr marL="457200" indent="-457200" algn="l">
              <a:buAutoNum type="arabicPeriod"/>
            </a:pPr>
            <a:r>
              <a:rPr lang="en-GB" dirty="0" smtClean="0">
                <a:latin typeface="Comic Sans MS" panose="030F0702030302020204" pitchFamily="66" charset="0"/>
              </a:rPr>
              <a:t>Hard</a:t>
            </a:r>
          </a:p>
          <a:p>
            <a:pPr algn="l"/>
            <a:endParaRPr lang="en-GB" dirty="0">
              <a:latin typeface="Comic Sans MS" panose="030F0702030302020204" pitchFamily="66" charset="0"/>
            </a:endParaRPr>
          </a:p>
        </p:txBody>
      </p:sp>
    </p:spTree>
    <p:extLst>
      <p:ext uri="{BB962C8B-B14F-4D97-AF65-F5344CB8AC3E}">
        <p14:creationId xmlns:p14="http://schemas.microsoft.com/office/powerpoint/2010/main" val="362541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0" y="152400"/>
            <a:ext cx="8001000" cy="2971800"/>
          </a:xfrm>
        </p:spPr>
        <p:txBody>
          <a:bodyPr>
            <a:noAutofit/>
          </a:bodyPr>
          <a:lstStyle/>
          <a:p>
            <a:pPr algn="l"/>
            <a:r>
              <a:rPr lang="en-GB" dirty="0" smtClean="0">
                <a:latin typeface="Comic Sans MS" panose="030F0702030302020204" pitchFamily="66" charset="0"/>
              </a:rPr>
              <a:t>Reading answers from yesterday:</a:t>
            </a:r>
          </a:p>
          <a:p>
            <a:pPr algn="l"/>
            <a:r>
              <a:rPr lang="en-GB" u="sng" dirty="0" smtClean="0">
                <a:latin typeface="Comic Sans MS" panose="030F0702030302020204" pitchFamily="66" charset="0"/>
              </a:rPr>
              <a:t>Pages 25-26</a:t>
            </a:r>
          </a:p>
          <a:p>
            <a:pPr marL="457200" indent="-457200" algn="l">
              <a:buAutoNum type="arabicPeriod"/>
            </a:pPr>
            <a:r>
              <a:rPr lang="en-GB" dirty="0" smtClean="0">
                <a:latin typeface="Comic Sans MS" panose="030F0702030302020204" pitchFamily="66" charset="0"/>
              </a:rPr>
              <a:t>Stay still</a:t>
            </a:r>
          </a:p>
          <a:p>
            <a:pPr marL="457200" indent="-457200" algn="l">
              <a:buAutoNum type="arabicPeriod"/>
            </a:pPr>
            <a:r>
              <a:rPr lang="en-GB" dirty="0" smtClean="0">
                <a:latin typeface="Comic Sans MS" panose="030F0702030302020204" pitchFamily="66" charset="0"/>
              </a:rPr>
              <a:t>They are bright colours</a:t>
            </a:r>
            <a:endParaRPr lang="en-GB" dirty="0">
              <a:latin typeface="Comic Sans MS" panose="030F0702030302020204" pitchFamily="66" charset="0"/>
            </a:endParaRPr>
          </a:p>
          <a:p>
            <a:pPr marL="457200" indent="-457200" algn="l">
              <a:buAutoNum type="arabicPeriod"/>
            </a:pPr>
            <a:r>
              <a:rPr lang="en-GB" dirty="0" smtClean="0">
                <a:latin typeface="Comic Sans MS" panose="030F0702030302020204" pitchFamily="66" charset="0"/>
              </a:rPr>
              <a:t>They are hairy</a:t>
            </a:r>
          </a:p>
          <a:p>
            <a:pPr marL="457200" indent="-457200" algn="l">
              <a:buAutoNum type="arabicPeriod"/>
            </a:pPr>
            <a:r>
              <a:rPr lang="en-GB" dirty="0" smtClean="0">
                <a:latin typeface="Comic Sans MS" panose="030F0702030302020204" pitchFamily="66" charset="0"/>
              </a:rPr>
              <a:t>How far away the food is</a:t>
            </a:r>
          </a:p>
          <a:p>
            <a:pPr marL="457200" indent="-457200" algn="l">
              <a:buAutoNum type="arabicPeriod"/>
            </a:pPr>
            <a:r>
              <a:rPr lang="en-GB" dirty="0" smtClean="0">
                <a:latin typeface="Comic Sans MS" panose="030F0702030302020204" pitchFamily="66" charset="0"/>
              </a:rPr>
              <a:t>There will be more food for them to eat.</a:t>
            </a:r>
          </a:p>
          <a:p>
            <a:pPr algn="l"/>
            <a:endParaRPr lang="en-GB" dirty="0" smtClean="0">
              <a:latin typeface="Comic Sans MS" panose="030F0702030302020204" pitchFamily="66" charset="0"/>
            </a:endParaRPr>
          </a:p>
          <a:p>
            <a:pPr algn="l"/>
            <a:r>
              <a:rPr lang="en-GB" u="sng" dirty="0" smtClean="0">
                <a:latin typeface="Comic Sans MS" panose="030F0702030302020204" pitchFamily="66" charset="0"/>
              </a:rPr>
              <a:t>Page 26- Sequence of Events Question</a:t>
            </a:r>
          </a:p>
          <a:p>
            <a:pPr marL="457200" indent="-457200" algn="l">
              <a:buAutoNum type="arabicPeriod"/>
            </a:pPr>
            <a:r>
              <a:rPr lang="en-GB" smtClean="0">
                <a:latin typeface="Comic Sans MS" panose="030F0702030302020204" pitchFamily="66" charset="0"/>
              </a:rPr>
              <a:t>2, 4, 1, 3</a:t>
            </a:r>
            <a:endParaRPr lang="en-GB" dirty="0" smtClean="0">
              <a:latin typeface="Comic Sans MS" panose="030F0702030302020204" pitchFamily="66" charset="0"/>
            </a:endParaRPr>
          </a:p>
          <a:p>
            <a:pPr algn="l"/>
            <a:endParaRPr lang="en-GB" dirty="0">
              <a:latin typeface="Comic Sans MS" panose="030F0702030302020204" pitchFamily="66" charset="0"/>
            </a:endParaRPr>
          </a:p>
        </p:txBody>
      </p:sp>
    </p:spTree>
    <p:extLst>
      <p:ext uri="{BB962C8B-B14F-4D97-AF65-F5344CB8AC3E}">
        <p14:creationId xmlns:p14="http://schemas.microsoft.com/office/powerpoint/2010/main" val="672535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u="sng" dirty="0" smtClean="0">
                <a:latin typeface="Comic Sans MS" panose="030F0702030302020204" pitchFamily="66" charset="0"/>
              </a:rPr>
              <a:t>Reading online</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1143000" y="3602038"/>
            <a:ext cx="8001000" cy="1655762"/>
          </a:xfrm>
        </p:spPr>
        <p:txBody>
          <a:bodyPr>
            <a:normAutofit/>
          </a:bodyPr>
          <a:lstStyle/>
          <a:p>
            <a:r>
              <a:rPr lang="en-GB" sz="2000" dirty="0" smtClean="0">
                <a:latin typeface="Comic Sans MS" panose="030F0702030302020204" pitchFamily="66" charset="0"/>
              </a:rPr>
              <a:t>Please log on to Bug Club and read for at least 15 minutes.</a:t>
            </a:r>
          </a:p>
          <a:p>
            <a:endParaRPr lang="en-GB" sz="2000" dirty="0" smtClean="0">
              <a:latin typeface="Comic Sans MS" panose="030F0702030302020204" pitchFamily="66" charset="0"/>
            </a:endParaRPr>
          </a:p>
          <a:p>
            <a:r>
              <a:rPr lang="en-GB" sz="2000" dirty="0" smtClean="0">
                <a:latin typeface="Comic Sans MS" panose="030F0702030302020204" pitchFamily="66" charset="0"/>
              </a:rPr>
              <a:t>Make sure you answer your bug questions!</a:t>
            </a:r>
          </a:p>
          <a:p>
            <a:r>
              <a:rPr lang="en-GB" sz="2000" dirty="0" smtClean="0">
                <a:latin typeface="Comic Sans MS" panose="030F0702030302020204" pitchFamily="66" charset="0"/>
              </a:rPr>
              <a:t> </a:t>
            </a:r>
            <a:endParaRPr lang="en-GB" sz="2000" dirty="0">
              <a:latin typeface="Comic Sans MS" panose="030F0702030302020204" pitchFamily="66" charset="0"/>
            </a:endParaRPr>
          </a:p>
        </p:txBody>
      </p:sp>
      <p:pic>
        <p:nvPicPr>
          <p:cNvPr id="4" name="Picture 3" descr="Image result for read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55455"/>
            <a:ext cx="1905000" cy="1533525"/>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977" y="5020541"/>
            <a:ext cx="1657350" cy="150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128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782"/>
            <a:ext cx="8534400" cy="2387600"/>
          </a:xfrm>
        </p:spPr>
        <p:txBody>
          <a:bodyPr>
            <a:normAutofit/>
          </a:bodyPr>
          <a:lstStyle/>
          <a:p>
            <a:pPr algn="l"/>
            <a:r>
              <a:rPr lang="en-GB" sz="2800" u="sng" dirty="0" smtClean="0">
                <a:latin typeface="Comic Sans MS" panose="030F0702030302020204" pitchFamily="66" charset="0"/>
              </a:rPr>
              <a:t>Maths answers from yesterday:</a:t>
            </a:r>
            <a:r>
              <a:rPr lang="en-GB" u="sng" dirty="0" smtClean="0">
                <a:latin typeface="Comic Sans MS" panose="030F0702030302020204" pitchFamily="66" charset="0"/>
              </a:rPr>
              <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Subtitle 2"/>
          <p:cNvSpPr>
            <a:spLocks noGrp="1"/>
          </p:cNvSpPr>
          <p:nvPr>
            <p:ph type="subTitle" idx="1"/>
          </p:nvPr>
        </p:nvSpPr>
        <p:spPr>
          <a:xfrm>
            <a:off x="457200" y="1752600"/>
            <a:ext cx="6858000" cy="1655762"/>
          </a:xfrm>
        </p:spPr>
        <p:txBody>
          <a:bodyPr>
            <a:noAutofit/>
          </a:bodyPr>
          <a:lstStyle/>
          <a:p>
            <a:pPr algn="l"/>
            <a:r>
              <a:rPr lang="en-GB" u="sng" dirty="0" smtClean="0">
                <a:latin typeface="Comic Sans MS" panose="030F0702030302020204" pitchFamily="66" charset="0"/>
              </a:rPr>
              <a:t>Pages 30 and 31</a:t>
            </a:r>
          </a:p>
          <a:p>
            <a:pPr marL="457200" indent="-457200" algn="l">
              <a:buAutoNum type="arabicPeriod"/>
            </a:pPr>
            <a:r>
              <a:rPr lang="en-GB" sz="2000" dirty="0" smtClean="0">
                <a:latin typeface="Comic Sans MS" panose="030F0702030302020204" pitchFamily="66" charset="0"/>
              </a:rPr>
              <a:t>Second see-saw ticked.</a:t>
            </a:r>
          </a:p>
          <a:p>
            <a:pPr marL="457200" indent="-457200" algn="l">
              <a:buAutoNum type="arabicPeriod"/>
            </a:pPr>
            <a:r>
              <a:rPr lang="en-GB" sz="2000" dirty="0" smtClean="0">
                <a:latin typeface="Comic Sans MS" panose="030F0702030302020204" pitchFamily="66" charset="0"/>
              </a:rPr>
              <a:t>12g &lt; 22g, 16m &gt; 10m, 13</a:t>
            </a:r>
            <a:r>
              <a:rPr lang="en-GB" sz="2000" dirty="0">
                <a:latin typeface="Comic Sans MS" panose="030F0702030302020204" pitchFamily="66" charset="0"/>
              </a:rPr>
              <a:t> °C </a:t>
            </a:r>
            <a:r>
              <a:rPr lang="en-GB" sz="2000" dirty="0" smtClean="0">
                <a:latin typeface="Comic Sans MS" panose="030F0702030302020204" pitchFamily="66" charset="0"/>
              </a:rPr>
              <a:t> &lt; 31</a:t>
            </a:r>
            <a:r>
              <a:rPr lang="en-GB" sz="2000" dirty="0">
                <a:latin typeface="Comic Sans MS" panose="030F0702030302020204" pitchFamily="66" charset="0"/>
              </a:rPr>
              <a:t> °C </a:t>
            </a:r>
            <a:r>
              <a:rPr lang="en-GB" sz="2000" dirty="0" smtClean="0">
                <a:latin typeface="Comic Sans MS" panose="030F0702030302020204" pitchFamily="66" charset="0"/>
              </a:rPr>
              <a:t>, 10ml = 10ml</a:t>
            </a:r>
          </a:p>
          <a:p>
            <a:pPr marL="457200" indent="-457200" algn="l">
              <a:buAutoNum type="arabicPeriod"/>
            </a:pPr>
            <a:r>
              <a:rPr lang="en-GB" sz="2000" dirty="0" smtClean="0">
                <a:latin typeface="Comic Sans MS" panose="030F0702030302020204" pitchFamily="66" charset="0"/>
              </a:rPr>
              <a:t>Volume of bucket &lt; Volume of vase</a:t>
            </a:r>
          </a:p>
          <a:p>
            <a:pPr marL="457200" indent="-457200" algn="l">
              <a:buAutoNum type="arabicPeriod"/>
            </a:pPr>
            <a:r>
              <a:rPr lang="en-GB" sz="2000" dirty="0" smtClean="0">
                <a:latin typeface="Comic Sans MS" panose="030F0702030302020204" pitchFamily="66" charset="0"/>
              </a:rPr>
              <a:t>1m, 2m, 10m, 20m, 120m</a:t>
            </a:r>
          </a:p>
          <a:p>
            <a:pPr marL="457200" indent="-457200" algn="l">
              <a:buAutoNum type="arabicPeriod"/>
            </a:pPr>
            <a:r>
              <a:rPr lang="en-GB" sz="2000" dirty="0" smtClean="0">
                <a:latin typeface="Comic Sans MS" panose="030F0702030302020204" pitchFamily="66" charset="0"/>
              </a:rPr>
              <a:t>3kg, 4kg parcels</a:t>
            </a:r>
          </a:p>
          <a:p>
            <a:pPr marL="457200" indent="-457200" algn="l">
              <a:buAutoNum type="arabicPeriod"/>
            </a:pPr>
            <a:r>
              <a:rPr lang="en-GB" sz="2000" dirty="0" smtClean="0">
                <a:latin typeface="Comic Sans MS" panose="030F0702030302020204" pitchFamily="66" charset="0"/>
              </a:rPr>
              <a:t>Rectangle B, Rectangle C</a:t>
            </a:r>
          </a:p>
          <a:p>
            <a:pPr marL="457200" indent="-457200" algn="l">
              <a:buAutoNum type="arabicPeriod"/>
            </a:pPr>
            <a:endParaRPr lang="en-GB" sz="2000" dirty="0">
              <a:latin typeface="Comic Sans MS" panose="030F0702030302020204" pitchFamily="66" charset="0"/>
            </a:endParaRPr>
          </a:p>
          <a:p>
            <a:pPr algn="l"/>
            <a:r>
              <a:rPr lang="en-GB" sz="2000" u="sng" dirty="0" smtClean="0">
                <a:latin typeface="Comic Sans MS" panose="030F0702030302020204" pitchFamily="66" charset="0"/>
              </a:rPr>
              <a:t>Challenge</a:t>
            </a:r>
          </a:p>
          <a:p>
            <a:pPr algn="l"/>
            <a:endParaRPr lang="en-GB" sz="20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4" y="5420960"/>
            <a:ext cx="3095625" cy="83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727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782"/>
            <a:ext cx="8534400" cy="2387600"/>
          </a:xfrm>
        </p:spPr>
        <p:txBody>
          <a:bodyPr>
            <a:normAutofit/>
          </a:bodyPr>
          <a:lstStyle/>
          <a:p>
            <a:pPr algn="l"/>
            <a:r>
              <a:rPr lang="en-GB" sz="2800" u="sng" dirty="0" smtClean="0">
                <a:latin typeface="Comic Sans MS" panose="030F0702030302020204" pitchFamily="66" charset="0"/>
              </a:rPr>
              <a:t>Maths answers from yesterday:</a:t>
            </a:r>
            <a:r>
              <a:rPr lang="en-GB" u="sng" dirty="0" smtClean="0">
                <a:latin typeface="Comic Sans MS" panose="030F0702030302020204" pitchFamily="66" charset="0"/>
              </a:rPr>
              <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Subtitle 2"/>
          <p:cNvSpPr>
            <a:spLocks noGrp="1"/>
          </p:cNvSpPr>
          <p:nvPr>
            <p:ph type="subTitle" idx="1"/>
          </p:nvPr>
        </p:nvSpPr>
        <p:spPr>
          <a:xfrm>
            <a:off x="457200" y="1752600"/>
            <a:ext cx="8991600" cy="1655762"/>
          </a:xfrm>
        </p:spPr>
        <p:txBody>
          <a:bodyPr>
            <a:noAutofit/>
          </a:bodyPr>
          <a:lstStyle/>
          <a:p>
            <a:pPr algn="l"/>
            <a:r>
              <a:rPr lang="en-GB" u="sng" dirty="0" smtClean="0">
                <a:latin typeface="Comic Sans MS" panose="030F0702030302020204" pitchFamily="66" charset="0"/>
              </a:rPr>
              <a:t>End of Unit Check</a:t>
            </a:r>
          </a:p>
          <a:p>
            <a:pPr marL="742950" indent="-742950" algn="l">
              <a:buAutoNum type="arabicPeriod"/>
            </a:pPr>
            <a:r>
              <a:rPr lang="en-GB" dirty="0" smtClean="0">
                <a:latin typeface="Comic Sans MS" panose="030F0702030302020204" pitchFamily="66" charset="0"/>
              </a:rPr>
              <a:t>D</a:t>
            </a:r>
          </a:p>
          <a:p>
            <a:pPr marL="742950" indent="-742950" algn="l">
              <a:buAutoNum type="arabicPeriod"/>
            </a:pPr>
            <a:r>
              <a:rPr lang="en-GB" dirty="0">
                <a:latin typeface="Comic Sans MS" panose="030F0702030302020204" pitchFamily="66" charset="0"/>
              </a:rPr>
              <a:t>C</a:t>
            </a:r>
            <a:endParaRPr lang="en-GB" dirty="0" smtClean="0">
              <a:latin typeface="Comic Sans MS" panose="030F0702030302020204" pitchFamily="66" charset="0"/>
            </a:endParaRPr>
          </a:p>
          <a:p>
            <a:pPr marL="742950" indent="-742950" algn="l">
              <a:buAutoNum type="arabicPeriod"/>
            </a:pPr>
            <a:r>
              <a:rPr lang="en-GB" dirty="0" smtClean="0">
                <a:latin typeface="Comic Sans MS" panose="030F0702030302020204" pitchFamily="66" charset="0"/>
              </a:rPr>
              <a:t>A</a:t>
            </a:r>
          </a:p>
          <a:p>
            <a:pPr marL="742950" indent="-742950" algn="l">
              <a:buAutoNum type="arabicPeriod"/>
            </a:pPr>
            <a:r>
              <a:rPr lang="en-GB" dirty="0" smtClean="0">
                <a:latin typeface="Comic Sans MS" panose="030F0702030302020204" pitchFamily="66" charset="0"/>
              </a:rPr>
              <a:t>B</a:t>
            </a:r>
          </a:p>
          <a:p>
            <a:pPr marL="742950" indent="-742950" algn="l">
              <a:buAutoNum type="arabicPeriod"/>
            </a:pPr>
            <a:r>
              <a:rPr lang="en-GB" dirty="0">
                <a:latin typeface="Comic Sans MS" panose="030F0702030302020204" pitchFamily="66" charset="0"/>
              </a:rPr>
              <a:t>C</a:t>
            </a:r>
            <a:endParaRPr lang="en-GB" dirty="0" smtClean="0">
              <a:latin typeface="Comic Sans MS" panose="030F0702030302020204" pitchFamily="66" charset="0"/>
            </a:endParaRPr>
          </a:p>
          <a:p>
            <a:pPr algn="l"/>
            <a:r>
              <a:rPr lang="en-GB" dirty="0">
                <a:latin typeface="Comic Sans MS" panose="030F0702030302020204" pitchFamily="66" charset="0"/>
              </a:rPr>
              <a:t> </a:t>
            </a:r>
            <a:r>
              <a:rPr lang="en-GB" dirty="0" smtClean="0">
                <a:latin typeface="Comic Sans MS" panose="030F0702030302020204" pitchFamily="66" charset="0"/>
              </a:rPr>
              <a:t>        </a:t>
            </a:r>
          </a:p>
          <a:p>
            <a:pPr algn="l"/>
            <a:r>
              <a:rPr lang="en-GB" u="sng" dirty="0" smtClean="0">
                <a:latin typeface="Comic Sans MS" panose="030F0702030302020204" pitchFamily="66" charset="0"/>
              </a:rPr>
              <a:t>Think!</a:t>
            </a:r>
          </a:p>
          <a:p>
            <a:pPr algn="l"/>
            <a:r>
              <a:rPr lang="en-GB" dirty="0" smtClean="0">
                <a:latin typeface="Comic Sans MS" panose="030F0702030302020204" pitchFamily="66" charset="0"/>
              </a:rPr>
              <a:t>You </a:t>
            </a:r>
            <a:r>
              <a:rPr lang="en-GB" dirty="0">
                <a:latin typeface="Comic Sans MS" panose="030F0702030302020204" pitchFamily="66" charset="0"/>
              </a:rPr>
              <a:t>could have sorted the fractions in </a:t>
            </a:r>
            <a:r>
              <a:rPr lang="en-GB" dirty="0" smtClean="0">
                <a:latin typeface="Comic Sans MS" panose="030F0702030302020204" pitchFamily="66" charset="0"/>
              </a:rPr>
              <a:t>various ways, E.g.:</a:t>
            </a:r>
          </a:p>
          <a:p>
            <a:pPr marL="342900" indent="-342900" algn="l">
              <a:buFont typeface="Arial" panose="020B0604020202020204" pitchFamily="34" charset="0"/>
              <a:buChar char="•"/>
            </a:pPr>
            <a:r>
              <a:rPr lang="en-GB" dirty="0" smtClean="0">
                <a:latin typeface="Comic Sans MS" panose="030F0702030302020204" pitchFamily="66" charset="0"/>
              </a:rPr>
              <a:t> </a:t>
            </a:r>
            <a:r>
              <a:rPr lang="en-GB" dirty="0">
                <a:latin typeface="Comic Sans MS" panose="030F0702030302020204" pitchFamily="66" charset="0"/>
              </a:rPr>
              <a:t>All of the denominators are the </a:t>
            </a:r>
            <a:r>
              <a:rPr lang="en-GB" dirty="0" smtClean="0">
                <a:latin typeface="Comic Sans MS" panose="030F0702030302020204" pitchFamily="66" charset="0"/>
              </a:rPr>
              <a:t>same/different…</a:t>
            </a:r>
          </a:p>
          <a:p>
            <a:pPr marL="342900" indent="-342900" algn="l">
              <a:buFont typeface="Arial" panose="020B0604020202020204" pitchFamily="34" charset="0"/>
              <a:buChar char="•"/>
            </a:pPr>
            <a:r>
              <a:rPr lang="en-GB" dirty="0" smtClean="0">
                <a:latin typeface="Comic Sans MS" panose="030F0702030302020204" pitchFamily="66" charset="0"/>
              </a:rPr>
              <a:t>These </a:t>
            </a:r>
            <a:r>
              <a:rPr lang="en-GB" dirty="0">
                <a:latin typeface="Comic Sans MS" panose="030F0702030302020204" pitchFamily="66" charset="0"/>
              </a:rPr>
              <a:t>fractions all make the same/a </a:t>
            </a:r>
            <a:r>
              <a:rPr lang="en-GB" dirty="0" smtClean="0">
                <a:latin typeface="Comic Sans MS" panose="030F0702030302020204" pitchFamily="66" charset="0"/>
              </a:rPr>
              <a:t>different amount…</a:t>
            </a:r>
            <a:endParaRPr lang="en-GB" dirty="0">
              <a:latin typeface="Comic Sans MS" panose="030F0702030302020204" pitchFamily="66" charset="0"/>
            </a:endParaRPr>
          </a:p>
        </p:txBody>
      </p:sp>
    </p:spTree>
    <p:extLst>
      <p:ext uri="{BB962C8B-B14F-4D97-AF65-F5344CB8AC3E}">
        <p14:creationId xmlns:p14="http://schemas.microsoft.com/office/powerpoint/2010/main" val="1083756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latin typeface="Comic Sans MS" panose="030F0702030302020204" pitchFamily="66" charset="0"/>
              </a:rPr>
              <a:t>Maths</a:t>
            </a:r>
            <a:endParaRPr lang="en-GB" u="sng"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smtClean="0"/>
              <a:t> </a:t>
            </a:r>
            <a:r>
              <a:rPr lang="en-GB" sz="3600" dirty="0" smtClean="0">
                <a:latin typeface="Comic Sans MS" panose="030F0702030302020204" pitchFamily="66" charset="0"/>
              </a:rPr>
              <a:t>Today we are going to look at </a:t>
            </a:r>
            <a:r>
              <a:rPr lang="en-GB" sz="3600" dirty="0" smtClean="0">
                <a:latin typeface="Comic Sans MS" panose="030F0702030302020204" pitchFamily="66" charset="0"/>
              </a:rPr>
              <a:t>money</a:t>
            </a:r>
            <a:r>
              <a:rPr lang="en-GB" sz="3600" dirty="0" smtClean="0">
                <a:latin typeface="Comic Sans MS" panose="030F0702030302020204" pitchFamily="66" charset="0"/>
              </a:rPr>
              <a:t>.</a:t>
            </a:r>
            <a:endParaRPr lang="en-GB" sz="3600"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143000"/>
            <a:ext cx="1905000" cy="1218565"/>
          </a:xfrm>
          <a:prstGeom prst="rect">
            <a:avLst/>
          </a:prstGeom>
          <a:noFill/>
          <a:ln>
            <a:noFill/>
          </a:ln>
        </p:spPr>
      </p:pic>
    </p:spTree>
    <p:extLst>
      <p:ext uri="{BB962C8B-B14F-4D97-AF65-F5344CB8AC3E}">
        <p14:creationId xmlns:p14="http://schemas.microsoft.com/office/powerpoint/2010/main" val="377253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136" y="5334000"/>
            <a:ext cx="6858000" cy="1655762"/>
          </a:xfrm>
        </p:spPr>
        <p:txBody>
          <a:bodyPr>
            <a:normAutofit/>
          </a:bodyPr>
          <a:lstStyle/>
          <a:p>
            <a:endParaRPr lang="en-GB" sz="2000" dirty="0" smtClean="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Let’s look at the answers and how you could have worked them out on the next page…</a:t>
            </a:r>
            <a:endParaRPr lang="en-GB" sz="20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67707"/>
            <a:ext cx="6277551" cy="592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47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2175" y="4648200"/>
            <a:ext cx="7565951" cy="2387600"/>
          </a:xfrm>
        </p:spPr>
        <p:txBody>
          <a:bodyPr>
            <a:normAutofit fontScale="90000"/>
          </a:bodyPr>
          <a:lstStyle/>
          <a:p>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endParaRPr lang="en-GB" sz="2800" dirty="0">
              <a:latin typeface="Comic Sans MS" panose="030F0702030302020204" pitchFamily="66" charset="0"/>
            </a:endParaRPr>
          </a:p>
        </p:txBody>
      </p:sp>
      <p:sp>
        <p:nvSpPr>
          <p:cNvPr id="3" name="Subtitle 2"/>
          <p:cNvSpPr>
            <a:spLocks noGrp="1"/>
          </p:cNvSpPr>
          <p:nvPr>
            <p:ph type="subTitle" idx="1"/>
          </p:nvPr>
        </p:nvSpPr>
        <p:spPr>
          <a:xfrm>
            <a:off x="5648112" y="990600"/>
            <a:ext cx="3200400" cy="3276600"/>
          </a:xfrm>
        </p:spPr>
        <p:txBody>
          <a:bodyPr>
            <a:noAutofit/>
          </a:bodyPr>
          <a:lstStyle/>
          <a:p>
            <a:pPr algn="l"/>
            <a:endParaRPr lang="en-GB" dirty="0" smtClean="0">
              <a:latin typeface="Comic Sans MS" panose="030F0702030302020204" pitchFamily="66" charset="0"/>
            </a:endParaRPr>
          </a:p>
          <a:p>
            <a:pPr algn="l"/>
            <a:r>
              <a:rPr lang="en-GB" dirty="0">
                <a:latin typeface="Comic Sans MS" panose="030F0702030302020204" pitchFamily="66" charset="0"/>
              </a:rPr>
              <a:t>a). Which is the best method to use? Subtraction or counting on to </a:t>
            </a:r>
            <a:r>
              <a:rPr lang="en-GB" dirty="0" smtClean="0">
                <a:latin typeface="Comic Sans MS" panose="030F0702030302020204" pitchFamily="66" charset="0"/>
              </a:rPr>
              <a:t>find </a:t>
            </a:r>
            <a:r>
              <a:rPr lang="en-GB" dirty="0">
                <a:latin typeface="Comic Sans MS" panose="030F0702030302020204" pitchFamily="66" charset="0"/>
              </a:rPr>
              <a:t>the </a:t>
            </a:r>
            <a:r>
              <a:rPr lang="en-GB" dirty="0" smtClean="0">
                <a:latin typeface="Comic Sans MS" panose="030F0702030302020204" pitchFamily="66" charset="0"/>
              </a:rPr>
              <a:t>difference</a:t>
            </a:r>
            <a:r>
              <a:rPr lang="en-GB" dirty="0">
                <a:latin typeface="Comic Sans MS" panose="030F0702030302020204" pitchFamily="66" charset="0"/>
              </a:rPr>
              <a:t>? </a:t>
            </a:r>
            <a:endParaRPr lang="en-GB" dirty="0" smtClean="0">
              <a:latin typeface="Comic Sans MS" panose="030F0702030302020204" pitchFamily="66" charset="0"/>
            </a:endParaRPr>
          </a:p>
          <a:p>
            <a:pPr algn="l"/>
            <a:endParaRPr lang="en-GB" dirty="0">
              <a:latin typeface="Comic Sans MS" panose="030F0702030302020204" pitchFamily="66" charset="0"/>
            </a:endParaRPr>
          </a:p>
          <a:p>
            <a:pPr algn="l"/>
            <a:endParaRPr lang="en-GB" dirty="0" smtClean="0">
              <a:latin typeface="Comic Sans MS" panose="030F0702030302020204" pitchFamily="66" charset="0"/>
            </a:endParaRPr>
          </a:p>
          <a:p>
            <a:pPr algn="l"/>
            <a:endParaRPr lang="en-GB" dirty="0" smtClean="0">
              <a:latin typeface="Comic Sans MS" panose="030F0702030302020204" pitchFamily="66" charset="0"/>
            </a:endParaRPr>
          </a:p>
          <a:p>
            <a:pPr algn="l"/>
            <a:r>
              <a:rPr lang="en-GB" dirty="0" smtClean="0">
                <a:latin typeface="Comic Sans MS" panose="030F0702030302020204" pitchFamily="66" charset="0"/>
              </a:rPr>
              <a:t>b</a:t>
            </a:r>
            <a:r>
              <a:rPr lang="en-GB" dirty="0">
                <a:latin typeface="Comic Sans MS" panose="030F0702030302020204" pitchFamily="66" charset="0"/>
              </a:rPr>
              <a:t>). How can your number bonds to 10 help you with this question?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8600"/>
            <a:ext cx="5495713" cy="643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754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s drawings on blue design template">
  <a:themeElements>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fontScheme name="Childrens drawings on blue design templat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2148</TotalTime>
  <Words>579</Words>
  <Application>Microsoft Office PowerPoint</Application>
  <PresentationFormat>On-screen Show (4:3)</PresentationFormat>
  <Paragraphs>107</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Childrens drawings on blue design template</vt:lpstr>
      <vt:lpstr>1_Office Theme</vt:lpstr>
      <vt:lpstr>Elementary_classroom_rules_presentation</vt:lpstr>
      <vt:lpstr>Good morning Unicorns!</vt:lpstr>
      <vt:lpstr>         </vt:lpstr>
      <vt:lpstr>         </vt:lpstr>
      <vt:lpstr>        Reading online </vt:lpstr>
      <vt:lpstr>Maths answers from yesterday: </vt:lpstr>
      <vt:lpstr>Maths answers from yesterday: </vt:lpstr>
      <vt:lpstr>Maths</vt:lpstr>
      <vt:lpstr>PowerPoint Presentation</vt:lpstr>
      <vt:lpstr>            </vt:lpstr>
      <vt:lpstr>            </vt:lpstr>
      <vt:lpstr>Now I would like you to have a go at completing work in your CGP Maths Reasoning workbook.</vt:lpstr>
      <vt:lpstr>PowerPoint Presentation</vt:lpstr>
      <vt:lpstr>Handwriting</vt:lpstr>
      <vt:lpstr>   English</vt:lpstr>
      <vt:lpstr>          </vt:lpstr>
      <vt:lpstr>                D.T     Today I would like you to make an origami zoo or farm…</vt:lpstr>
      <vt:lpstr>                      How many different animals can you create?  Click on this link for animal ideas: https://zoo.sandiegozoo.org/live-cams  Here are some instructions on how to make different types  of animals: https://www.origamiway.com/easy-origami-animals-for-kids.shtml</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54</cp:revision>
  <dcterms:created xsi:type="dcterms:W3CDTF">2020-03-17T20:05:19Z</dcterms:created>
  <dcterms:modified xsi:type="dcterms:W3CDTF">2020-04-19T14:16:16Z</dcterms:modified>
</cp:coreProperties>
</file>