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7"/>
  </p:notesMasterIdLst>
  <p:sldIdLst>
    <p:sldId id="300" r:id="rId3"/>
    <p:sldId id="324" r:id="rId4"/>
    <p:sldId id="312" r:id="rId5"/>
    <p:sldId id="262" r:id="rId6"/>
    <p:sldId id="263" r:id="rId7"/>
    <p:sldId id="313" r:id="rId8"/>
    <p:sldId id="264" r:id="rId9"/>
    <p:sldId id="301" r:id="rId10"/>
    <p:sldId id="267" r:id="rId11"/>
    <p:sldId id="314" r:id="rId12"/>
    <p:sldId id="287" r:id="rId13"/>
    <p:sldId id="316" r:id="rId14"/>
    <p:sldId id="293" r:id="rId15"/>
    <p:sldId id="296" r:id="rId16"/>
    <p:sldId id="281" r:id="rId17"/>
    <p:sldId id="317" r:id="rId18"/>
    <p:sldId id="318" r:id="rId19"/>
    <p:sldId id="290" r:id="rId20"/>
    <p:sldId id="319" r:id="rId21"/>
    <p:sldId id="320" r:id="rId22"/>
    <p:sldId id="278" r:id="rId23"/>
    <p:sldId id="268" r:id="rId24"/>
    <p:sldId id="269" r:id="rId25"/>
    <p:sldId id="325" r:id="rId26"/>
    <p:sldId id="326" r:id="rId27"/>
    <p:sldId id="327" r:id="rId28"/>
    <p:sldId id="307" r:id="rId29"/>
    <p:sldId id="321" r:id="rId30"/>
    <p:sldId id="322" r:id="rId31"/>
    <p:sldId id="283" r:id="rId32"/>
    <p:sldId id="272" r:id="rId33"/>
    <p:sldId id="323" r:id="rId34"/>
    <p:sldId id="311" r:id="rId35"/>
    <p:sldId id="276" r:id="rId3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3B3B"/>
    <a:srgbClr val="FF66CC"/>
    <a:srgbClr val="FFFFCC"/>
    <a:srgbClr val="D1B2E8"/>
    <a:srgbClr val="A9EDD6"/>
    <a:srgbClr val="FFFF99"/>
    <a:srgbClr val="C13F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3CFC3-4D88-45E4-A78D-2FFC68935C0D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E7F3E-8D47-4DFD-B2C3-877FAFB1D1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825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E7F3E-8D47-4DFD-B2C3-877FAFB1D148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207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educatcarhou"/>
          <p:cNvPicPr>
            <a:picLocks noChangeAspect="1" noChangeArrowheads="1"/>
          </p:cNvPicPr>
          <p:nvPr/>
        </p:nvPicPr>
        <p:blipFill>
          <a:blip r:embed="rId2">
            <a:lum bright="-24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905000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 noProof="0" smtClean="0"/>
              <a:t>Click to edit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971800"/>
            <a:ext cx="77724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00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57F0C508-270D-4A5F-8E31-2A03C2DB9B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89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3AC2B-9F19-4AD1-B937-70E933FAFE3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3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151E5-CE44-4EF8-A27B-DD2C7488CFD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33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95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906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43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5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96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93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0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7FF34-A333-4B04-8F2A-F21487C4E17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95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20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21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2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C50BC-EC6A-4370-BD04-A7A6A857CBA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478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97729-4FB8-456C-921A-C076D72215E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7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C435B-813E-4924-958A-33CD5DDFFF5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2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51D52-C0AF-47AE-9D81-03F9D8C54B0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C1970-28DD-421A-B132-AB29783799F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677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05F10-989B-4DC7-B7EB-0655DEA4890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5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BFD85-B56E-4619-B1E8-11B3227937B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03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educatcarhou"/>
          <p:cNvPicPr>
            <a:picLocks noChangeAspect="1" noChangeArrowheads="1"/>
          </p:cNvPicPr>
          <p:nvPr/>
        </p:nvPicPr>
        <p:blipFill>
          <a:blip r:embed="rId13">
            <a:lum bright="-24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381000"/>
            <a:ext cx="6400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CCE45789-5AE5-4156-AA33-0E56C3422975}" type="slidenum">
              <a:rPr lang="en-GB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338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8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://the-scar-chronicles.fandom.com/wiki/Genie&amp;psig=AOvVaw2bMsA1JK8QItufk7w-GrYg&amp;ust=1587125997784000&amp;source=images&amp;cd=vfe&amp;ved=0CAIQjRxqFwoTCLCBqKH37OgCFQAAAAAdAAAAABAJ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://the-scar-chronicles.fandom.com/wiki/Genie&amp;psig=AOvVaw2bMsA1JK8QItufk7w-GrYg&amp;ust=1587125997784000&amp;source=images&amp;cd=vfe&amp;ved=0CAIQjRxqFwoTCLCBqKH37OgCFQAAAAAdAAAAABAJ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3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://the-scar-chronicles.fandom.com/wiki/Genie&amp;psig=AOvVaw2bMsA1JK8QItufk7w-GrYg&amp;ust=1587125997784000&amp;source=images&amp;cd=vfe&amp;ved=0CAIQjRxqFwoTCLCBqKH37OgCFQAAAAAdAAAAABAJ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://the-scar-chronicles.fandom.com/wiki/Genie&amp;psig=AOvVaw2bMsA1JK8QItufk7w-GrYg&amp;ust=1587125997784000&amp;source=images&amp;cd=vfe&amp;ved=0CAIQjRxqFwoTCLCBqKH37OgCFQAAAAAdAAAAABAJ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://the-scar-chronicles.fandom.com/wiki/Genie&amp;psig=AOvVaw2bMsA1JK8QItufk7w-GrYg&amp;ust=1587125997784000&amp;source=images&amp;cd=vfe&amp;ved=0CAIQjRxqFwoTCLCBqKH37OgCFQAAAAAdAAAAABAJ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://the-scar-chronicles.fandom.com/wiki/Genie&amp;psig=AOvVaw2bMsA1JK8QItufk7w-GrYg&amp;ust=1587125997784000&amp;source=images&amp;cd=vfe&amp;ved=0CAIQjRxqFwoTCLCBqKH37OgCFQAAAAAdAAAAABAJ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://the-scar-chronicles.fandom.com/wiki/Genie&amp;psig=AOvVaw2bMsA1JK8QItufk7w-GrYg&amp;ust=1587125997784000&amp;source=images&amp;cd=vfe&amp;ved=0CAIQjRxqFwoTCLCBqKH37OgCFQAAAAAdAAAAABAJ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hyperlink" Target="https://www.bbc.co.uk/bitesize/topics/zjhhvcw/articles/zqjgrdm" TargetMode="Externa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www.phonicsplay.co.uk/BuriedTreasure2.html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www.phonicsplay.co.uk/member-only/CheekyChimps.html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openxmlformats.org/officeDocument/2006/relationships/hyperlink" Target="https://www.google.com/url?sa=i&amp;url=https://the-scar-chronicles.fandom.com/wiki/Genie&amp;psig=AOvVaw2bMsA1JK8QItufk7w-GrYg&amp;ust=1587125997784000&amp;source=images&amp;cd=vfe&amp;ved=0CAIQjRxqFwoTCLCBqKH37OgCFQAAAAAdAAAAABAJ" TargetMode="Externa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hyperlink" Target="https://www.phonicsplay.co.uk/BuriedTreasure2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hyperlink" Target="https://www.google.com/url?sa=i&amp;url=https://the-scar-chronicles.fandom.com/wiki/Genie&amp;psig=AOvVaw2bMsA1JK8QItufk7w-GrYg&amp;ust=1587125997784000&amp;source=images&amp;cd=vfe&amp;ved=0CAIQjRxqFwoTCLCBqKH37OgCFQAAAAAdAAAAABAJ" TargetMode="Externa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www.google.com/url?sa=i&amp;url=https://the-scar-chronicles.fandom.com/wiki/Genie&amp;psig=AOvVaw2bMsA1JK8QItufk7w-GrYg&amp;ust=1587125997784000&amp;source=images&amp;cd=vfe&amp;ved=0CAIQjRxqFwoTCLCBqKH37OgCFQAAAAAdAAAAABAJ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2.png"/><Relationship Id="rId7" Type="http://schemas.openxmlformats.org/officeDocument/2006/relationships/image" Target="../media/image55.jpeg"/><Relationship Id="rId2" Type="http://schemas.openxmlformats.org/officeDocument/2006/relationships/hyperlink" Target="https://www.google.com/url?sa=i&amp;url=https://the-scar-chronicles.fandom.com/wiki/Genie&amp;psig=AOvVaw2bMsA1JK8QItufk7w-GrYg&amp;ust=1587125997784000&amp;source=images&amp;cd=vfe&amp;ved=0CAIQjRxqFwoTCLCBqKH37OgCFQAAAAAdAAAAABAJ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1.jpeg"/><Relationship Id="rId9" Type="http://schemas.openxmlformats.org/officeDocument/2006/relationships/image" Target="../media/image5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2.png"/><Relationship Id="rId4" Type="http://schemas.openxmlformats.org/officeDocument/2006/relationships/hyperlink" Target="https://www.google.com/url?sa=i&amp;url=https://the-scar-chronicles.fandom.com/wiki/Genie&amp;psig=AOvVaw2bMsA1JK8QItufk7w-GrYg&amp;ust=1587125997784000&amp;source=images&amp;cd=vfe&amp;ved=0CAIQjRxqFwoTCLCBqKH37OgCFQAAAAAdAAAAABAJ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://the-scar-chronicles.fandom.com/wiki/Genie&amp;psig=AOvVaw2bMsA1JK8QItufk7w-GrYg&amp;ust=1587125997784000&amp;source=images&amp;cd=vfe&amp;ved=0CAIQjRxqFwoTCLCBqKH37OgCFQAAAAAdAAAAABAJ" TargetMode="External"/><Relationship Id="rId2" Type="http://schemas.openxmlformats.org/officeDocument/2006/relationships/hyperlink" Target="mailto:admin@farnborough.sch.uk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hyperlink" Target="https://www.google.com/url?sa=i&amp;url=https://the-scar-chronicles.fandom.com/wiki/Genie&amp;psig=AOvVaw2bMsA1JK8QItufk7w-GrYg&amp;ust=1587125997784000&amp;source=images&amp;cd=vfe&amp;ved=0CAIQjRxqFwoTCLCBqKH37OgCFQAAAAAdAAAAABAJ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google.com/url?sa=i&amp;url=https://disney.fandom.com/wiki/Genie&amp;psig=AOvVaw2bMsA1JK8QItufk7w-GrYg&amp;ust=1587125997784000&amp;source=images&amp;cd=vfe&amp;ved=0CAIQjRxqFwoTCLCBqKH37OgCFQAAAAAdAAAAABAD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www.google.com/url?sa=i&amp;url=https://the-scar-chronicles.fandom.com/wiki/Genie&amp;psig=AOvVaw2bMsA1JK8QItufk7w-GrYg&amp;ust=1587125997784000&amp;source=images&amp;cd=vfe&amp;ved=0CAIQjRxqFwoTCLCBqKH37OgCFQAAAAAdAAAAABAJ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google.com/url?sa=i&amp;url=https://disney.fandom.com/wiki/Genie&amp;psig=AOvVaw2bMsA1JK8QItufk7w-GrYg&amp;ust=1587125997784000&amp;source=images&amp;cd=vfe&amp;ved=0CAIQjRxqFwoTCLCBqKH37OgCFQAAAAAdAAAAABAD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6927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GB" sz="5400" dirty="0" smtClean="0">
                <a:latin typeface="Comic Sans MS" panose="030F0702030302020204" pitchFamily="66" charset="0"/>
              </a:rPr>
              <a:t/>
            </a:r>
            <a:br>
              <a:rPr lang="en-GB" sz="5400" dirty="0" smtClean="0">
                <a:latin typeface="Comic Sans MS" panose="030F0702030302020204" pitchFamily="66" charset="0"/>
              </a:rPr>
            </a:br>
            <a:r>
              <a:rPr lang="en-GB" sz="5400" dirty="0">
                <a:latin typeface="Comic Sans MS" panose="030F0702030302020204" pitchFamily="66" charset="0"/>
              </a:rPr>
              <a:t/>
            </a:r>
            <a:br>
              <a:rPr lang="en-GB" sz="5400" dirty="0">
                <a:latin typeface="Comic Sans MS" panose="030F0702030302020204" pitchFamily="66" charset="0"/>
              </a:rPr>
            </a:br>
            <a:r>
              <a:rPr lang="en-GB" sz="5400" dirty="0" smtClean="0">
                <a:latin typeface="Comic Sans MS" panose="030F0702030302020204" pitchFamily="66" charset="0"/>
              </a:rPr>
              <a:t/>
            </a:r>
            <a:br>
              <a:rPr lang="en-GB" sz="5400" dirty="0" smtClean="0">
                <a:latin typeface="Comic Sans MS" panose="030F0702030302020204" pitchFamily="66" charset="0"/>
              </a:rPr>
            </a:br>
            <a:r>
              <a:rPr lang="en-GB" sz="5400" dirty="0" smtClean="0">
                <a:latin typeface="Comic Sans MS" panose="030F0702030302020204" pitchFamily="66" charset="0"/>
              </a:rPr>
              <a:t>Good Morning Elves!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7772400" cy="1752600"/>
          </a:xfrm>
        </p:spPr>
        <p:txBody>
          <a:bodyPr/>
          <a:lstStyle/>
          <a:p>
            <a:pPr>
              <a:defRPr/>
            </a:pPr>
            <a:r>
              <a:rPr lang="en-GB" sz="4400" dirty="0" smtClean="0">
                <a:latin typeface="Comic Sans MS" panose="030F0702030302020204" pitchFamily="66" charset="0"/>
              </a:rPr>
              <a:t>Well done for your</a:t>
            </a:r>
          </a:p>
          <a:p>
            <a:pPr>
              <a:defRPr/>
            </a:pPr>
            <a:r>
              <a:rPr lang="en-GB" sz="4400" dirty="0">
                <a:latin typeface="Comic Sans MS" panose="030F0702030302020204" pitchFamily="66" charset="0"/>
              </a:rPr>
              <a:t>s</a:t>
            </a:r>
            <a:r>
              <a:rPr lang="en-GB" sz="4400" dirty="0" smtClean="0">
                <a:latin typeface="Comic Sans MS" panose="030F0702030302020204" pitchFamily="66" charset="0"/>
              </a:rPr>
              <a:t>uper work yesterday.</a:t>
            </a:r>
          </a:p>
        </p:txBody>
      </p:sp>
    </p:spTree>
    <p:extLst>
      <p:ext uri="{BB962C8B-B14F-4D97-AF65-F5344CB8AC3E}">
        <p14:creationId xmlns:p14="http://schemas.microsoft.com/office/powerpoint/2010/main" val="193959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909" y="211727"/>
            <a:ext cx="1600200" cy="8221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3909" y="211727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Green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Challenge 1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4071"/>
            <a:ext cx="5105400" cy="635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15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7637"/>
            <a:ext cx="1524000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286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Green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Challenge</a:t>
            </a:r>
          </a:p>
          <a:p>
            <a:r>
              <a:rPr lang="en-GB" dirty="0">
                <a:latin typeface="Comic Sans MS" panose="030F0702030302020204" pitchFamily="66" charset="0"/>
              </a:rPr>
              <a:t>2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35182"/>
            <a:ext cx="6029714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83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7637"/>
            <a:ext cx="1524000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286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Green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Challenge</a:t>
            </a:r>
          </a:p>
          <a:p>
            <a:r>
              <a:rPr lang="en-GB" dirty="0">
                <a:latin typeface="Comic Sans MS" panose="030F0702030302020204" pitchFamily="66" charset="0"/>
              </a:rPr>
              <a:t>3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54" y="2133600"/>
            <a:ext cx="7939111" cy="3682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5527"/>
            <a:ext cx="2202645" cy="165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67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6025" y="-1"/>
            <a:ext cx="9448800" cy="2317173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.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9375" y="2427937"/>
            <a:ext cx="6858000" cy="1655762"/>
          </a:xfrm>
        </p:spPr>
        <p:txBody>
          <a:bodyPr>
            <a:normAutofit fontScale="25000" lnSpcReduction="20000"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sz="9600" dirty="0" smtClean="0">
                <a:latin typeface="Comic Sans MS" panose="030F0702030302020204" pitchFamily="66" charset="0"/>
              </a:rPr>
              <a:t>.</a:t>
            </a: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r>
              <a:rPr lang="en-GB" sz="9600" dirty="0" smtClean="0">
                <a:latin typeface="Comic Sans MS" panose="030F0702030302020204" pitchFamily="66" charset="0"/>
              </a:rPr>
              <a:t>.</a:t>
            </a: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r>
              <a:rPr lang="en-GB" sz="9600" dirty="0" smtClean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"/>
            <a:ext cx="3197225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3" y="1369388"/>
            <a:ext cx="41433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371600" y="5103078"/>
            <a:ext cx="6096000" cy="1450122"/>
          </a:xfrm>
          <a:prstGeom prst="rect">
            <a:avLst/>
          </a:prstGeom>
          <a:solidFill>
            <a:schemeClr val="bg1"/>
          </a:solidFill>
          <a:ln>
            <a:solidFill>
              <a:srgbClr val="FF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kern="0" dirty="0">
                <a:solidFill>
                  <a:prstClr val="black"/>
                </a:solidFill>
                <a:latin typeface="Comic Sans MS" panose="030F0702030302020204" pitchFamily="66" charset="0"/>
              </a:rPr>
              <a:t>Logon on to Busy Things. </a:t>
            </a:r>
            <a:endParaRPr lang="en-GB" kern="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ctr"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Can you score more points today? Are you faster? </a:t>
            </a:r>
          </a:p>
          <a:p>
            <a:pPr lvl="0" algn="ctr"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Play </a:t>
            </a:r>
            <a:r>
              <a:rPr lang="en-GB" kern="0" dirty="0">
                <a:solidFill>
                  <a:prstClr val="black"/>
                </a:solidFill>
                <a:latin typeface="Comic Sans MS" panose="030F0702030302020204" pitchFamily="66" charset="0"/>
              </a:rPr>
              <a:t>one or all the games to practise </a:t>
            </a:r>
            <a:r>
              <a:rPr lang="en-GB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money skills. </a:t>
            </a:r>
            <a:endParaRPr lang="en-GB" kern="0" dirty="0">
              <a:solidFill>
                <a:sysClr val="windowText" lastClr="0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168907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975" y="4157774"/>
            <a:ext cx="15621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4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606062" y="31509"/>
            <a:ext cx="7461738" cy="1905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7585" y="230801"/>
            <a:ext cx="1447800" cy="8221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7585" y="3187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Green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39572"/>
            <a:ext cx="762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If you’ve completed </a:t>
            </a:r>
            <a:r>
              <a:rPr lang="en-GB" sz="2800" dirty="0" smtClean="0">
                <a:latin typeface="Comic Sans MS" panose="030F0702030302020204" pitchFamily="66" charset="0"/>
              </a:rPr>
              <a:t>your </a:t>
            </a:r>
            <a:r>
              <a:rPr lang="en-GB" sz="2800" dirty="0" smtClean="0">
                <a:latin typeface="Comic Sans MS" panose="030F0702030302020204" pitchFamily="66" charset="0"/>
              </a:rPr>
              <a:t>Maths </a:t>
            </a:r>
            <a:r>
              <a:rPr lang="en-GB" sz="2800" dirty="0" smtClean="0">
                <a:latin typeface="Comic Sans MS" panose="030F0702030302020204" pitchFamily="66" charset="0"/>
              </a:rPr>
              <a:t>and </a:t>
            </a:r>
            <a:r>
              <a:rPr lang="en-GB" sz="2800" dirty="0" smtClean="0">
                <a:latin typeface="Comic Sans MS" panose="030F0702030302020204" pitchFamily="66" charset="0"/>
              </a:rPr>
              <a:t>have time for </a:t>
            </a:r>
            <a:r>
              <a:rPr lang="en-GB" sz="2800" dirty="0" smtClean="0">
                <a:latin typeface="Comic Sans MS" panose="030F0702030302020204" pitchFamily="66" charset="0"/>
              </a:rPr>
              <a:t>another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latin typeface="Comic Sans MS" panose="030F0702030302020204" pitchFamily="66" charset="0"/>
              </a:rPr>
              <a:t>Maths </a:t>
            </a:r>
            <a:r>
              <a:rPr lang="en-GB" sz="2800" dirty="0" smtClean="0">
                <a:latin typeface="Comic Sans MS" panose="030F0702030302020204" pitchFamily="66" charset="0"/>
              </a:rPr>
              <a:t>Challenge. </a:t>
            </a:r>
            <a:r>
              <a:rPr lang="en-GB" sz="2800" dirty="0" smtClean="0">
                <a:latin typeface="Comic Sans MS" panose="030F0702030302020204" pitchFamily="66" charset="0"/>
              </a:rPr>
              <a:t>Have a </a:t>
            </a:r>
            <a:endParaRPr lang="en-GB" sz="2800" dirty="0" smtClean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go </a:t>
            </a:r>
            <a:r>
              <a:rPr lang="en-GB" sz="2800" dirty="0" smtClean="0">
                <a:latin typeface="Comic Sans MS" panose="030F0702030302020204" pitchFamily="66" charset="0"/>
              </a:rPr>
              <a:t>at the following question. 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Write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latin typeface="Comic Sans MS" panose="030F0702030302020204" pitchFamily="66" charset="0"/>
              </a:rPr>
              <a:t>the answers in your blue book.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12818"/>
            <a:ext cx="4854612" cy="4464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3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1981200" y="1936438"/>
            <a:ext cx="6664036" cy="2034671"/>
          </a:xfrm>
          <a:prstGeom prst="wedgeRoundRectCallout">
            <a:avLst>
              <a:gd name="adj1" fmla="val -45989"/>
              <a:gd name="adj2" fmla="val 79523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220"/>
            <a:ext cx="2111053" cy="109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82253" y="274444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Yellow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1" name="Picture 2" descr="Genie | The Scar Chronicles Wiki | Fando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91625"/>
            <a:ext cx="2057400" cy="234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0" y="920775"/>
            <a:ext cx="24400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u="sng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Maths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828800" y="2133600"/>
            <a:ext cx="63246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GB" sz="3600" b="1" dirty="0">
                <a:solidFill>
                  <a:prstClr val="black"/>
                </a:solidFill>
                <a:latin typeface="Comic Sans MS" panose="030F0702030302020204" pitchFamily="66" charset="0"/>
              </a:rPr>
              <a:t>Today we are going </a:t>
            </a:r>
            <a:r>
              <a:rPr lang="en-GB" sz="36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to </a:t>
            </a:r>
            <a:r>
              <a:rPr lang="en-GB" sz="3600" b="1" dirty="0">
                <a:solidFill>
                  <a:prstClr val="black"/>
                </a:solidFill>
                <a:latin typeface="Comic Sans MS" panose="030F0702030302020204" pitchFamily="66" charset="0"/>
              </a:rPr>
              <a:t>look at </a:t>
            </a:r>
            <a:r>
              <a:rPr lang="en-GB" sz="36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patterns</a:t>
            </a:r>
            <a:r>
              <a:rPr lang="en-GB" sz="3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 </a:t>
            </a:r>
            <a:endParaRPr lang="en-GB" sz="36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62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220"/>
            <a:ext cx="2111053" cy="109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82253" y="274444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Yellow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1" name="Picture 2" descr="Genie | The Scar Chronicles Wiki | Fando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91625"/>
            <a:ext cx="2057400" cy="234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215" y="1178169"/>
            <a:ext cx="662940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28284" y="5740644"/>
            <a:ext cx="6763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Let’s look at the next page to find out the answers and how you could have worked them </a:t>
            </a:r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out.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015" y="60960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65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220"/>
            <a:ext cx="2111053" cy="109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82253" y="274444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Yellow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1" name="Picture 2" descr="Genie | The Scar Chronicles Wiki | Fando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2057400" cy="234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618" y="1143000"/>
            <a:ext cx="6885709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27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665260" y="435877"/>
            <a:ext cx="7110095" cy="1066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350518"/>
            <a:ext cx="6870355" cy="1097281"/>
          </a:xfrm>
        </p:spPr>
        <p:txBody>
          <a:bodyPr>
            <a:no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/>
            </a:r>
            <a:br>
              <a:rPr lang="en-GB" sz="2000" dirty="0" smtClean="0">
                <a:latin typeface="Comic Sans MS" panose="030F0702030302020204" pitchFamily="66" charset="0"/>
              </a:rPr>
            </a:br>
            <a:r>
              <a:rPr lang="en-GB" sz="2000" dirty="0" smtClean="0">
                <a:latin typeface="Comic Sans MS" panose="030F0702030302020204" pitchFamily="66" charset="0"/>
              </a:rPr>
              <a:t/>
            </a:r>
            <a:br>
              <a:rPr lang="en-GB" sz="2000" dirty="0" smtClean="0">
                <a:latin typeface="Comic Sans MS" panose="030F0702030302020204" pitchFamily="66" charset="0"/>
              </a:rPr>
            </a:br>
            <a:r>
              <a:rPr lang="en-GB" sz="2000" dirty="0" smtClean="0">
                <a:latin typeface="Comic Sans MS" panose="030F0702030302020204" pitchFamily="66" charset="0"/>
              </a:rPr>
              <a:t/>
            </a:r>
            <a:br>
              <a:rPr lang="en-GB" sz="2000" dirty="0" smtClean="0">
                <a:latin typeface="Comic Sans MS" panose="030F0702030302020204" pitchFamily="66" charset="0"/>
              </a:rPr>
            </a:br>
            <a:r>
              <a:rPr lang="en-GB" sz="2000" dirty="0" smtClean="0">
                <a:latin typeface="Comic Sans MS" panose="030F0702030302020204" pitchFamily="66" charset="0"/>
              </a:rPr>
              <a:t/>
            </a:r>
            <a:br>
              <a:rPr lang="en-GB" sz="2000" dirty="0" smtClean="0">
                <a:latin typeface="Comic Sans MS" panose="030F0702030302020204" pitchFamily="66" charset="0"/>
              </a:rPr>
            </a:br>
            <a:r>
              <a:rPr lang="en-GB" sz="2000" dirty="0">
                <a:latin typeface="Comic Sans MS" panose="030F0702030302020204" pitchFamily="66" charset="0"/>
              </a:rPr>
              <a:t/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en-GB" sz="2000" dirty="0" smtClean="0">
                <a:latin typeface="Comic Sans MS" panose="030F0702030302020204" pitchFamily="66" charset="0"/>
              </a:rPr>
              <a:t/>
            </a:r>
            <a:br>
              <a:rPr lang="en-GB" sz="2000" dirty="0" smtClean="0">
                <a:latin typeface="Comic Sans MS" panose="030F0702030302020204" pitchFamily="66" charset="0"/>
              </a:rPr>
            </a:br>
            <a:r>
              <a:rPr lang="en-GB" sz="2000" dirty="0">
                <a:latin typeface="Comic Sans MS" panose="030F0702030302020204" pitchFamily="66" charset="0"/>
              </a:rPr>
              <a:t/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en-GB" sz="2000" dirty="0" smtClean="0">
                <a:latin typeface="Comic Sans MS" panose="030F0702030302020204" pitchFamily="66" charset="0"/>
              </a:rPr>
              <a:t/>
            </a:r>
            <a:br>
              <a:rPr lang="en-GB" sz="2000" dirty="0" smtClean="0">
                <a:latin typeface="Comic Sans MS" panose="030F0702030302020204" pitchFamily="66" charset="0"/>
              </a:rPr>
            </a:br>
            <a:endParaRPr lang="en-GB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1814" y="1502677"/>
            <a:ext cx="6858000" cy="1655762"/>
          </a:xfrm>
        </p:spPr>
        <p:txBody>
          <a:bodyPr>
            <a:normAutofit fontScale="25000" lnSpcReduction="20000"/>
          </a:bodyPr>
          <a:lstStyle/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sz="9600" dirty="0" smtClean="0">
                <a:latin typeface="Comic Sans MS" panose="030F0702030302020204" pitchFamily="66" charset="0"/>
              </a:rPr>
              <a:t>If you would like to try Gruffalo work, complete page 34</a:t>
            </a: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r>
              <a:rPr lang="en-GB" sz="9600" dirty="0" smtClean="0">
                <a:latin typeface="Comic Sans MS" panose="030F0702030302020204" pitchFamily="66" charset="0"/>
              </a:rPr>
              <a:t>If </a:t>
            </a:r>
            <a:r>
              <a:rPr lang="en-GB" sz="9600" dirty="0">
                <a:latin typeface="Comic Sans MS" panose="030F0702030302020204" pitchFamily="66" charset="0"/>
              </a:rPr>
              <a:t>you would like to try </a:t>
            </a:r>
            <a:r>
              <a:rPr lang="en-GB" sz="9600" dirty="0" smtClean="0">
                <a:latin typeface="Comic Sans MS" panose="030F0702030302020204" pitchFamily="66" charset="0"/>
              </a:rPr>
              <a:t>Horrid Henry work, complete pages 34 and challenge 1.</a:t>
            </a: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endParaRPr lang="en-GB" sz="9600" dirty="0">
              <a:latin typeface="Comic Sans MS" panose="030F0702030302020204" pitchFamily="66" charset="0"/>
            </a:endParaRPr>
          </a:p>
          <a:p>
            <a:r>
              <a:rPr lang="en-GB" sz="9600" dirty="0" smtClean="0">
                <a:latin typeface="Comic Sans MS" panose="030F0702030302020204" pitchFamily="66" charset="0"/>
              </a:rPr>
              <a:t>If </a:t>
            </a:r>
            <a:r>
              <a:rPr lang="en-GB" sz="9600" dirty="0">
                <a:latin typeface="Comic Sans MS" panose="030F0702030302020204" pitchFamily="66" charset="0"/>
              </a:rPr>
              <a:t>you would like to try </a:t>
            </a:r>
            <a:r>
              <a:rPr lang="en-GB" sz="9600" dirty="0" smtClean="0">
                <a:latin typeface="Comic Sans MS" panose="030F0702030302020204" pitchFamily="66" charset="0"/>
              </a:rPr>
              <a:t>James and the Giant Peach work, complete page 34 and challenge 1 and 2.</a:t>
            </a:r>
          </a:p>
        </p:txBody>
      </p:sp>
      <p:pic>
        <p:nvPicPr>
          <p:cNvPr id="4" name="Picture 3" descr="Image result for gruffal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41" y="1447800"/>
            <a:ext cx="97958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horrid henry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69" b="15217"/>
          <a:stretch/>
        </p:blipFill>
        <p:spPr bwMode="auto">
          <a:xfrm>
            <a:off x="281108" y="2951720"/>
            <a:ext cx="1210845" cy="68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Image result for james and the giant peach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09" y="4800600"/>
            <a:ext cx="121084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52170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8493" y="322946"/>
            <a:ext cx="15867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Yellow group</a:t>
            </a:r>
          </a:p>
          <a:p>
            <a:pPr lvl="0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Maths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459323"/>
            <a:ext cx="67489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Can you complete the tasks below from you CGP book. If you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Complete the challenge questions, draw pictures in your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blue book.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82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220"/>
            <a:ext cx="2111053" cy="109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82253" y="274444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Yellow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Challenge 1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1" name="Picture 2" descr="Genie | The Scar Chronicles Wiki | Fando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2057400" cy="234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4" y="847959"/>
            <a:ext cx="5419725" cy="5708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07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908" y="211727"/>
            <a:ext cx="2410691" cy="8221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12439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Green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Challenge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Monday Answers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04108" y="838200"/>
            <a:ext cx="469522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GB" dirty="0" smtClean="0"/>
              <a:t>1. 1p  = 2</a:t>
            </a:r>
          </a:p>
          <a:p>
            <a:pPr lvl="2"/>
            <a:r>
              <a:rPr lang="en-GB" dirty="0"/>
              <a:t> </a:t>
            </a:r>
            <a:r>
              <a:rPr lang="en-GB" dirty="0" smtClean="0"/>
              <a:t>   2p = 1</a:t>
            </a:r>
          </a:p>
          <a:p>
            <a:pPr lvl="2"/>
            <a:r>
              <a:rPr lang="en-GB" dirty="0"/>
              <a:t> </a:t>
            </a:r>
            <a:r>
              <a:rPr lang="en-GB" dirty="0" smtClean="0"/>
              <a:t>    5p =0</a:t>
            </a:r>
          </a:p>
          <a:p>
            <a:pPr lvl="2"/>
            <a:r>
              <a:rPr lang="en-GB" dirty="0"/>
              <a:t> </a:t>
            </a:r>
            <a:r>
              <a:rPr lang="en-GB" dirty="0" smtClean="0"/>
              <a:t>   10p=3</a:t>
            </a:r>
          </a:p>
          <a:p>
            <a:pPr lvl="2"/>
            <a:r>
              <a:rPr lang="en-GB" dirty="0"/>
              <a:t> </a:t>
            </a:r>
            <a:r>
              <a:rPr lang="en-GB" dirty="0" smtClean="0"/>
              <a:t>    20p=3</a:t>
            </a:r>
          </a:p>
          <a:p>
            <a:pPr lvl="2"/>
            <a:r>
              <a:rPr lang="en-GB" dirty="0"/>
              <a:t> </a:t>
            </a:r>
            <a:r>
              <a:rPr lang="en-GB" dirty="0" smtClean="0"/>
              <a:t>    50p =0</a:t>
            </a:r>
          </a:p>
          <a:p>
            <a:pPr lvl="2"/>
            <a:r>
              <a:rPr lang="en-GB" dirty="0"/>
              <a:t> </a:t>
            </a:r>
            <a:r>
              <a:rPr lang="en-GB" dirty="0" smtClean="0"/>
              <a:t>    £1 = 0</a:t>
            </a:r>
          </a:p>
          <a:p>
            <a:pPr lvl="2"/>
            <a:r>
              <a:rPr lang="en-GB" dirty="0"/>
              <a:t> </a:t>
            </a:r>
            <a:r>
              <a:rPr lang="en-GB" dirty="0" smtClean="0"/>
              <a:t>    £2 = 2</a:t>
            </a:r>
          </a:p>
          <a:p>
            <a:pPr lvl="2"/>
            <a:endParaRPr lang="en-GB" dirty="0"/>
          </a:p>
          <a:p>
            <a:pPr lvl="2"/>
            <a:r>
              <a:rPr lang="en-GB" dirty="0" smtClean="0"/>
              <a:t>2.  a)50 pence coin</a:t>
            </a:r>
          </a:p>
          <a:p>
            <a:pPr lvl="2"/>
            <a:r>
              <a:rPr lang="en-GB" dirty="0"/>
              <a:t> </a:t>
            </a:r>
            <a:r>
              <a:rPr lang="en-GB" dirty="0" smtClean="0"/>
              <a:t>    b) £2 pound coin</a:t>
            </a:r>
          </a:p>
          <a:p>
            <a:pPr lvl="2"/>
            <a:r>
              <a:rPr lang="en-GB" dirty="0"/>
              <a:t> </a:t>
            </a:r>
            <a:r>
              <a:rPr lang="en-GB" dirty="0" smtClean="0"/>
              <a:t>    c) left</a:t>
            </a:r>
          </a:p>
          <a:p>
            <a:pPr lvl="2"/>
            <a:r>
              <a:rPr lang="en-GB" dirty="0" smtClean="0"/>
              <a:t> 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	 3. 2pence &gt; 1pence</a:t>
            </a:r>
          </a:p>
          <a:p>
            <a:r>
              <a:rPr lang="en-GB" dirty="0"/>
              <a:t> </a:t>
            </a:r>
            <a:r>
              <a:rPr lang="en-GB" dirty="0" smtClean="0"/>
              <a:t>                     b)5pence&lt;20pence</a:t>
            </a:r>
          </a:p>
          <a:p>
            <a:r>
              <a:rPr lang="en-GB" dirty="0"/>
              <a:t> </a:t>
            </a:r>
            <a:r>
              <a:rPr lang="en-GB" dirty="0" smtClean="0"/>
              <a:t>                     c)50pence&lt;1 pound</a:t>
            </a:r>
          </a:p>
          <a:p>
            <a:endParaRPr lang="en-GB" dirty="0"/>
          </a:p>
          <a:p>
            <a:r>
              <a:rPr lang="en-GB" dirty="0" smtClean="0"/>
              <a:t>                    A 20 pence coin is silver and has 7   seven sides (a heptagon) Find a 20 pence coin at home and have a look.   </a:t>
            </a:r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814754"/>
            <a:ext cx="1447800" cy="1793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40" y="2895600"/>
            <a:ext cx="1954823" cy="1482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517" y="4800600"/>
            <a:ext cx="2412023" cy="1705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92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220"/>
            <a:ext cx="2111053" cy="109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82253" y="274444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Yellow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Challenge 2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1" name="Picture 2" descr="Genie | The Scar Chronicles Wiki | Fando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2057400" cy="234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6781800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07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" y="363294"/>
            <a:ext cx="16160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066799" y="4620457"/>
            <a:ext cx="7848601" cy="10945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838200" y="4648200"/>
            <a:ext cx="7450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.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76200"/>
            <a:ext cx="373380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43000" y="4773267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kern="0" dirty="0">
                <a:solidFill>
                  <a:prstClr val="black"/>
                </a:solidFill>
                <a:latin typeface="Comic Sans MS" panose="030F0702030302020204" pitchFamily="66" charset="0"/>
              </a:rPr>
              <a:t>Logon on to Busy Things. </a:t>
            </a:r>
            <a:r>
              <a:rPr lang="en-GB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How did you get on with the games </a:t>
            </a:r>
          </a:p>
          <a:p>
            <a:pPr lvl="0" algn="ctr"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yesterday</a:t>
            </a:r>
            <a:r>
              <a:rPr lang="en-GB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 </a:t>
            </a:r>
            <a:r>
              <a:rPr lang="en-GB" kern="0" dirty="0">
                <a:solidFill>
                  <a:prstClr val="black"/>
                </a:solidFill>
                <a:latin typeface="Comic Sans MS" panose="030F0702030302020204" pitchFamily="66" charset="0"/>
              </a:rPr>
              <a:t>Play one or all the games to practise your </a:t>
            </a:r>
            <a:r>
              <a:rPr lang="en-GB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pattern skills</a:t>
            </a:r>
            <a:r>
              <a:rPr lang="en-GB" kern="0" dirty="0">
                <a:solidFill>
                  <a:prstClr val="black"/>
                </a:solidFill>
                <a:latin typeface="Comic Sans MS" panose="030F0702030302020204" pitchFamily="66" charset="0"/>
              </a:rPr>
              <a:t>. </a:t>
            </a:r>
            <a:endParaRPr lang="en-GB" kern="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1697973"/>
            <a:ext cx="2016669" cy="1573798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" y="383565"/>
            <a:ext cx="1609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882" y="1677191"/>
            <a:ext cx="2162175" cy="169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56943"/>
            <a:ext cx="1752600" cy="1712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55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1905000" y="1814944"/>
            <a:ext cx="6815203" cy="3214255"/>
          </a:xfrm>
          <a:prstGeom prst="wedgeRoundRectCallout">
            <a:avLst>
              <a:gd name="adj1" fmla="val -51853"/>
              <a:gd name="adj2" fmla="val 82021"/>
              <a:gd name="adj3" fmla="val 16667"/>
            </a:avLst>
          </a:prstGeom>
          <a:solidFill>
            <a:srgbClr val="FF3B3B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997" y="0"/>
            <a:ext cx="6858000" cy="1295400"/>
          </a:xfrm>
        </p:spPr>
        <p:txBody>
          <a:bodyPr/>
          <a:lstStyle/>
          <a:p>
            <a:r>
              <a:rPr lang="en-GB" u="sng" dirty="0" smtClean="0">
                <a:latin typeface="Comic Sans MS" panose="030F0702030302020204" pitchFamily="66" charset="0"/>
              </a:rPr>
              <a:t>Handwriting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2209800"/>
            <a:ext cx="6858000" cy="1808162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latin typeface="Comic Sans MS" panose="030F0702030302020204" pitchFamily="66" charset="0"/>
              </a:rPr>
              <a:t>Are you impressing your grown ups with your handwriting?</a:t>
            </a:r>
          </a:p>
          <a:p>
            <a:endParaRPr lang="en-GB" sz="2800" b="1" dirty="0" smtClean="0">
              <a:latin typeface="Comic Sans MS" panose="030F0702030302020204" pitchFamily="66" charset="0"/>
            </a:endParaRPr>
          </a:p>
          <a:p>
            <a:r>
              <a:rPr lang="en-GB" sz="2800" b="1" dirty="0" smtClean="0">
                <a:latin typeface="Comic Sans MS" panose="030F0702030302020204" pitchFamily="66" charset="0"/>
              </a:rPr>
              <a:t>Please complete pages </a:t>
            </a:r>
            <a:r>
              <a:rPr lang="en-GB" sz="2800" b="1" dirty="0" smtClean="0">
                <a:latin typeface="Comic Sans MS" panose="030F0702030302020204" pitchFamily="66" charset="0"/>
              </a:rPr>
              <a:t>23 </a:t>
            </a:r>
            <a:r>
              <a:rPr lang="en-GB" sz="2800" b="1" dirty="0" smtClean="0">
                <a:latin typeface="Comic Sans MS" panose="030F0702030302020204" pitchFamily="66" charset="0"/>
              </a:rPr>
              <a:t>in </a:t>
            </a:r>
          </a:p>
          <a:p>
            <a:r>
              <a:rPr lang="en-GB" sz="2800" b="1" dirty="0" smtClean="0">
                <a:latin typeface="Comic Sans MS" panose="030F0702030302020204" pitchFamily="66" charset="0"/>
              </a:rPr>
              <a:t>your CGP Handwriting Book</a:t>
            </a: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dirty="0" smtClean="0">
                <a:latin typeface="Comic Sans MS" panose="030F0702030302020204" pitchFamily="66" charset="0"/>
              </a:rPr>
              <a:t>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hand writing clip 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99" y="200416"/>
            <a:ext cx="1757819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Genie | The Scar Chronicles Wiki | Fando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2057400" cy="234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3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English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-304800"/>
            <a:ext cx="7921875" cy="5791199"/>
          </a:xfrm>
        </p:spPr>
        <p:txBody>
          <a:bodyPr/>
          <a:lstStyle/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algn="r"/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25" y="169101"/>
            <a:ext cx="17526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utoShape 2" descr="Image result for shoe template"/>
          <p:cNvSpPr>
            <a:spLocks noChangeAspect="1" noChangeArrowheads="1"/>
          </p:cNvSpPr>
          <p:nvPr/>
        </p:nvSpPr>
        <p:spPr bwMode="auto">
          <a:xfrm>
            <a:off x="63500" y="-136525"/>
            <a:ext cx="16573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2" descr="Genie | The Scar Chronicles Wiki | Fando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89" y="4572000"/>
            <a:ext cx="1656037" cy="188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ee the source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1177"/>
            <a:ext cx="1765300" cy="78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046" y="2110154"/>
            <a:ext cx="5053013" cy="305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3600" y="1520825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Read through the poem from yesterday.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628" y="1280557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57046" y="5500529"/>
            <a:ext cx="65133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do you notice about the last word at the end of each</a:t>
            </a:r>
          </a:p>
          <a:p>
            <a:pPr lvl="0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line?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232" y="5860544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68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English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-304800"/>
            <a:ext cx="7921875" cy="5791199"/>
          </a:xfrm>
        </p:spPr>
        <p:txBody>
          <a:bodyPr/>
          <a:lstStyle/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algn="r"/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8" y="82550"/>
            <a:ext cx="17526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utoShape 2" descr="Image result for shoe template"/>
          <p:cNvSpPr>
            <a:spLocks noChangeAspect="1" noChangeArrowheads="1"/>
          </p:cNvSpPr>
          <p:nvPr/>
        </p:nvSpPr>
        <p:spPr bwMode="auto">
          <a:xfrm>
            <a:off x="63500" y="-136525"/>
            <a:ext cx="16573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2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1177"/>
            <a:ext cx="1765300" cy="78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692537"/>
            <a:ext cx="3955809" cy="239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21690" y="1384213"/>
            <a:ext cx="78386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do you notice about the last word at the end of each</a:t>
            </a:r>
          </a:p>
          <a:p>
            <a:pPr lvl="0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line?</a:t>
            </a:r>
          </a:p>
          <a:p>
            <a:pPr lvl="0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Yes the words rhyme.</a:t>
            </a:r>
          </a:p>
          <a:p>
            <a:pPr lvl="0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Follow </a:t>
            </a:r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the link </a:t>
            </a:r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in </a:t>
            </a:r>
            <a:r>
              <a:rPr lang="en-GB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orange</a:t>
            </a:r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to </a:t>
            </a:r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find out more about rhyming words</a:t>
            </a:r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 The</a:t>
            </a:r>
          </a:p>
          <a:p>
            <a:pPr lvl="0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w</a:t>
            </a:r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eb address is in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red </a:t>
            </a:r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in case you are unable to follow the link.</a:t>
            </a:r>
          </a:p>
          <a:p>
            <a:pPr lvl="0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  <a:hlinkClick r:id="rId5"/>
              </a:rPr>
              <a:t>What are rhyming words? - BBC Bitesize</a:t>
            </a:r>
            <a:endParaRPr lang="en-GB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50" y="1391761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971716" y="3230872"/>
            <a:ext cx="6304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https://www.bbc.co.uk/bitesize/topics/zjhhvcw/articles/zqjgrdm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57745" y="6280666"/>
            <a:ext cx="7081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Can you find the rhyming words in the poem?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0960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44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English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-304799"/>
            <a:ext cx="7921875" cy="2971800"/>
          </a:xfrm>
        </p:spPr>
        <p:txBody>
          <a:bodyPr/>
          <a:lstStyle/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algn="r"/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8" y="82550"/>
            <a:ext cx="17526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utoShape 2" descr="Image result for shoe template"/>
          <p:cNvSpPr>
            <a:spLocks noChangeAspect="1" noChangeArrowheads="1"/>
          </p:cNvSpPr>
          <p:nvPr/>
        </p:nvSpPr>
        <p:spPr bwMode="auto">
          <a:xfrm>
            <a:off x="63500" y="-136525"/>
            <a:ext cx="16573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2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1177"/>
            <a:ext cx="1765300" cy="78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3996" y="1663345"/>
            <a:ext cx="8263801" cy="38779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Can you find the rhyming words in the poem?</a:t>
            </a:r>
          </a:p>
          <a:p>
            <a:pPr lvl="0"/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They are </a:t>
            </a:r>
          </a:p>
          <a:p>
            <a:pPr lvl="0"/>
            <a:endParaRPr lang="en-GB" sz="24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Stan plan    race place    cheat feet</a:t>
            </a:r>
          </a:p>
          <a:p>
            <a:pPr lvl="0"/>
            <a:endParaRPr lang="en-GB" sz="24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do you notice about the rhyming words you found?</a:t>
            </a:r>
          </a:p>
          <a:p>
            <a:pPr lvl="0"/>
            <a:endParaRPr lang="en-GB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Stan plan    race place    cheat feet</a:t>
            </a:r>
          </a:p>
          <a:p>
            <a:pPr lvl="0"/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92653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702" y="5186741"/>
            <a:ext cx="2539396" cy="153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496" y="4319954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62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English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-304799"/>
            <a:ext cx="7921875" cy="2971800"/>
          </a:xfrm>
        </p:spPr>
        <p:txBody>
          <a:bodyPr/>
          <a:lstStyle/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algn="r"/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8" y="82550"/>
            <a:ext cx="17526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utoShape 2" descr="Image result for shoe template"/>
          <p:cNvSpPr>
            <a:spLocks noChangeAspect="1" noChangeArrowheads="1"/>
          </p:cNvSpPr>
          <p:nvPr/>
        </p:nvSpPr>
        <p:spPr bwMode="auto">
          <a:xfrm>
            <a:off x="63500" y="-136525"/>
            <a:ext cx="16573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2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1177"/>
            <a:ext cx="1765300" cy="78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3996" y="1663345"/>
            <a:ext cx="8263801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en-GB" sz="24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do you notice about the rhyming words you found?</a:t>
            </a:r>
          </a:p>
          <a:p>
            <a:pPr lvl="0"/>
            <a:endParaRPr lang="en-GB" sz="24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That’s right. The middle and end sounds sound the same</a:t>
            </a:r>
          </a:p>
          <a:p>
            <a:pPr lvl="0"/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but they are not always spelt the same.</a:t>
            </a:r>
          </a:p>
          <a:p>
            <a:pPr lvl="0"/>
            <a:endParaRPr lang="en-GB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St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an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pl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an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  r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ace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pl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ace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   ch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eat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f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eet</a:t>
            </a:r>
          </a:p>
          <a:p>
            <a:pPr lvl="0"/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384431"/>
            <a:ext cx="3270424" cy="197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233005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77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English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-304800"/>
            <a:ext cx="7921875" cy="5791199"/>
          </a:xfrm>
        </p:spPr>
        <p:txBody>
          <a:bodyPr/>
          <a:lstStyle/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algn="r"/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89" y="60325"/>
            <a:ext cx="1548861" cy="10064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utoShape 2" descr="Image result for shoe template"/>
          <p:cNvSpPr>
            <a:spLocks noChangeAspect="1" noChangeArrowheads="1"/>
          </p:cNvSpPr>
          <p:nvPr/>
        </p:nvSpPr>
        <p:spPr bwMode="auto">
          <a:xfrm>
            <a:off x="63500" y="-136525"/>
            <a:ext cx="16573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53854"/>
            <a:ext cx="6553200" cy="3841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1295400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Max needs to cross the river. Can you help him by finding the words that rhyme with the word which </a:t>
            </a:r>
            <a:r>
              <a:rPr lang="en-GB" sz="2000" dirty="0" smtClean="0">
                <a:latin typeface="Comic Sans MS" panose="030F0702030302020204" pitchFamily="66" charset="0"/>
              </a:rPr>
              <a:t>appear </a:t>
            </a:r>
            <a:r>
              <a:rPr lang="en-GB" sz="2000" dirty="0" smtClean="0">
                <a:latin typeface="Comic Sans MS" panose="030F0702030302020204" pitchFamily="66" charset="0"/>
              </a:rPr>
              <a:t>at the top of each column? Write these words 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i</a:t>
            </a:r>
            <a:r>
              <a:rPr lang="en-GB" sz="2000" dirty="0" smtClean="0">
                <a:latin typeface="Comic Sans MS" panose="030F0702030302020204" pitchFamily="66" charset="0"/>
              </a:rPr>
              <a:t>n your blue book.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347519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803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D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Phonics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582" y="1345190"/>
            <a:ext cx="7921875" cy="5791199"/>
          </a:xfrm>
        </p:spPr>
        <p:txBody>
          <a:bodyPr>
            <a:normAutofit/>
          </a:bodyPr>
          <a:lstStyle/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1413" y="1738745"/>
            <a:ext cx="8396387" cy="5558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Today you are practising the </a:t>
            </a:r>
            <a:r>
              <a:rPr lang="en-GB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oe</a:t>
            </a: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 sound.</a:t>
            </a:r>
          </a:p>
          <a:p>
            <a:pPr lvl="0">
              <a:spcBef>
                <a:spcPct val="20000"/>
              </a:spcBef>
            </a:pPr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Complete </a:t>
            </a:r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pages 28 and 29 in your CGP phonics booklet.</a:t>
            </a:r>
          </a:p>
          <a:p>
            <a:pPr lvl="0">
              <a:spcBef>
                <a:spcPct val="20000"/>
              </a:spcBef>
            </a:pP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Follow the orange link to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phonics play to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practise the </a:t>
            </a:r>
            <a:r>
              <a:rPr lang="en-GB" sz="28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oe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sound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 The web address is in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red in case you are unable to access the link. Click on the existing version.</a:t>
            </a:r>
            <a:endParaRPr lang="en-GB" sz="20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>
              <a:spcBef>
                <a:spcPct val="20000"/>
              </a:spcBef>
            </a:pPr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  <a:hlinkClick r:id="rId2"/>
              </a:rPr>
              <a:t>Buried Treasure phonics game </a:t>
            </a:r>
            <a:r>
              <a:rPr lang="en-GB" sz="2800" dirty="0" err="1" smtClean="0">
                <a:solidFill>
                  <a:prstClr val="black"/>
                </a:solidFill>
                <a:latin typeface="Comic Sans MS" panose="030F0702030302020204" pitchFamily="66" charset="0"/>
                <a:hlinkClick r:id="rId2"/>
              </a:rPr>
              <a:t>oe</a:t>
            </a:r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  <a:hlinkClick r:id="rId2"/>
              </a:rPr>
              <a:t> sound</a:t>
            </a:r>
            <a:endParaRPr lang="en-GB" sz="28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>
              <a:spcBef>
                <a:spcPct val="20000"/>
              </a:spcBef>
            </a:pPr>
            <a:endParaRPr lang="en-GB" sz="28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>
              <a:spcBef>
                <a:spcPct val="20000"/>
              </a:spcBef>
            </a:pP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https://www.phonicsplay.co.uk/BuriedTreasure2.html</a:t>
            </a:r>
          </a:p>
          <a:p>
            <a:pPr lvl="0">
              <a:spcBef>
                <a:spcPct val="20000"/>
              </a:spcBef>
            </a:pPr>
            <a:endParaRPr lang="en-GB" sz="28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>
              <a:spcBef>
                <a:spcPct val="20000"/>
              </a:spcBef>
            </a:pPr>
            <a:endParaRPr lang="en-GB" sz="28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>
              <a:spcBef>
                <a:spcPct val="20000"/>
              </a:spcBef>
            </a:pPr>
            <a:endParaRPr lang="en-GB" sz="28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67776"/>
            <a:ext cx="17494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0476"/>
            <a:ext cx="16160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" y="3537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Green </a:t>
            </a:r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group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Phonics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0" y="4876800"/>
            <a:ext cx="1765300" cy="1703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34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D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Phonics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582" y="1345190"/>
            <a:ext cx="7921875" cy="5791199"/>
          </a:xfrm>
        </p:spPr>
        <p:txBody>
          <a:bodyPr>
            <a:normAutofit/>
          </a:bodyPr>
          <a:lstStyle/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0297" y="1738745"/>
            <a:ext cx="89154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800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Challenge</a:t>
            </a:r>
          </a:p>
          <a:p>
            <a:pPr lvl="0">
              <a:spcBef>
                <a:spcPct val="20000"/>
              </a:spcBef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A</a:t>
            </a:r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lternative sounds for 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0">
              <a:spcBef>
                <a:spcPct val="20000"/>
              </a:spcBef>
            </a:pPr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As in h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t or 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corn or </a:t>
            </a:r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w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s</a:t>
            </a:r>
          </a:p>
          <a:p>
            <a:pPr lvl="0">
              <a:spcBef>
                <a:spcPct val="20000"/>
              </a:spcBef>
            </a:pP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Follow the orange link to phonics play to practise the </a:t>
            </a:r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sound. The web address is in red in case you are unable to access the link. Click on the existing version.</a:t>
            </a:r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>
              <a:spcBef>
                <a:spcPct val="20000"/>
              </a:spcBef>
            </a:pP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hlinkClick r:id="rId2"/>
              </a:rPr>
              <a:t>Cheeky Chimps Game Phase 5 a sound</a:t>
            </a:r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>
              <a:spcBef>
                <a:spcPct val="20000"/>
              </a:spcBef>
            </a:pPr>
            <a:endParaRPr lang="en-GB" sz="2800" dirty="0" smtClean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 lvl="0">
              <a:spcBef>
                <a:spcPct val="20000"/>
              </a:spcBef>
            </a:pP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https://www.phonicsplay.co.uk/member-only/CheekyChimps.html</a:t>
            </a:r>
            <a:endParaRPr lang="en-GB" sz="20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0">
              <a:spcBef>
                <a:spcPct val="20000"/>
              </a:spcBef>
            </a:pPr>
            <a:endParaRPr lang="en-GB" sz="28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67776"/>
            <a:ext cx="17494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0476"/>
            <a:ext cx="16160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" y="3537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Green </a:t>
            </a:r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group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Phonics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2" descr="Genie | The Scar Chronicles Wiki | Fandom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457" y="62346"/>
            <a:ext cx="1471664" cy="167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45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6927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GB" sz="5400" dirty="0" smtClean="0">
                <a:latin typeface="Comic Sans MS" panose="030F0702030302020204" pitchFamily="66" charset="0"/>
              </a:rPr>
              <a:t/>
            </a:r>
            <a:br>
              <a:rPr lang="en-GB" sz="5400" dirty="0" smtClean="0">
                <a:latin typeface="Comic Sans MS" panose="030F0702030302020204" pitchFamily="66" charset="0"/>
              </a:rPr>
            </a:br>
            <a:r>
              <a:rPr lang="en-GB" sz="5400" dirty="0">
                <a:latin typeface="Comic Sans MS" panose="030F0702030302020204" pitchFamily="66" charset="0"/>
              </a:rPr>
              <a:t/>
            </a:r>
            <a:br>
              <a:rPr lang="en-GB" sz="5400" dirty="0">
                <a:latin typeface="Comic Sans MS" panose="030F0702030302020204" pitchFamily="66" charset="0"/>
              </a:rPr>
            </a:br>
            <a:r>
              <a:rPr lang="en-GB" sz="5400" dirty="0" smtClean="0">
                <a:latin typeface="Comic Sans MS" panose="030F0702030302020204" pitchFamily="66" charset="0"/>
              </a:rPr>
              <a:t>It’s Tuesday!</a:t>
            </a:r>
            <a:br>
              <a:rPr lang="en-GB" sz="5400" dirty="0" smtClean="0">
                <a:latin typeface="Comic Sans MS" panose="030F0702030302020204" pitchFamily="66" charset="0"/>
              </a:rPr>
            </a:br>
            <a:endParaRPr lang="en-GB" sz="54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8610600" cy="1752600"/>
          </a:xfrm>
        </p:spPr>
        <p:txBody>
          <a:bodyPr/>
          <a:lstStyle/>
          <a:p>
            <a:pPr>
              <a:defRPr/>
            </a:pPr>
            <a:r>
              <a:rPr lang="en-GB" sz="4400" dirty="0" smtClean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2133600"/>
            <a:ext cx="8001000" cy="2394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defRPr/>
            </a:pPr>
            <a:r>
              <a:rPr kumimoji="1" lang="en-GB" sz="4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Tuesday 21</a:t>
            </a:r>
            <a:r>
              <a:rPr kumimoji="1" lang="en-GB" sz="4400" kern="0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st</a:t>
            </a:r>
            <a:r>
              <a:rPr kumimoji="1" lang="en-GB" sz="4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April 2020</a:t>
            </a:r>
            <a:endParaRPr kumimoji="1" lang="en-GB" sz="44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defRPr/>
            </a:pPr>
            <a:endParaRPr kumimoji="1" lang="en-GB" sz="44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defRPr/>
            </a:pPr>
            <a:r>
              <a:rPr kumimoji="1" lang="en-GB" sz="4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Here’s your work for today…</a:t>
            </a:r>
          </a:p>
        </p:txBody>
      </p:sp>
    </p:spTree>
    <p:extLst>
      <p:ext uri="{BB962C8B-B14F-4D97-AF65-F5344CB8AC3E}">
        <p14:creationId xmlns:p14="http://schemas.microsoft.com/office/powerpoint/2010/main" val="5062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46" y="259446"/>
            <a:ext cx="16160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Phonics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46" y="1524000"/>
            <a:ext cx="8723336" cy="1143000"/>
          </a:xfrm>
        </p:spPr>
        <p:txBody>
          <a:bodyPr>
            <a:normAutofit fontScale="92500" lnSpcReduction="20000"/>
          </a:bodyPr>
          <a:lstStyle/>
          <a:p>
            <a:endParaRPr lang="en-GB" sz="2400" dirty="0" smtClean="0">
              <a:latin typeface="Comic Sans MS" panose="030F0702030302020204" pitchFamily="66" charset="0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would like you to work through pages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40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and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41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in your Phonics booklet 1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endParaRPr lang="en-GB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endParaRPr lang="en-GB" sz="20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17494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" y="3537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Yellow group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Phonics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2" descr="Genie | The Scar Chronicles Wiki | Fandom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50669"/>
            <a:ext cx="1295400" cy="147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2629433"/>
            <a:ext cx="9204764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Follow the orange link to phonics play to practise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blending single</a:t>
            </a:r>
          </a:p>
          <a:p>
            <a:pPr lvl="0">
              <a:spcBef>
                <a:spcPct val="20000"/>
              </a:spcBef>
            </a:pP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sounds. The web address is in red in case you are unable to access the link. </a:t>
            </a:r>
          </a:p>
          <a:p>
            <a:pPr lvl="0">
              <a:spcBef>
                <a:spcPct val="20000"/>
              </a:spcBef>
            </a:pP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Click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on the existing version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</a:p>
          <a:p>
            <a:pPr lvl="0">
              <a:spcBef>
                <a:spcPct val="20000"/>
              </a:spcBef>
            </a:pP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hlinkClick r:id="rId7"/>
              </a:rPr>
              <a:t>Buried Treasure phonics game Phase 2</a:t>
            </a:r>
            <a:endParaRPr lang="en-GB" sz="20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>
              <a:spcBef>
                <a:spcPct val="20000"/>
              </a:spcBef>
            </a:pPr>
            <a:endParaRPr lang="en-GB" sz="20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>
              <a:spcBef>
                <a:spcPct val="20000"/>
              </a:spcBef>
            </a:pP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https://www.phonicsplay.co.uk/BuriedTreasure2.html</a:t>
            </a:r>
          </a:p>
          <a:p>
            <a:pPr lvl="0">
              <a:spcBef>
                <a:spcPct val="20000"/>
              </a:spcBef>
            </a:pPr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06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7364" y="2057400"/>
            <a:ext cx="7815988" cy="927704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432" y="1739296"/>
            <a:ext cx="8550222" cy="1828800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b="1" dirty="0" smtClean="0">
                <a:solidFill>
                  <a:schemeClr val="tx2"/>
                </a:solidFill>
                <a:latin typeface="Comic Sans MS"/>
              </a:rPr>
              <a:t>Which birds did you spot yesterday?</a:t>
            </a:r>
            <a:endParaRPr lang="en-GB" b="1" dirty="0">
              <a:solidFill>
                <a:schemeClr val="tx2"/>
              </a:solidFill>
              <a:latin typeface="Comic Sans MS"/>
            </a:endParaRPr>
          </a:p>
          <a:p>
            <a:pPr marL="0" indent="0">
              <a:buNone/>
            </a:pPr>
            <a:endParaRPr lang="en-GB" sz="1900" dirty="0">
              <a:latin typeface="Comic Sans MS" panose="030F0702030302020204" pitchFamily="66" charset="0"/>
            </a:endParaRPr>
          </a:p>
        </p:txBody>
      </p:sp>
      <p:pic>
        <p:nvPicPr>
          <p:cNvPr id="11" name="Picture 2" descr="Genie | The Scar Chronicles Wiki | Fando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12" y="291496"/>
            <a:ext cx="133408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65230"/>
            <a:ext cx="5229225" cy="357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See the source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1114"/>
            <a:ext cx="2583098" cy="100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5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11209" y="1319179"/>
            <a:ext cx="8060836" cy="14478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676" y="1036397"/>
            <a:ext cx="8550222" cy="1828800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b="1" dirty="0" smtClean="0">
                <a:solidFill>
                  <a:schemeClr val="tx2"/>
                </a:solidFill>
                <a:latin typeface="Comic Sans MS"/>
              </a:rPr>
              <a:t>Today we are going to make a bird house out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b="1" dirty="0">
                <a:solidFill>
                  <a:schemeClr val="tx2"/>
                </a:solidFill>
                <a:latin typeface="Comic Sans MS"/>
              </a:rPr>
              <a:t>o</a:t>
            </a:r>
            <a:r>
              <a:rPr lang="en-GB" b="1" dirty="0" smtClean="0">
                <a:solidFill>
                  <a:schemeClr val="tx2"/>
                </a:solidFill>
                <a:latin typeface="Comic Sans MS"/>
              </a:rPr>
              <a:t>f things you have at home. Here are a few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b="1" dirty="0">
                <a:solidFill>
                  <a:schemeClr val="tx2"/>
                </a:solidFill>
                <a:latin typeface="Comic Sans MS"/>
              </a:rPr>
              <a:t>i</a:t>
            </a:r>
            <a:r>
              <a:rPr lang="en-GB" b="1" dirty="0" smtClean="0">
                <a:solidFill>
                  <a:schemeClr val="tx2"/>
                </a:solidFill>
                <a:latin typeface="Comic Sans MS"/>
              </a:rPr>
              <a:t>deas…</a:t>
            </a:r>
          </a:p>
        </p:txBody>
      </p:sp>
      <p:pic>
        <p:nvPicPr>
          <p:cNvPr id="11" name="Picture 2" descr="Genie | The Scar Chronicles Wiki | Fando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36" y="54588"/>
            <a:ext cx="1023213" cy="111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See the sourc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1114"/>
            <a:ext cx="2583098" cy="100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raft ideas for the best of melting cardboard packaging Milk and milk juice for the best of the warm season - crafts with kids#cardboard #craft #crafts #ideas #juice #kids #melting #milk #packaging #season #war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6" y="3429000"/>
            <a:ext cx="1471657" cy="130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eute fahren wir mit meinem Märstavän Fr#nailfeature #nailgasm #hybridnails #nailstylist #nailarts #nailprodigy #nailpromote #perfectnails #nailsmagazine #fashionbaby #nailstamping #nailsnailsnails #fashiontips #fashionstyle #weddinginvitation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36252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.pinimg.com/originals/17/d8/e5/17d8e54abb9fb9a213f455a077cf333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22164"/>
            <a:ext cx="922844" cy="180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kids make this simple bird house craft from milk carton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6396"/>
            <a:ext cx="13843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37 Fun &amp; Simple Milk Carton Crafts - Cheap Family Fu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246" y="4650398"/>
            <a:ext cx="1928446" cy="192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Sequined Milk Jug Bird Feeder craf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027" y="4605704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ere's the birdfeeder we made this weekend. Thank you Pinterest for the idea.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36252"/>
            <a:ext cx="1371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16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4651" y="2236900"/>
            <a:ext cx="7632845" cy="43163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b="1" dirty="0">
              <a:solidFill>
                <a:srgbClr val="FF66CC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Active Learning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432" y="4724400"/>
            <a:ext cx="7886700" cy="1828800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b="1" dirty="0" smtClean="0">
                <a:solidFill>
                  <a:srgbClr val="000000"/>
                </a:solidFill>
                <a:latin typeface="Comic Sans MS"/>
              </a:rPr>
              <a:t> </a:t>
            </a:r>
            <a:endParaRPr lang="en-GB" sz="19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active learning clip ar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809" y="236269"/>
            <a:ext cx="1905000" cy="1642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47150"/>
            <a:ext cx="8610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Genie | The Scar Chronicles Wiki | Fando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69"/>
            <a:ext cx="1489496" cy="169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13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763000" cy="472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81251"/>
            <a:ext cx="86868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Well done for</a:t>
            </a:r>
          </a:p>
          <a:p>
            <a:pPr marL="0" indent="0" algn="ctr">
              <a:buNone/>
            </a:pPr>
            <a:r>
              <a:rPr lang="en-GB" sz="4400" dirty="0">
                <a:solidFill>
                  <a:schemeClr val="tx2"/>
                </a:solidFill>
                <a:latin typeface="Comic Sans MS" panose="030F0702030302020204" pitchFamily="66" charset="0"/>
              </a:rPr>
              <a:t>y</a:t>
            </a:r>
            <a:r>
              <a:rPr lang="en-GB" sz="4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our super work today!</a:t>
            </a:r>
          </a:p>
          <a:p>
            <a:pPr marL="0" indent="0" algn="ctr">
              <a:buNone/>
            </a:pPr>
            <a:r>
              <a:rPr lang="en-GB" sz="4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If you can, please send me a photo or message via </a:t>
            </a:r>
            <a:r>
              <a:rPr lang="en-GB" sz="4400" dirty="0" err="1" smtClean="0">
                <a:solidFill>
                  <a:schemeClr val="tx2"/>
                </a:solidFill>
                <a:latin typeface="Comic Sans MS" panose="030F0702030302020204" pitchFamily="66" charset="0"/>
                <a:hlinkClick r:id="rId2"/>
              </a:rPr>
              <a:t>admin@farnborough.bromley</a:t>
            </a:r>
            <a:r>
              <a:rPr lang="en-GB" sz="4400" dirty="0" smtClean="0">
                <a:solidFill>
                  <a:schemeClr val="tx2"/>
                </a:solidFill>
                <a:latin typeface="Comic Sans MS" panose="030F0702030302020204" pitchFamily="66" charset="0"/>
                <a:hlinkClick r:id="rId2"/>
              </a:rPr>
              <a:t>. sch.uk</a:t>
            </a:r>
            <a:r>
              <a:rPr lang="en-GB" sz="4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and let me know how you are getting on! </a:t>
            </a:r>
          </a:p>
        </p:txBody>
      </p:sp>
      <p:pic>
        <p:nvPicPr>
          <p:cNvPr id="8" name="Picture 2" descr="Genie | The Scar Chronicles Wiki | Fando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98691"/>
            <a:ext cx="1489496" cy="169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See the source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705938"/>
            <a:ext cx="1321591" cy="195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See the source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605775"/>
            <a:ext cx="1143000" cy="188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11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550122" y="1295400"/>
            <a:ext cx="6445826" cy="838200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231" y="-685840"/>
            <a:ext cx="6858000" cy="2434503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Reading online</a:t>
            </a: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09978" y="969818"/>
            <a:ext cx="10339876" cy="3262818"/>
          </a:xfrm>
        </p:spPr>
        <p:txBody>
          <a:bodyPr>
            <a:normAutofit fontScale="25000" lnSpcReduction="20000"/>
          </a:bodyPr>
          <a:lstStyle/>
          <a:p>
            <a:endParaRPr lang="en-GB" sz="8000" dirty="0">
              <a:latin typeface="Comic Sans MS" panose="030F0702030302020204" pitchFamily="66" charset="0"/>
            </a:endParaRPr>
          </a:p>
          <a:p>
            <a:r>
              <a:rPr lang="en-GB" sz="9600" b="1" dirty="0" smtClean="0">
                <a:solidFill>
                  <a:srgbClr val="FF3B3B"/>
                </a:solidFill>
                <a:latin typeface="Comic Sans MS" panose="030F0702030302020204" pitchFamily="66" charset="0"/>
              </a:rPr>
              <a:t>I’m so impressed with your reading Elves. </a:t>
            </a:r>
            <a:endParaRPr lang="en-GB" sz="9600" b="1" dirty="0">
              <a:solidFill>
                <a:srgbClr val="FF3B3B"/>
              </a:solidFill>
              <a:latin typeface="Comic Sans MS" panose="030F0702030302020204" pitchFamily="66" charset="0"/>
            </a:endParaRPr>
          </a:p>
          <a:p>
            <a:r>
              <a:rPr lang="en-GB" sz="9600" b="1" dirty="0" smtClean="0">
                <a:solidFill>
                  <a:srgbClr val="FF3B3B"/>
                </a:solidFill>
                <a:latin typeface="Comic Sans MS" panose="030F0702030302020204" pitchFamily="66" charset="0"/>
              </a:rPr>
              <a:t>You should be very proud of yourselves!</a:t>
            </a:r>
          </a:p>
          <a:p>
            <a:endParaRPr lang="en-GB" sz="9600" b="1" dirty="0" smtClean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Please log on to Bug Club</a:t>
            </a:r>
          </a:p>
          <a:p>
            <a:r>
              <a:rPr lang="en-GB" sz="9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</a:t>
            </a:r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ead for at least 15 minutes.</a:t>
            </a:r>
          </a:p>
          <a:p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          </a:t>
            </a:r>
          </a:p>
          <a:p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Please read the key words inside the front cover first.</a:t>
            </a:r>
          </a:p>
          <a:p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When you find the bug questions, click and complete them.</a:t>
            </a:r>
          </a:p>
          <a:p>
            <a:endParaRPr lang="en-GB" sz="9600" b="1" dirty="0">
              <a:solidFill>
                <a:schemeClr val="accent1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Please note down the books you’ve read in your reading</a:t>
            </a:r>
          </a:p>
          <a:p>
            <a:r>
              <a:rPr lang="en-GB" sz="9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</a:t>
            </a:r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ecord book.</a:t>
            </a:r>
            <a:endParaRPr lang="en-GB" sz="9600" b="1" dirty="0">
              <a:solidFill>
                <a:schemeClr val="accent1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endParaRPr lang="en-GB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1135"/>
            <a:ext cx="1593416" cy="10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38400" y="6132005"/>
            <a:ext cx="4669270" cy="646331"/>
          </a:xfrm>
          <a:prstGeom prst="rect">
            <a:avLst/>
          </a:prstGeom>
          <a:solidFill>
            <a:srgbClr val="D1B2E8"/>
          </a:solidFill>
          <a:ln>
            <a:solidFill>
              <a:srgbClr val="D1B2E8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Y</a:t>
            </a:r>
            <a:r>
              <a:rPr lang="en-GB" dirty="0" smtClean="0">
                <a:latin typeface="Comic Sans MS" panose="030F0702030302020204" pitchFamily="66" charset="0"/>
              </a:rPr>
              <a:t>our personal login details are on the inside of your reading record book.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670" y="161135"/>
            <a:ext cx="187757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Genie | The Scar Chronicles Wiki | Fando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31" y="5056909"/>
            <a:ext cx="1264182" cy="154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12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914400" y="2057400"/>
            <a:ext cx="7239000" cy="1409700"/>
          </a:xfrm>
          <a:prstGeom prst="wedgeRoundRectCallout">
            <a:avLst>
              <a:gd name="adj1" fmla="val -41425"/>
              <a:gd name="adj2" fmla="val 85159"/>
              <a:gd name="adj3" fmla="val 16667"/>
            </a:avLst>
          </a:prstGeom>
          <a:solidFill>
            <a:srgbClr val="00B05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83121"/>
            <a:ext cx="6858000" cy="1244600"/>
          </a:xfrm>
        </p:spPr>
        <p:txBody>
          <a:bodyPr/>
          <a:lstStyle/>
          <a:p>
            <a:r>
              <a:rPr lang="en-GB" u="sng" dirty="0" smtClean="0">
                <a:latin typeface="Comic Sans MS" panose="030F0702030302020204" pitchFamily="66" charset="0"/>
              </a:rPr>
              <a:t>Maths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2078182"/>
            <a:ext cx="6858000" cy="1655762"/>
          </a:xfrm>
        </p:spPr>
        <p:txBody>
          <a:bodyPr>
            <a:normAutofit/>
          </a:bodyPr>
          <a:lstStyle/>
          <a:p>
            <a:r>
              <a:rPr lang="en-GB" dirty="0" smtClean="0"/>
              <a:t> </a:t>
            </a:r>
            <a:r>
              <a:rPr lang="en-GB" sz="3600" dirty="0" smtClean="0">
                <a:latin typeface="Comic Sans MS" panose="030F0702030302020204" pitchFamily="66" charset="0"/>
              </a:rPr>
              <a:t>Today we are going to continue to look at money. 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 descr="Genie | Disney Wiki | Fando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829800"/>
            <a:ext cx="5656797" cy="1203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Genie | The Scar Chronicles Wiki | Fando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85778"/>
            <a:ext cx="2057400" cy="234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86200"/>
            <a:ext cx="3248025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72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6858000" cy="1244600"/>
          </a:xfrm>
        </p:spPr>
        <p:txBody>
          <a:bodyPr/>
          <a:lstStyle/>
          <a:p>
            <a:r>
              <a:rPr lang="en-GB" u="sng" dirty="0" smtClean="0">
                <a:latin typeface="Comic Sans MS" panose="030F0702030302020204" pitchFamily="66" charset="0"/>
              </a:rPr>
              <a:t>Maths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2078182"/>
            <a:ext cx="6858000" cy="1655762"/>
          </a:xfrm>
        </p:spPr>
        <p:txBody>
          <a:bodyPr>
            <a:normAutofit/>
          </a:bodyPr>
          <a:lstStyle/>
          <a:p>
            <a:r>
              <a:rPr lang="en-GB" dirty="0" smtClean="0"/>
              <a:t> 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570181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Have a go at reading these words with your grown up.  Can you remember some of these from yesterday?</a:t>
            </a:r>
          </a:p>
        </p:txBody>
      </p:sp>
      <p:pic>
        <p:nvPicPr>
          <p:cNvPr id="2052" name="Picture 4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056909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70" y="1600200"/>
            <a:ext cx="4139987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72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662400"/>
            <a:ext cx="1600200" cy="8221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52400" y="838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Green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   Maths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7" name="Picture 5" descr="Genie | Disney Wiki | Fando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-13677900"/>
            <a:ext cx="6638925" cy="2903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"/>
            <a:ext cx="498203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54864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Let’s look at the next page to find out the answers and how you could have worked </a:t>
            </a:r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them out.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4864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47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909" y="123829"/>
            <a:ext cx="1600200" cy="8221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3909" y="211727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Green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554" y="828751"/>
            <a:ext cx="4569702" cy="51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1200" y="304800"/>
            <a:ext cx="640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a) Which notes can you see?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7062" y="6172200"/>
            <a:ext cx="4786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b)How do you know the notes are in order?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51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29491" y="692727"/>
            <a:ext cx="840235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6025" y="-1"/>
            <a:ext cx="9448800" cy="1828801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For today’s work, complete the slides which follow in your blue books. </a:t>
            </a:r>
            <a:br>
              <a:rPr lang="en-GB" sz="2000" dirty="0" smtClean="0">
                <a:latin typeface="Comic Sans MS" panose="030F0702030302020204" pitchFamily="66" charset="0"/>
              </a:rPr>
            </a:br>
            <a:r>
              <a:rPr lang="en-GB" sz="2000" dirty="0">
                <a:latin typeface="Comic Sans MS" panose="030F0702030302020204" pitchFamily="66" charset="0"/>
              </a:rPr>
              <a:t/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en-GB" sz="2000" dirty="0" smtClean="0">
                <a:latin typeface="Comic Sans MS" panose="030F0702030302020204" pitchFamily="66" charset="0"/>
              </a:rPr>
              <a:t>.</a:t>
            </a:r>
            <a:endParaRPr lang="en-GB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1981200"/>
            <a:ext cx="6858000" cy="960120"/>
          </a:xfrm>
        </p:spPr>
        <p:txBody>
          <a:bodyPr>
            <a:normAutofit fontScale="25000" lnSpcReduction="20000"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sz="11200" dirty="0" smtClean="0">
                <a:latin typeface="Comic Sans MS" panose="030F0702030302020204" pitchFamily="66" charset="0"/>
              </a:rPr>
              <a:t>If you would like to try Gruffalo work, complete challenge 1 on the next page.</a:t>
            </a:r>
          </a:p>
          <a:p>
            <a:endParaRPr lang="en-GB" sz="11200" dirty="0" smtClean="0">
              <a:latin typeface="Comic Sans MS" panose="030F0702030302020204" pitchFamily="66" charset="0"/>
            </a:endParaRPr>
          </a:p>
          <a:p>
            <a:endParaRPr lang="en-GB" sz="11200" dirty="0" smtClean="0">
              <a:latin typeface="Comic Sans MS" panose="030F0702030302020204" pitchFamily="66" charset="0"/>
            </a:endParaRPr>
          </a:p>
          <a:p>
            <a:r>
              <a:rPr lang="en-GB" sz="11200" dirty="0" smtClean="0">
                <a:latin typeface="Comic Sans MS" panose="030F0702030302020204" pitchFamily="66" charset="0"/>
              </a:rPr>
              <a:t>If you would like to try Horrid Henry work, complete challenges 1 and 2 </a:t>
            </a:r>
          </a:p>
          <a:p>
            <a:endParaRPr lang="en-GB" sz="12800" dirty="0" smtClean="0">
              <a:latin typeface="Comic Sans MS" panose="030F0702030302020204" pitchFamily="66" charset="0"/>
            </a:endParaRPr>
          </a:p>
          <a:p>
            <a:r>
              <a:rPr lang="en-GB" sz="11200" dirty="0" smtClean="0">
                <a:latin typeface="Comic Sans MS" panose="030F0702030302020204" pitchFamily="66" charset="0"/>
              </a:rPr>
              <a:t>If you </a:t>
            </a:r>
            <a:r>
              <a:rPr lang="en-GB" sz="11200" dirty="0">
                <a:latin typeface="Comic Sans MS" panose="030F0702030302020204" pitchFamily="66" charset="0"/>
              </a:rPr>
              <a:t>would like to try </a:t>
            </a:r>
            <a:r>
              <a:rPr lang="en-GB" sz="11200" dirty="0" smtClean="0">
                <a:latin typeface="Comic Sans MS" panose="030F0702030302020204" pitchFamily="66" charset="0"/>
              </a:rPr>
              <a:t>James and the Giant Peach work, complete challenges pages 1,2 and 3.</a:t>
            </a:r>
          </a:p>
        </p:txBody>
      </p:sp>
      <p:pic>
        <p:nvPicPr>
          <p:cNvPr id="4" name="Picture 3" descr="Image result for gruffal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41" y="1981200"/>
            <a:ext cx="1247089" cy="1007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horrid henry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69" b="15217"/>
          <a:stretch/>
        </p:blipFill>
        <p:spPr bwMode="auto">
          <a:xfrm>
            <a:off x="859573" y="3505200"/>
            <a:ext cx="969226" cy="10137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Image result for james and the giant peach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34" y="4876800"/>
            <a:ext cx="986465" cy="11427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116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s drawings on blue design template">
  <a:themeElements>
    <a:clrScheme name="Childrens drawings on blue design template 1">
      <a:dk1>
        <a:srgbClr val="000066"/>
      </a:dk1>
      <a:lt1>
        <a:srgbClr val="FFFFFF"/>
      </a:lt1>
      <a:dk2>
        <a:srgbClr val="4A8AC4"/>
      </a:dk2>
      <a:lt2>
        <a:srgbClr val="F7CC17"/>
      </a:lt2>
      <a:accent1>
        <a:srgbClr val="CDCD1F"/>
      </a:accent1>
      <a:accent2>
        <a:srgbClr val="368D2D"/>
      </a:accent2>
      <a:accent3>
        <a:srgbClr val="B1C4DE"/>
      </a:accent3>
      <a:accent4>
        <a:srgbClr val="DADADA"/>
      </a:accent4>
      <a:accent5>
        <a:srgbClr val="E3E3AB"/>
      </a:accent5>
      <a:accent6>
        <a:srgbClr val="307F28"/>
      </a:accent6>
      <a:hlink>
        <a:srgbClr val="0066FF"/>
      </a:hlink>
      <a:folHlink>
        <a:srgbClr val="FF9900"/>
      </a:folHlink>
    </a:clrScheme>
    <a:fontScheme name="Childrens drawings on blue design templat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Childrens drawings on blue design template 1">
        <a:dk1>
          <a:srgbClr val="000066"/>
        </a:dk1>
        <a:lt1>
          <a:srgbClr val="FFFFFF"/>
        </a:lt1>
        <a:dk2>
          <a:srgbClr val="4A8AC4"/>
        </a:dk2>
        <a:lt2>
          <a:srgbClr val="F7CC17"/>
        </a:lt2>
        <a:accent1>
          <a:srgbClr val="CDCD1F"/>
        </a:accent1>
        <a:accent2>
          <a:srgbClr val="368D2D"/>
        </a:accent2>
        <a:accent3>
          <a:srgbClr val="B1C4DE"/>
        </a:accent3>
        <a:accent4>
          <a:srgbClr val="DADADA"/>
        </a:accent4>
        <a:accent5>
          <a:srgbClr val="E3E3AB"/>
        </a:accent5>
        <a:accent6>
          <a:srgbClr val="307F28"/>
        </a:accent6>
        <a:hlink>
          <a:srgbClr val="0066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2179</TotalTime>
  <Words>1025</Words>
  <Application>Microsoft Office PowerPoint</Application>
  <PresentationFormat>On-screen Show (4:3)</PresentationFormat>
  <Paragraphs>228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Childrens drawings on blue design template</vt:lpstr>
      <vt:lpstr>1_Office Theme</vt:lpstr>
      <vt:lpstr>   Good Morning Elves!</vt:lpstr>
      <vt:lpstr>PowerPoint Presentation</vt:lpstr>
      <vt:lpstr>  It’s Tuesday! </vt:lpstr>
      <vt:lpstr>        Reading online </vt:lpstr>
      <vt:lpstr>Maths</vt:lpstr>
      <vt:lpstr>Maths</vt:lpstr>
      <vt:lpstr>PowerPoint Presentation</vt:lpstr>
      <vt:lpstr>PowerPoint Presentation</vt:lpstr>
      <vt:lpstr>For today’s work, complete the slides which follow in your blue books.   .</vt:lpstr>
      <vt:lpstr>PowerPoint Presentation</vt:lpstr>
      <vt:lpstr>PowerPoint Presentation</vt:lpstr>
      <vt:lpstr>PowerPoint Presentation</vt:lpstr>
      <vt:lpstr>.</vt:lpstr>
      <vt:lpstr>PowerPoint Presentation</vt:lpstr>
      <vt:lpstr>PowerPoint Presentation</vt:lpstr>
      <vt:lpstr>PowerPoint Presentation</vt:lpstr>
      <vt:lpstr>PowerPoint Presentation</vt:lpstr>
      <vt:lpstr>        </vt:lpstr>
      <vt:lpstr>PowerPoint Presentation</vt:lpstr>
      <vt:lpstr>PowerPoint Presentation</vt:lpstr>
      <vt:lpstr>PowerPoint Presentation</vt:lpstr>
      <vt:lpstr>Handwriting</vt:lpstr>
      <vt:lpstr>English</vt:lpstr>
      <vt:lpstr>English</vt:lpstr>
      <vt:lpstr>English</vt:lpstr>
      <vt:lpstr>English</vt:lpstr>
      <vt:lpstr>English</vt:lpstr>
      <vt:lpstr>Phonics</vt:lpstr>
      <vt:lpstr>Phonics</vt:lpstr>
      <vt:lpstr>Phonics</vt:lpstr>
      <vt:lpstr>  </vt:lpstr>
      <vt:lpstr>  </vt:lpstr>
      <vt:lpstr>  Active Learning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 Unicorns!</dc:title>
  <dc:creator>user</dc:creator>
  <cp:lastModifiedBy>yvonne murray</cp:lastModifiedBy>
  <cp:revision>262</cp:revision>
  <cp:lastPrinted>2020-03-20T10:30:41Z</cp:lastPrinted>
  <dcterms:created xsi:type="dcterms:W3CDTF">2020-03-17T20:05:19Z</dcterms:created>
  <dcterms:modified xsi:type="dcterms:W3CDTF">2020-04-19T11:07:05Z</dcterms:modified>
</cp:coreProperties>
</file>