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42FB8-5F83-45FF-A75B-8AE3ABBF333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C066-E22F-4BFD-BE2E-3B5A4A41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3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45E6AB5-5BA5-4FB9-B973-32C5DD149FE1}" type="slidenum">
              <a:rPr lang="en-GB" altLang="en-US" smtClean="0">
                <a:latin typeface="Calibri" pitchFamily="34" charset="0"/>
              </a:rPr>
              <a:pPr/>
              <a:t>10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F9C0CB6F-9818-408F-BC25-E3B300DD33A4}" type="slidenum">
              <a:rPr lang="en-GB" altLang="en-US" smtClean="0">
                <a:latin typeface="Calibri" pitchFamily="34" charset="0"/>
              </a:rPr>
              <a:pPr/>
              <a:t>19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7D7E3EEC-1206-4915-AD4D-15F428AC5596}" type="slidenum">
              <a:rPr lang="en-GB" altLang="en-US" smtClean="0">
                <a:latin typeface="Calibri" pitchFamily="34" charset="0"/>
              </a:rPr>
              <a:pPr/>
              <a:t>20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CB9108D-076A-4691-B96F-CC2D9E2F8745}" type="slidenum">
              <a:rPr lang="en-GB" altLang="en-US" smtClean="0">
                <a:latin typeface="Calibri" pitchFamily="34" charset="0"/>
              </a:rPr>
              <a:pPr/>
              <a:t>21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CA3E789-2A59-43BB-98E8-12D8AF952CCD}" type="slidenum">
              <a:rPr lang="en-GB" altLang="en-US" smtClean="0">
                <a:latin typeface="Calibri" pitchFamily="34" charset="0"/>
              </a:rPr>
              <a:pPr/>
              <a:t>11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688BC0E-D527-482F-9191-14F06B5785B3}" type="slidenum">
              <a:rPr lang="en-GB" altLang="en-US" smtClean="0">
                <a:latin typeface="Calibri" pitchFamily="34" charset="0"/>
              </a:rPr>
              <a:pPr/>
              <a:t>12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B1A2535-CEC1-43B4-BB75-8C9E2BF7F150}" type="slidenum">
              <a:rPr lang="en-GB" altLang="en-US" smtClean="0">
                <a:latin typeface="Calibri" pitchFamily="34" charset="0"/>
              </a:rPr>
              <a:pPr/>
              <a:t>13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E8C3A9C-5714-43F4-8A5D-B5E77BAD9A54}" type="slidenum">
              <a:rPr lang="en-GB" altLang="en-US" smtClean="0">
                <a:latin typeface="Calibri" pitchFamily="34" charset="0"/>
              </a:rPr>
              <a:pPr/>
              <a:t>14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682969C-BB72-4ABE-9E5A-B0D100248E97}" type="slidenum">
              <a:rPr lang="en-GB" altLang="en-US" smtClean="0">
                <a:latin typeface="Calibri" pitchFamily="34" charset="0"/>
              </a:rPr>
              <a:pPr/>
              <a:t>15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FCB1D90-719C-45BA-8CA9-E8ED7EA2CD39}" type="slidenum">
              <a:rPr lang="en-GB" altLang="en-US" smtClean="0">
                <a:latin typeface="Calibri" pitchFamily="34" charset="0"/>
              </a:rPr>
              <a:pPr/>
              <a:t>16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821414F5-6944-4E9A-B7B6-016D39A5353D}" type="slidenum">
              <a:rPr lang="en-GB" altLang="en-US" smtClean="0">
                <a:latin typeface="Calibri" pitchFamily="34" charset="0"/>
              </a:rPr>
              <a:pPr/>
              <a:t>17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83DEC79C-8F44-40E2-A2C5-80CDE5B0BC9A}" type="slidenum">
              <a:rPr lang="en-GB" altLang="en-US" smtClean="0">
                <a:latin typeface="Calibri" pitchFamily="34" charset="0"/>
              </a:rPr>
              <a:pPr/>
              <a:t>18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6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7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7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0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3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6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849C-C915-4B51-B7AC-78ACED4EDBC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BE03-27A0-4B10-847A-924582C6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27kng8/articles/zsp76yc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119pc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>
                <a:solidFill>
                  <a:srgbClr val="0070C0"/>
                </a:solidFill>
              </a:rPr>
              <a:t/>
            </a:r>
            <a:br>
              <a:rPr lang="en-GB" sz="7200" b="1" dirty="0">
                <a:solidFill>
                  <a:srgbClr val="0070C0"/>
                </a:solidFill>
              </a:rPr>
            </a:br>
            <a:r>
              <a:rPr lang="en-GB" sz="7200" b="1" dirty="0" smtClean="0">
                <a:solidFill>
                  <a:srgbClr val="0070C0"/>
                </a:solidFill>
              </a:rPr>
              <a:t/>
            </a:r>
            <a:br>
              <a:rPr lang="en-GB" sz="7200" b="1" dirty="0" smtClean="0">
                <a:solidFill>
                  <a:srgbClr val="0070C0"/>
                </a:solidFill>
              </a:rPr>
            </a:br>
            <a:r>
              <a:rPr lang="en-GB" sz="7200" b="1" dirty="0">
                <a:solidFill>
                  <a:srgbClr val="0070C0"/>
                </a:solidFill>
              </a:rPr>
              <a:t/>
            </a:r>
            <a:br>
              <a:rPr lang="en-GB" sz="7200" b="1" dirty="0">
                <a:solidFill>
                  <a:srgbClr val="0070C0"/>
                </a:solidFill>
              </a:rPr>
            </a:br>
            <a:r>
              <a:rPr lang="en-GB" sz="7200" b="1" dirty="0" smtClean="0">
                <a:solidFill>
                  <a:srgbClr val="0070C0"/>
                </a:solidFill>
              </a:rPr>
              <a:t>Day Two</a:t>
            </a:r>
            <a:endParaRPr lang="en-GB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946275"/>
            <a:ext cx="7867650" cy="32178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436563"/>
            <a:ext cx="8220075" cy="7699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dirty="0"/>
              <a:t>Types Of Teeth</a:t>
            </a:r>
            <a:endParaRPr lang="en-GB" altLang="en-US" dirty="0" smtClean="0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847725" y="1033463"/>
            <a:ext cx="71612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400"/>
              <a:t>Can you match the types of teeth with their names?</a:t>
            </a:r>
          </a:p>
          <a:p>
            <a:pPr algn="ctr">
              <a:buFont typeface="Arial" charset="0"/>
              <a:buNone/>
            </a:pPr>
            <a:r>
              <a:rPr lang="en-GB" altLang="en-US">
                <a:hlinkClick r:id="rId3"/>
              </a:rPr>
              <a:t>https://www.bbc.co.uk/bitesize/topics/z27kng8/articles/zsp76yc</a:t>
            </a:r>
            <a:endParaRPr lang="en-GB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00138" y="5461000"/>
            <a:ext cx="129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000">
                <a:latin typeface="Sassoon Infant Md" pitchFamily="50" charset="0"/>
              </a:rPr>
              <a:t>Molar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922838" y="5461000"/>
            <a:ext cx="129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000">
                <a:latin typeface="Sassoon Infant Md" pitchFamily="50" charset="0"/>
              </a:rPr>
              <a:t>Incisor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834188" y="5461000"/>
            <a:ext cx="129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000">
                <a:latin typeface="Sassoon Infant Md" pitchFamily="50" charset="0"/>
              </a:rPr>
              <a:t>Premolar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011488" y="5461000"/>
            <a:ext cx="1292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000">
                <a:latin typeface="Sassoon Infant Md" pitchFamily="50" charset="0"/>
              </a:rPr>
              <a:t>Canine</a:t>
            </a:r>
          </a:p>
        </p:txBody>
      </p:sp>
      <p:pic>
        <p:nvPicPr>
          <p:cNvPr id="615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219325"/>
            <a:ext cx="1238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219325"/>
            <a:ext cx="11747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66950"/>
            <a:ext cx="121126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266950"/>
            <a:ext cx="187325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0903 -0.1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-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41806 -0.10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5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1823 -0.1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5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20938 -0.109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35000" y="5205413"/>
            <a:ext cx="3556000" cy="992187"/>
          </a:xfrm>
          <a:prstGeom prst="roundRect">
            <a:avLst>
              <a:gd name="adj" fmla="val 6043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35000" y="1946275"/>
            <a:ext cx="3556000" cy="3105150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Where </a:t>
            </a:r>
            <a:r>
              <a:rPr lang="en-GB" dirty="0"/>
              <a:t>A</a:t>
            </a:r>
            <a:r>
              <a:rPr lang="en-GB" dirty="0" smtClean="0"/>
              <a:t>re They?</a:t>
            </a:r>
            <a:endParaRPr lang="en-GB" altLang="en-US" dirty="0" smtClean="0"/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239963" y="1447800"/>
            <a:ext cx="4708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/>
              <a:t>Were you correct?</a:t>
            </a:r>
          </a:p>
        </p:txBody>
      </p:sp>
      <p:pic>
        <p:nvPicPr>
          <p:cNvPr id="717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195513"/>
            <a:ext cx="20129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5322888"/>
            <a:ext cx="4143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322888"/>
            <a:ext cx="393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5330825"/>
            <a:ext cx="406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330825"/>
            <a:ext cx="6286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395788" y="1981200"/>
            <a:ext cx="3967162" cy="4181475"/>
          </a:xfrm>
          <a:prstGeom prst="roundRect">
            <a:avLst>
              <a:gd name="adj" fmla="val 2464"/>
            </a:avLst>
          </a:prstGeom>
          <a:noFill/>
          <a:ln w="57150">
            <a:solidFill>
              <a:srgbClr val="FFA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8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195513"/>
            <a:ext cx="2028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575425" y="4591050"/>
            <a:ext cx="319088" cy="242888"/>
          </a:xfrm>
          <a:prstGeom prst="rect">
            <a:avLst/>
          </a:prstGeom>
          <a:solidFill>
            <a:srgbClr val="EF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581775" y="4881563"/>
            <a:ext cx="319088" cy="242887"/>
          </a:xfrm>
          <a:prstGeom prst="rect">
            <a:avLst/>
          </a:prstGeom>
          <a:solidFill>
            <a:srgbClr val="85D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581775" y="5172075"/>
            <a:ext cx="319088" cy="242888"/>
          </a:xfrm>
          <a:prstGeom prst="rect">
            <a:avLst/>
          </a:prstGeom>
          <a:solidFill>
            <a:srgbClr val="62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75425" y="5462588"/>
            <a:ext cx="319088" cy="242887"/>
          </a:xfrm>
          <a:prstGeom prst="rect">
            <a:avLst/>
          </a:prstGeom>
          <a:solidFill>
            <a:srgbClr val="AE7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75425" y="5753100"/>
            <a:ext cx="319088" cy="242888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86" name="TextBox 29"/>
          <p:cNvSpPr txBox="1">
            <a:spLocks noChangeArrowheads="1"/>
          </p:cNvSpPr>
          <p:nvPr/>
        </p:nvSpPr>
        <p:spPr bwMode="auto">
          <a:xfrm>
            <a:off x="6851650" y="4516438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Canine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87" name="TextBox 30"/>
          <p:cNvSpPr txBox="1">
            <a:spLocks noChangeArrowheads="1"/>
          </p:cNvSpPr>
          <p:nvPr/>
        </p:nvSpPr>
        <p:spPr bwMode="auto">
          <a:xfrm>
            <a:off x="6869113" y="482123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Molars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88" name="TextBox 31"/>
          <p:cNvSpPr txBox="1">
            <a:spLocks noChangeArrowheads="1"/>
          </p:cNvSpPr>
          <p:nvPr/>
        </p:nvSpPr>
        <p:spPr bwMode="auto">
          <a:xfrm>
            <a:off x="6869113" y="510857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Premolars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89" name="TextBox 32"/>
          <p:cNvSpPr txBox="1">
            <a:spLocks noChangeArrowheads="1"/>
          </p:cNvSpPr>
          <p:nvPr/>
        </p:nvSpPr>
        <p:spPr bwMode="auto">
          <a:xfrm>
            <a:off x="6878638" y="5414963"/>
            <a:ext cx="1509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Incisors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90" name="TextBox 33"/>
          <p:cNvSpPr txBox="1">
            <a:spLocks noChangeArrowheads="1"/>
          </p:cNvSpPr>
          <p:nvPr/>
        </p:nvSpPr>
        <p:spPr bwMode="auto">
          <a:xfrm>
            <a:off x="6886575" y="568960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Wisdom Teeth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367213" y="1946275"/>
            <a:ext cx="4025900" cy="4251325"/>
            <a:chOff x="4367436" y="1946275"/>
            <a:chExt cx="4025777" cy="4250754"/>
          </a:xfrm>
        </p:grpSpPr>
        <p:sp>
          <p:nvSpPr>
            <p:cNvPr id="35" name="Rounded Rectangle 34"/>
            <p:cNvSpPr/>
            <p:nvPr/>
          </p:nvSpPr>
          <p:spPr>
            <a:xfrm>
              <a:off x="4367436" y="1946275"/>
              <a:ext cx="4025777" cy="4250754"/>
            </a:xfrm>
            <a:prstGeom prst="roundRect">
              <a:avLst>
                <a:gd name="adj" fmla="val 2464"/>
              </a:avLst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289745" y="3006583"/>
              <a:ext cx="2182746" cy="21809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>
                  <a:solidFill>
                    <a:srgbClr val="FC6F4E"/>
                  </a:solidFill>
                  <a:latin typeface="+mj-lt"/>
                </a:rPr>
                <a:t>Click here </a:t>
              </a:r>
            </a:p>
            <a:p>
              <a:pPr algn="ctr">
                <a:defRPr/>
              </a:pPr>
              <a:r>
                <a:rPr lang="en-GB" sz="2000" dirty="0">
                  <a:solidFill>
                    <a:srgbClr val="FC6F4E"/>
                  </a:solidFill>
                  <a:latin typeface="+mj-lt"/>
                </a:rPr>
                <a:t>for answers!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7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Functions of Teeth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6405563" y="1654175"/>
            <a:ext cx="1943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None/>
            </a:pPr>
            <a:r>
              <a:rPr lang="en-GB" altLang="en-US"/>
              <a:t>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en-GB" altLang="en-US">
                <a:latin typeface="Sassoon Infant Md" pitchFamily="50" charset="0"/>
              </a:rPr>
              <a:t>Why do we have different types of teeth? 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en-GB" altLang="en-US">
                <a:latin typeface="Sassoon Infant Md" pitchFamily="50" charset="0"/>
              </a:rPr>
              <a:t>What is their purpose?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8188" y="1685925"/>
            <a:ext cx="5500687" cy="4476750"/>
          </a:xfrm>
          <a:prstGeom prst="roundRect">
            <a:avLst>
              <a:gd name="adj" fmla="val 2464"/>
            </a:avLst>
          </a:prstGeom>
          <a:noFill/>
          <a:ln w="57150">
            <a:solidFill>
              <a:srgbClr val="FFA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981200"/>
            <a:ext cx="28749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1"/>
          <p:cNvGrpSpPr>
            <a:grpSpLocks/>
          </p:cNvGrpSpPr>
          <p:nvPr/>
        </p:nvGrpSpPr>
        <p:grpSpPr bwMode="auto">
          <a:xfrm>
            <a:off x="4191000" y="3421063"/>
            <a:ext cx="2047875" cy="1543050"/>
            <a:chOff x="3876241" y="2972731"/>
            <a:chExt cx="2048309" cy="1543780"/>
          </a:xfrm>
        </p:grpSpPr>
        <p:sp>
          <p:nvSpPr>
            <p:cNvPr id="25" name="Rectangle 24"/>
            <p:cNvSpPr/>
            <p:nvPr/>
          </p:nvSpPr>
          <p:spPr>
            <a:xfrm>
              <a:off x="3876241" y="3047378"/>
              <a:ext cx="319156" cy="243003"/>
            </a:xfrm>
            <a:prstGeom prst="rect">
              <a:avLst/>
            </a:prstGeom>
            <a:solidFill>
              <a:srgbClr val="EF6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2592" y="3338029"/>
              <a:ext cx="319156" cy="243002"/>
            </a:xfrm>
            <a:prstGeom prst="rect">
              <a:avLst/>
            </a:prstGeom>
            <a:solidFill>
              <a:srgbClr val="85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82592" y="3628678"/>
              <a:ext cx="319156" cy="243003"/>
            </a:xfrm>
            <a:prstGeom prst="rect">
              <a:avLst/>
            </a:prstGeom>
            <a:solidFill>
              <a:srgbClr val="629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76241" y="3919329"/>
              <a:ext cx="319156" cy="243002"/>
            </a:xfrm>
            <a:prstGeom prst="rect">
              <a:avLst/>
            </a:prstGeom>
            <a:solidFill>
              <a:srgbClr val="AE7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76241" y="4209978"/>
              <a:ext cx="319156" cy="243003"/>
            </a:xfrm>
            <a:prstGeom prst="rect">
              <a:avLst/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04" name="TextBox 29"/>
            <p:cNvSpPr txBox="1">
              <a:spLocks noChangeArrowheads="1"/>
            </p:cNvSpPr>
            <p:nvPr/>
          </p:nvSpPr>
          <p:spPr bwMode="auto">
            <a:xfrm>
              <a:off x="4153331" y="2972731"/>
              <a:ext cx="1510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Canine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205" name="TextBox 30"/>
            <p:cNvSpPr txBox="1">
              <a:spLocks noChangeArrowheads="1"/>
            </p:cNvSpPr>
            <p:nvPr/>
          </p:nvSpPr>
          <p:spPr bwMode="auto">
            <a:xfrm>
              <a:off x="4170650" y="3278629"/>
              <a:ext cx="1510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Molars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206" name="TextBox 31"/>
            <p:cNvSpPr txBox="1">
              <a:spLocks noChangeArrowheads="1"/>
            </p:cNvSpPr>
            <p:nvPr/>
          </p:nvSpPr>
          <p:spPr bwMode="auto">
            <a:xfrm>
              <a:off x="4170650" y="3565825"/>
              <a:ext cx="1510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Premolars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207" name="TextBox 32"/>
            <p:cNvSpPr txBox="1">
              <a:spLocks noChangeArrowheads="1"/>
            </p:cNvSpPr>
            <p:nvPr/>
          </p:nvSpPr>
          <p:spPr bwMode="auto">
            <a:xfrm>
              <a:off x="4179309" y="3871723"/>
              <a:ext cx="1510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Incisors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208" name="TextBox 33"/>
            <p:cNvSpPr txBox="1">
              <a:spLocks noChangeArrowheads="1"/>
            </p:cNvSpPr>
            <p:nvPr/>
          </p:nvSpPr>
          <p:spPr bwMode="auto">
            <a:xfrm>
              <a:off x="4187968" y="4147179"/>
              <a:ext cx="1736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Wisdom Teeth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9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025" y="1447800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97400" y="1447800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Incisors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92150" y="1485900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How many?</a:t>
            </a: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688975" y="2039938"/>
            <a:ext cx="375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8 incisors altogether; 4 in the upper jaw and 4 in the lower jaw.</a:t>
            </a:r>
          </a:p>
        </p:txBody>
      </p:sp>
      <p:pic>
        <p:nvPicPr>
          <p:cNvPr id="92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906588"/>
            <a:ext cx="29892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708025" y="3119438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92150" y="3157538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Shape</a:t>
            </a:r>
          </a:p>
        </p:txBody>
      </p:sp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688975" y="3711575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Incisors are shovel-shaped.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8025" y="4270375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92150" y="4308475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Function:</a:t>
            </a:r>
          </a:p>
        </p:txBody>
      </p:sp>
      <p:sp>
        <p:nvSpPr>
          <p:cNvPr id="9229" name="Rectangle 1"/>
          <p:cNvSpPr>
            <a:spLocks noChangeArrowheads="1"/>
          </p:cNvSpPr>
          <p:nvPr/>
        </p:nvSpPr>
        <p:spPr bwMode="auto">
          <a:xfrm>
            <a:off x="688975" y="4862513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Used for biting and cutting food.</a:t>
            </a:r>
          </a:p>
        </p:txBody>
      </p:sp>
    </p:spTree>
    <p:extLst>
      <p:ext uri="{BB962C8B-B14F-4D97-AF65-F5344CB8AC3E}">
        <p14:creationId xmlns:p14="http://schemas.microsoft.com/office/powerpoint/2010/main" val="7028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025" y="1447800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97400" y="1447800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Canines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92150" y="1485900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How many?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688975" y="2039938"/>
            <a:ext cx="375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4 canine teeth, one in each quarter of the mouth, on either side of the incisors.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8025" y="3119438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92150" y="3157538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Shape</a:t>
            </a:r>
          </a:p>
        </p:txBody>
      </p:sp>
      <p:sp>
        <p:nvSpPr>
          <p:cNvPr id="10249" name="Rectangle 1"/>
          <p:cNvSpPr>
            <a:spLocks noChangeArrowheads="1"/>
          </p:cNvSpPr>
          <p:nvPr/>
        </p:nvSpPr>
        <p:spPr bwMode="auto">
          <a:xfrm>
            <a:off x="688975" y="3711575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Canines are pointy.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8025" y="4270375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92150" y="4308475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Function:</a:t>
            </a:r>
          </a:p>
        </p:txBody>
      </p:sp>
      <p:sp>
        <p:nvSpPr>
          <p:cNvPr id="10252" name="Rectangle 1"/>
          <p:cNvSpPr>
            <a:spLocks noChangeArrowheads="1"/>
          </p:cNvSpPr>
          <p:nvPr/>
        </p:nvSpPr>
        <p:spPr bwMode="auto">
          <a:xfrm>
            <a:off x="688975" y="4862513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Used for tearing and ripping food.</a:t>
            </a:r>
          </a:p>
        </p:txBody>
      </p:sp>
      <p:pic>
        <p:nvPicPr>
          <p:cNvPr id="1025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906588"/>
            <a:ext cx="29892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025" y="1447800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97400" y="1447800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Premolars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92150" y="1485900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How many?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688975" y="2039938"/>
            <a:ext cx="375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8 premolars, two in each quarter of the mouth. They are between the canine tooth and the molars.</a:t>
            </a: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906588"/>
            <a:ext cx="29892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708025" y="3357563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92150" y="3395663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Shape</a:t>
            </a:r>
          </a:p>
        </p:txBody>
      </p:sp>
      <p:sp>
        <p:nvSpPr>
          <p:cNvPr id="11274" name="Rectangle 1"/>
          <p:cNvSpPr>
            <a:spLocks noChangeArrowheads="1"/>
          </p:cNvSpPr>
          <p:nvPr/>
        </p:nvSpPr>
        <p:spPr bwMode="auto">
          <a:xfrm>
            <a:off x="688975" y="3949700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Small and flat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8025" y="4467225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92150" y="4505325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Function:</a:t>
            </a:r>
          </a:p>
        </p:txBody>
      </p:sp>
      <p:sp>
        <p:nvSpPr>
          <p:cNvPr id="11277" name="Rectangle 1"/>
          <p:cNvSpPr>
            <a:spLocks noChangeArrowheads="1"/>
          </p:cNvSpPr>
          <p:nvPr/>
        </p:nvSpPr>
        <p:spPr bwMode="auto">
          <a:xfrm>
            <a:off x="688975" y="5059363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Holding and crushing food.</a:t>
            </a:r>
          </a:p>
        </p:txBody>
      </p:sp>
    </p:spTree>
    <p:extLst>
      <p:ext uri="{BB962C8B-B14F-4D97-AF65-F5344CB8AC3E}">
        <p14:creationId xmlns:p14="http://schemas.microsoft.com/office/powerpoint/2010/main" val="17372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025" y="1447800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97400" y="1447800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Molars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92150" y="1485900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How many?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688975" y="2039938"/>
            <a:ext cx="375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8 molars, two in each quarter of the mouth. They are at the back of the mouth behind the premolars.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8025" y="3357563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92150" y="3395663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Shape</a:t>
            </a:r>
          </a:p>
        </p:txBody>
      </p:sp>
      <p:sp>
        <p:nvSpPr>
          <p:cNvPr id="12297" name="Rectangle 1"/>
          <p:cNvSpPr>
            <a:spLocks noChangeArrowheads="1"/>
          </p:cNvSpPr>
          <p:nvPr/>
        </p:nvSpPr>
        <p:spPr bwMode="auto">
          <a:xfrm>
            <a:off x="688975" y="3949700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Large and flat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8025" y="4467225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92150" y="4505325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+mj-lt"/>
              </a:rPr>
              <a:t>Function:</a:t>
            </a:r>
          </a:p>
        </p:txBody>
      </p:sp>
      <p:sp>
        <p:nvSpPr>
          <p:cNvPr id="12300" name="Rectangle 1"/>
          <p:cNvSpPr>
            <a:spLocks noChangeArrowheads="1"/>
          </p:cNvSpPr>
          <p:nvPr/>
        </p:nvSpPr>
        <p:spPr bwMode="auto">
          <a:xfrm>
            <a:off x="688975" y="5059363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Grinding food</a:t>
            </a:r>
          </a:p>
        </p:txBody>
      </p:sp>
      <p:pic>
        <p:nvPicPr>
          <p:cNvPr id="12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905000"/>
            <a:ext cx="2990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025" y="1447800"/>
            <a:ext cx="3736975" cy="338138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97400" y="1447800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Wisdom Teeth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92150" y="1485900"/>
            <a:ext cx="376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400" b="1" dirty="0" smtClean="0">
                <a:latin typeface="+mj-lt"/>
              </a:rPr>
              <a:t>How many?</a:t>
            </a: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688975" y="1793875"/>
            <a:ext cx="3756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Humans can have up to 4 wisdom teeth, although not everyone has them. There is 1 in each quarter of the mouth behind the molars.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8025" y="2563813"/>
            <a:ext cx="3736975" cy="342900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92150" y="2601913"/>
            <a:ext cx="37687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400" b="1" dirty="0" smtClean="0">
                <a:latin typeface="+mj-lt"/>
              </a:rPr>
              <a:t>Shape</a:t>
            </a: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688975" y="2936875"/>
            <a:ext cx="375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Large and flat (they are just a third molar)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8025" y="3265488"/>
            <a:ext cx="3736975" cy="323850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92150" y="3303588"/>
            <a:ext cx="376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400" b="1" dirty="0" smtClean="0">
                <a:latin typeface="+mj-lt"/>
              </a:rPr>
              <a:t>Function:</a:t>
            </a:r>
          </a:p>
        </p:txBody>
      </p:sp>
      <p:sp>
        <p:nvSpPr>
          <p:cNvPr id="13324" name="Rectangle 1"/>
          <p:cNvSpPr>
            <a:spLocks noChangeArrowheads="1"/>
          </p:cNvSpPr>
          <p:nvPr/>
        </p:nvSpPr>
        <p:spPr bwMode="auto">
          <a:xfrm>
            <a:off x="688975" y="3627438"/>
            <a:ext cx="37560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Does not have one now! Some scientists think that human ancestors needed a third molar to help grind down plant tissue from thicker leaves when humans still ate them. Since the diet of humans has changed we don’t need them.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As the human diet changed our mouths have become smaller. This is the reason why many people have their wisdom teeth extracted – taken out – as there is no real room for a wisdom tooth so it tends to grow inward and can become a problem.</a:t>
            </a:r>
          </a:p>
        </p:txBody>
      </p:sp>
      <p:pic>
        <p:nvPicPr>
          <p:cNvPr id="133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905000"/>
            <a:ext cx="2990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84700" y="2490788"/>
            <a:ext cx="394652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Can you name the type of teeth and label the functions?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700" b="0" dirty="0" smtClean="0"/>
              <a:t>See how scientists improve toothpaste</a:t>
            </a:r>
            <a:br>
              <a:rPr lang="en-GB" sz="2700" b="0" dirty="0" smtClean="0"/>
            </a:br>
            <a:r>
              <a:rPr lang="en-GB" sz="2700" b="0" dirty="0" smtClean="0">
                <a:hlinkClick r:id="rId3"/>
              </a:rPr>
              <a:t>https://www.bbc.co.uk/programmes/p0119pcl</a:t>
            </a:r>
            <a:endParaRPr lang="en-GB" altLang="en-US" sz="2700" b="0" dirty="0" smtClean="0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84188"/>
            <a:ext cx="41751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Animal Teeth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35000" y="1514475"/>
            <a:ext cx="78676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000"/>
              <a:t>Do other animals have the same type of teeth as humans? </a:t>
            </a:r>
          </a:p>
          <a:p>
            <a:pPr algn="ctr">
              <a:buFont typeface="Arial" charset="0"/>
              <a:buNone/>
            </a:pPr>
            <a:r>
              <a:rPr lang="en-GB" altLang="en-US" sz="2000"/>
              <a:t>Why? Why not? </a:t>
            </a:r>
          </a:p>
        </p:txBody>
      </p:sp>
      <p:pic>
        <p:nvPicPr>
          <p:cNvPr id="153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640013"/>
            <a:ext cx="2857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784600"/>
            <a:ext cx="33289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198688"/>
            <a:ext cx="2701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05100"/>
            <a:ext cx="26479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625975"/>
            <a:ext cx="203358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232275"/>
            <a:ext cx="1765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t="15674" r="31842" b="6250"/>
          <a:stretch/>
        </p:blipFill>
        <p:spPr bwMode="auto">
          <a:xfrm>
            <a:off x="683568" y="620688"/>
            <a:ext cx="7848872" cy="571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35000" y="4495800"/>
            <a:ext cx="7794625" cy="147637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35000" y="1660525"/>
            <a:ext cx="2474913" cy="229393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3294063" y="1660525"/>
            <a:ext cx="2476500" cy="229393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5954713" y="1660525"/>
            <a:ext cx="2474912" cy="229393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Food and Teeth</a:t>
            </a:r>
            <a:endParaRPr lang="en-GB" altLang="en-US" dirty="0" smtClean="0"/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450850" y="4067175"/>
            <a:ext cx="28432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1600"/>
              <a:t>Herbivores eat plants</a:t>
            </a:r>
          </a:p>
        </p:txBody>
      </p:sp>
      <p:pic>
        <p:nvPicPr>
          <p:cNvPr id="16392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244725"/>
            <a:ext cx="2260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306638"/>
            <a:ext cx="21859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795463"/>
            <a:ext cx="21066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"/>
          <p:cNvSpPr>
            <a:spLocks noChangeArrowheads="1"/>
          </p:cNvSpPr>
          <p:nvPr/>
        </p:nvSpPr>
        <p:spPr bwMode="auto">
          <a:xfrm>
            <a:off x="3081338" y="4067175"/>
            <a:ext cx="284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1600"/>
              <a:t>Carnivores eat only meat</a:t>
            </a:r>
          </a:p>
        </p:txBody>
      </p:sp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5749925" y="4067175"/>
            <a:ext cx="28432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1600"/>
              <a:t>Omnivores eat plants and meat</a:t>
            </a:r>
          </a:p>
        </p:txBody>
      </p:sp>
      <p:sp>
        <p:nvSpPr>
          <p:cNvPr id="16398" name="Rectangle 1"/>
          <p:cNvSpPr>
            <a:spLocks noChangeArrowheads="1"/>
          </p:cNvSpPr>
          <p:nvPr/>
        </p:nvSpPr>
        <p:spPr bwMode="auto">
          <a:xfrm>
            <a:off x="2463800" y="6064250"/>
            <a:ext cx="40798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1600" b="1">
                <a:solidFill>
                  <a:srgbClr val="FF0000"/>
                </a:solidFill>
                <a:latin typeface="Sassoon Infant Md" pitchFamily="50" charset="0"/>
              </a:rPr>
              <a:t>Click a skull for a larger version!</a:t>
            </a:r>
          </a:p>
        </p:txBody>
      </p:sp>
      <p:sp>
        <p:nvSpPr>
          <p:cNvPr id="16399" name="Rectangle 6"/>
          <p:cNvSpPr>
            <a:spLocks noChangeArrowheads="1"/>
          </p:cNvSpPr>
          <p:nvPr/>
        </p:nvSpPr>
        <p:spPr bwMode="auto">
          <a:xfrm>
            <a:off x="301625" y="4505325"/>
            <a:ext cx="8585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Discuss with a talk partner: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How does the food the animal eats affect the teeth it will have?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What similarities and differences do you notice?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10" name="TextBox 44"/>
            <p:cNvSpPr txBox="1">
              <a:spLocks noChangeArrowheads="1"/>
            </p:cNvSpPr>
            <p:nvPr/>
          </p:nvSpPr>
          <p:spPr bwMode="auto">
            <a:xfrm>
              <a:off x="1862137" y="5945741"/>
              <a:ext cx="541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itchFamily="50" charset="0"/>
                </a:rPr>
                <a:t>Human skull. Click again to go back.</a:t>
              </a:r>
            </a:p>
          </p:txBody>
        </p:sp>
        <p:pic>
          <p:nvPicPr>
            <p:cNvPr id="16411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2" y="368102"/>
              <a:ext cx="5581654" cy="52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9144000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7" name="Picture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00" y="838199"/>
              <a:ext cx="7433775" cy="463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49"/>
            <p:cNvSpPr txBox="1">
              <a:spLocks noChangeArrowheads="1"/>
            </p:cNvSpPr>
            <p:nvPr/>
          </p:nvSpPr>
          <p:spPr bwMode="auto">
            <a:xfrm>
              <a:off x="1862137" y="5945741"/>
              <a:ext cx="541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itchFamily="50" charset="0"/>
                </a:rPr>
                <a:t>Sheep skull. Click again to go back.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0" y="0"/>
            <a:chExt cx="9144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04" name="TextBox 52"/>
            <p:cNvSpPr txBox="1">
              <a:spLocks noChangeArrowheads="1"/>
            </p:cNvSpPr>
            <p:nvPr/>
          </p:nvSpPr>
          <p:spPr bwMode="auto">
            <a:xfrm>
              <a:off x="1862137" y="5945741"/>
              <a:ext cx="541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itchFamily="50" charset="0"/>
                </a:rPr>
                <a:t>Lion skull. Click again to go back.</a:t>
              </a:r>
            </a:p>
          </p:txBody>
        </p:sp>
        <p:pic>
          <p:nvPicPr>
            <p:cNvPr id="16405" name="Picture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27" y="488797"/>
              <a:ext cx="8328344" cy="520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on 4"/>
          <p:cNvSpPr/>
          <p:nvPr/>
        </p:nvSpPr>
        <p:spPr>
          <a:xfrm rot="16737238">
            <a:off x="5030787" y="3884613"/>
            <a:ext cx="771525" cy="1543050"/>
          </a:xfrm>
          <a:prstGeom prst="moon">
            <a:avLst>
              <a:gd name="adj" fmla="val 59877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35000" y="1608138"/>
            <a:ext cx="5060950" cy="461327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Comparing Teeth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838200" y="1790700"/>
            <a:ext cx="48577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Follow the link to the worksheet where you  look at a range of different animals skulls on which you will need to compare and contrast.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Read the questions carefully and write down answers.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Choose which sheet you think is right for you then you can check the answers afterwards. Good luck!</a:t>
            </a: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0318">
            <a:off x="6310313" y="2593975"/>
            <a:ext cx="191293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832648" cy="6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4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7" y="2276872"/>
            <a:ext cx="8495954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747" y="404664"/>
            <a:ext cx="82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out or cut the labels for your teeth.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35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3610" r="29722" b="6251"/>
          <a:stretch/>
        </p:blipFill>
        <p:spPr bwMode="auto">
          <a:xfrm>
            <a:off x="467544" y="620688"/>
            <a:ext cx="813690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925252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17 – WALT: Estimate using addition and subtraction.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37359" y="2852017"/>
            <a:ext cx="21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method could you use to solve 1a?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704" y="5457996"/>
            <a:ext cx="27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show you are correct?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881" r="11203" b="8135"/>
          <a:stretch/>
        </p:blipFill>
        <p:spPr bwMode="auto">
          <a:xfrm>
            <a:off x="0" y="959575"/>
            <a:ext cx="5826013" cy="58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5986978" y="2636911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96979" y="2852017"/>
            <a:ext cx="212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tell the ring mistress has not made a good estimate?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86978" y="5013175"/>
            <a:ext cx="3147213" cy="15359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00324" y="5457996"/>
            <a:ext cx="27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strategy could you use to check?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9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952580" y="1026892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32363" y="1315794"/>
            <a:ext cx="230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 the number lines help  you round?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52579" y="4221088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371490"/>
            <a:ext cx="268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would the estimate be if the ring mistress rounded to the nearest hundred?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095" r="10311" b="7738"/>
          <a:stretch/>
        </p:blipFill>
        <p:spPr bwMode="auto">
          <a:xfrm>
            <a:off x="0" y="0"/>
            <a:ext cx="5868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35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5978949" y="2447732"/>
            <a:ext cx="3147213" cy="20613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92415" y="31033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next 1,000 after 9,000?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1" t="13492" r="10758" b="8730"/>
          <a:stretch/>
        </p:blipFill>
        <p:spPr bwMode="auto">
          <a:xfrm>
            <a:off x="0" y="0"/>
            <a:ext cx="5978949" cy="68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6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315416"/>
            <a:ext cx="3898776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0" t="12103" r="11427" b="11111"/>
          <a:stretch/>
        </p:blipFill>
        <p:spPr bwMode="auto">
          <a:xfrm>
            <a:off x="323528" y="404663"/>
            <a:ext cx="8352928" cy="64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5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0" t="9722" r="13324" b="15874"/>
          <a:stretch/>
        </p:blipFill>
        <p:spPr bwMode="auto">
          <a:xfrm>
            <a:off x="179512" y="0"/>
            <a:ext cx="8784976" cy="68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9524" r="12320" b="20834"/>
          <a:stretch/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8681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Closure Work 27.04.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Closure Work 27.04.20</Template>
  <TotalTime>30</TotalTime>
  <Words>625</Words>
  <Application>Microsoft Office PowerPoint</Application>
  <PresentationFormat>On-screen Show (4:3)</PresentationFormat>
  <Paragraphs>106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School Closure Work 27.04.20</vt:lpstr>
      <vt:lpstr>   Day Two</vt:lpstr>
      <vt:lpstr>PowerPoint Presentation</vt:lpstr>
      <vt:lpstr>PowerPoint Presentation</vt:lpstr>
      <vt:lpstr>Lesson 17 – WALT: Estimate using addition and subtraction.</vt:lpstr>
      <vt:lpstr>PowerPoint Presentation</vt:lpstr>
      <vt:lpstr>PowerPoint Presentation</vt:lpstr>
      <vt:lpstr>Practice Questions</vt:lpstr>
      <vt:lpstr>PowerPoint Presentation</vt:lpstr>
      <vt:lpstr>PowerPoint Presentation</vt:lpstr>
      <vt:lpstr>Types Of Teeth</vt:lpstr>
      <vt:lpstr>Where Are They?</vt:lpstr>
      <vt:lpstr>Functions of Teeth</vt:lpstr>
      <vt:lpstr>Incisors</vt:lpstr>
      <vt:lpstr>Canines</vt:lpstr>
      <vt:lpstr>Premolars</vt:lpstr>
      <vt:lpstr>Molars</vt:lpstr>
      <vt:lpstr>Wisdom Teeth</vt:lpstr>
      <vt:lpstr>Can you name the type of teeth and label the functions?  See how scientists improve toothpaste https://www.bbc.co.uk/programmes/p0119pcl</vt:lpstr>
      <vt:lpstr>Animal Teeth</vt:lpstr>
      <vt:lpstr>Food and Teeth</vt:lpstr>
      <vt:lpstr>Comparing Teeth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</cp:revision>
  <dcterms:created xsi:type="dcterms:W3CDTF">2020-04-24T08:42:14Z</dcterms:created>
  <dcterms:modified xsi:type="dcterms:W3CDTF">2020-04-24T12:01:53Z</dcterms:modified>
</cp:coreProperties>
</file>