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65" r:id="rId3"/>
    <p:sldId id="266" r:id="rId4"/>
    <p:sldId id="267" r:id="rId5"/>
    <p:sldId id="268" r:id="rId6"/>
    <p:sldId id="269" r:id="rId7"/>
    <p:sldId id="257" r:id="rId8"/>
    <p:sldId id="258" r:id="rId9"/>
    <p:sldId id="259" r:id="rId10"/>
    <p:sldId id="260" r:id="rId11"/>
    <p:sldId id="261" r:id="rId12"/>
    <p:sldId id="262" r:id="rId13"/>
    <p:sldId id="263"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F8C7ECE-523E-4E84-8457-15F678FCC9F0}" type="datetimeFigureOut">
              <a:rPr lang="en-GB" smtClean="0"/>
              <a:t>17/04/2020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74F77C-B1C0-4B90-A416-27A34A1A84BE}" type="slidenum">
              <a:rPr lang="en-GB" smtClean="0"/>
              <a:t>‹#›</a:t>
            </a:fld>
            <a:endParaRPr lang="en-GB"/>
          </a:p>
        </p:txBody>
      </p:sp>
    </p:spTree>
    <p:extLst>
      <p:ext uri="{BB962C8B-B14F-4D97-AF65-F5344CB8AC3E}">
        <p14:creationId xmlns:p14="http://schemas.microsoft.com/office/powerpoint/2010/main" val="40289550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F8C7ECE-523E-4E84-8457-15F678FCC9F0}" type="datetimeFigureOut">
              <a:rPr lang="en-GB" smtClean="0"/>
              <a:t>17/04/2020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74F77C-B1C0-4B90-A416-27A34A1A84BE}" type="slidenum">
              <a:rPr lang="en-GB" smtClean="0"/>
              <a:t>‹#›</a:t>
            </a:fld>
            <a:endParaRPr lang="en-GB"/>
          </a:p>
        </p:txBody>
      </p:sp>
    </p:spTree>
    <p:extLst>
      <p:ext uri="{BB962C8B-B14F-4D97-AF65-F5344CB8AC3E}">
        <p14:creationId xmlns:p14="http://schemas.microsoft.com/office/powerpoint/2010/main" val="2201295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F8C7ECE-523E-4E84-8457-15F678FCC9F0}" type="datetimeFigureOut">
              <a:rPr lang="en-GB" smtClean="0"/>
              <a:t>17/04/2020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74F77C-B1C0-4B90-A416-27A34A1A84BE}" type="slidenum">
              <a:rPr lang="en-GB" smtClean="0"/>
              <a:t>‹#›</a:t>
            </a:fld>
            <a:endParaRPr lang="en-GB"/>
          </a:p>
        </p:txBody>
      </p:sp>
    </p:spTree>
    <p:extLst>
      <p:ext uri="{BB962C8B-B14F-4D97-AF65-F5344CB8AC3E}">
        <p14:creationId xmlns:p14="http://schemas.microsoft.com/office/powerpoint/2010/main" val="3904751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4">
            <a:extLst>
              <a:ext uri="{FF2B5EF4-FFF2-40B4-BE49-F238E27FC236}"/>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294075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4">
            <a:extLst>
              <a:ext uri="{FF2B5EF4-FFF2-40B4-BE49-F238E27FC236}"/>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2940753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4">
            <a:extLst>
              <a:ext uri="{FF2B5EF4-FFF2-40B4-BE49-F238E27FC236}"/>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294075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4">
            <a:extLst>
              <a:ext uri="{FF2B5EF4-FFF2-40B4-BE49-F238E27FC236}"/>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294075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4">
            <a:extLst>
              <a:ext uri="{FF2B5EF4-FFF2-40B4-BE49-F238E27FC236}"/>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294075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4">
            <a:extLst>
              <a:ext uri="{FF2B5EF4-FFF2-40B4-BE49-F238E27FC236}"/>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2940753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4">
            <a:extLst>
              <a:ext uri="{FF2B5EF4-FFF2-40B4-BE49-F238E27FC236}"/>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2940753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4">
            <a:extLst>
              <a:ext uri="{FF2B5EF4-FFF2-40B4-BE49-F238E27FC236}"/>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294075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F8C7ECE-523E-4E84-8457-15F678FCC9F0}" type="datetimeFigureOut">
              <a:rPr lang="en-GB" smtClean="0"/>
              <a:t>17/04/2020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74F77C-B1C0-4B90-A416-27A34A1A84BE}" type="slidenum">
              <a:rPr lang="en-GB" smtClean="0"/>
              <a:t>‹#›</a:t>
            </a:fld>
            <a:endParaRPr lang="en-GB"/>
          </a:p>
        </p:txBody>
      </p:sp>
    </p:spTree>
    <p:extLst>
      <p:ext uri="{BB962C8B-B14F-4D97-AF65-F5344CB8AC3E}">
        <p14:creationId xmlns:p14="http://schemas.microsoft.com/office/powerpoint/2010/main" val="921525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4">
            <a:extLst>
              <a:ext uri="{FF2B5EF4-FFF2-40B4-BE49-F238E27FC236}"/>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294075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4">
            <a:extLst>
              <a:ext uri="{FF2B5EF4-FFF2-40B4-BE49-F238E27FC236}"/>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294075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4">
            <a:extLst>
              <a:ext uri="{FF2B5EF4-FFF2-40B4-BE49-F238E27FC236}"/>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2940753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4">
            <a:extLst>
              <a:ext uri="{FF2B5EF4-FFF2-40B4-BE49-F238E27FC236}"/>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2940753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3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4">
            <a:extLst>
              <a:ext uri="{FF2B5EF4-FFF2-40B4-BE49-F238E27FC236}"/>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2940753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4">
            <a:extLst>
              <a:ext uri="{FF2B5EF4-FFF2-40B4-BE49-F238E27FC236}"/>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2940753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5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4">
            <a:extLst>
              <a:ext uri="{FF2B5EF4-FFF2-40B4-BE49-F238E27FC236}"/>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2940753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6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4">
            <a:extLst>
              <a:ext uri="{FF2B5EF4-FFF2-40B4-BE49-F238E27FC236}"/>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2940753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7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4">
            <a:extLst>
              <a:ext uri="{FF2B5EF4-FFF2-40B4-BE49-F238E27FC236}"/>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2940753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8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4">
            <a:extLst>
              <a:ext uri="{FF2B5EF4-FFF2-40B4-BE49-F238E27FC236}"/>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294075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8C7ECE-523E-4E84-8457-15F678FCC9F0}" type="datetimeFigureOut">
              <a:rPr lang="en-GB" smtClean="0"/>
              <a:t>17/04/2020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D74F77C-B1C0-4B90-A416-27A34A1A84BE}" type="slidenum">
              <a:rPr lang="en-GB" smtClean="0"/>
              <a:t>‹#›</a:t>
            </a:fld>
            <a:endParaRPr lang="en-GB"/>
          </a:p>
        </p:txBody>
      </p:sp>
    </p:spTree>
    <p:extLst>
      <p:ext uri="{BB962C8B-B14F-4D97-AF65-F5344CB8AC3E}">
        <p14:creationId xmlns:p14="http://schemas.microsoft.com/office/powerpoint/2010/main" val="37776843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9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4">
            <a:extLst>
              <a:ext uri="{FF2B5EF4-FFF2-40B4-BE49-F238E27FC236}"/>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2940753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0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4">
            <a:extLst>
              <a:ext uri="{FF2B5EF4-FFF2-40B4-BE49-F238E27FC236}"/>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2940753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4">
            <a:extLst>
              <a:ext uri="{FF2B5EF4-FFF2-40B4-BE49-F238E27FC236}"/>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294075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2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4">
            <a:extLst>
              <a:ext uri="{FF2B5EF4-FFF2-40B4-BE49-F238E27FC236}"/>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2940753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3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4">
            <a:extLst>
              <a:ext uri="{FF2B5EF4-FFF2-40B4-BE49-F238E27FC236}"/>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2940753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4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4">
            <a:extLst>
              <a:ext uri="{FF2B5EF4-FFF2-40B4-BE49-F238E27FC236}"/>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2940753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5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4">
            <a:extLst>
              <a:ext uri="{FF2B5EF4-FFF2-40B4-BE49-F238E27FC236}"/>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2940753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6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4">
            <a:extLst>
              <a:ext uri="{FF2B5EF4-FFF2-40B4-BE49-F238E27FC236}"/>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2940753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7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4">
            <a:extLst>
              <a:ext uri="{FF2B5EF4-FFF2-40B4-BE49-F238E27FC236}"/>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2940753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8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4">
            <a:extLst>
              <a:ext uri="{FF2B5EF4-FFF2-40B4-BE49-F238E27FC236}"/>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294075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F8C7ECE-523E-4E84-8457-15F678FCC9F0}" type="datetimeFigureOut">
              <a:rPr lang="en-GB" smtClean="0"/>
              <a:t>17/04/2020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D74F77C-B1C0-4B90-A416-27A34A1A84BE}" type="slidenum">
              <a:rPr lang="en-GB" smtClean="0"/>
              <a:t>‹#›</a:t>
            </a:fld>
            <a:endParaRPr lang="en-GB"/>
          </a:p>
        </p:txBody>
      </p:sp>
    </p:spTree>
    <p:extLst>
      <p:ext uri="{BB962C8B-B14F-4D97-AF65-F5344CB8AC3E}">
        <p14:creationId xmlns:p14="http://schemas.microsoft.com/office/powerpoint/2010/main" val="14527863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9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4">
            <a:extLst>
              <a:ext uri="{FF2B5EF4-FFF2-40B4-BE49-F238E27FC236}"/>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2940753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0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4">
            <a:extLst>
              <a:ext uri="{FF2B5EF4-FFF2-40B4-BE49-F238E27FC236}"/>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2940753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Slide with Box">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Rounded Rectangle 1">
            <a:extLst>
              <a:ext uri="{FF2B5EF4-FFF2-40B4-BE49-F238E27FC236}"/>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525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F8C7ECE-523E-4E84-8457-15F678FCC9F0}" type="datetimeFigureOut">
              <a:rPr lang="en-GB" smtClean="0"/>
              <a:t>17/04/2020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D74F77C-B1C0-4B90-A416-27A34A1A84BE}" type="slidenum">
              <a:rPr lang="en-GB" smtClean="0"/>
              <a:t>‹#›</a:t>
            </a:fld>
            <a:endParaRPr lang="en-GB"/>
          </a:p>
        </p:txBody>
      </p:sp>
    </p:spTree>
    <p:extLst>
      <p:ext uri="{BB962C8B-B14F-4D97-AF65-F5344CB8AC3E}">
        <p14:creationId xmlns:p14="http://schemas.microsoft.com/office/powerpoint/2010/main" val="3729619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F8C7ECE-523E-4E84-8457-15F678FCC9F0}" type="datetimeFigureOut">
              <a:rPr lang="en-GB" smtClean="0"/>
              <a:t>17/04/2020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D74F77C-B1C0-4B90-A416-27A34A1A84BE}" type="slidenum">
              <a:rPr lang="en-GB" smtClean="0"/>
              <a:t>‹#›</a:t>
            </a:fld>
            <a:endParaRPr lang="en-GB"/>
          </a:p>
        </p:txBody>
      </p:sp>
    </p:spTree>
    <p:extLst>
      <p:ext uri="{BB962C8B-B14F-4D97-AF65-F5344CB8AC3E}">
        <p14:creationId xmlns:p14="http://schemas.microsoft.com/office/powerpoint/2010/main" val="3465370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8C7ECE-523E-4E84-8457-15F678FCC9F0}" type="datetimeFigureOut">
              <a:rPr lang="en-GB" smtClean="0"/>
              <a:t>17/04/2020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D74F77C-B1C0-4B90-A416-27A34A1A84BE}" type="slidenum">
              <a:rPr lang="en-GB" smtClean="0"/>
              <a:t>‹#›</a:t>
            </a:fld>
            <a:endParaRPr lang="en-GB"/>
          </a:p>
        </p:txBody>
      </p:sp>
    </p:spTree>
    <p:extLst>
      <p:ext uri="{BB962C8B-B14F-4D97-AF65-F5344CB8AC3E}">
        <p14:creationId xmlns:p14="http://schemas.microsoft.com/office/powerpoint/2010/main" val="4145386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8C7ECE-523E-4E84-8457-15F678FCC9F0}" type="datetimeFigureOut">
              <a:rPr lang="en-GB" smtClean="0"/>
              <a:t>17/04/2020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D74F77C-B1C0-4B90-A416-27A34A1A84BE}" type="slidenum">
              <a:rPr lang="en-GB" smtClean="0"/>
              <a:t>‹#›</a:t>
            </a:fld>
            <a:endParaRPr lang="en-GB"/>
          </a:p>
        </p:txBody>
      </p:sp>
    </p:spTree>
    <p:extLst>
      <p:ext uri="{BB962C8B-B14F-4D97-AF65-F5344CB8AC3E}">
        <p14:creationId xmlns:p14="http://schemas.microsoft.com/office/powerpoint/2010/main" val="4253187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8C7ECE-523E-4E84-8457-15F678FCC9F0}" type="datetimeFigureOut">
              <a:rPr lang="en-GB" smtClean="0"/>
              <a:t>17/04/2020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D74F77C-B1C0-4B90-A416-27A34A1A84BE}" type="slidenum">
              <a:rPr lang="en-GB" smtClean="0"/>
              <a:t>‹#›</a:t>
            </a:fld>
            <a:endParaRPr lang="en-GB"/>
          </a:p>
        </p:txBody>
      </p:sp>
    </p:spTree>
    <p:extLst>
      <p:ext uri="{BB962C8B-B14F-4D97-AF65-F5344CB8AC3E}">
        <p14:creationId xmlns:p14="http://schemas.microsoft.com/office/powerpoint/2010/main" val="3359798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8C7ECE-523E-4E84-8457-15F678FCC9F0}" type="datetimeFigureOut">
              <a:rPr lang="en-GB" smtClean="0"/>
              <a:t>17/04/2020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74F77C-B1C0-4B90-A416-27A34A1A84BE}" type="slidenum">
              <a:rPr lang="en-GB" smtClean="0"/>
              <a:t>‹#›</a:t>
            </a:fld>
            <a:endParaRPr lang="en-GB"/>
          </a:p>
        </p:txBody>
      </p:sp>
    </p:spTree>
    <p:extLst>
      <p:ext uri="{BB962C8B-B14F-4D97-AF65-F5344CB8AC3E}">
        <p14:creationId xmlns:p14="http://schemas.microsoft.com/office/powerpoint/2010/main" val="1291937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4.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2.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200" b="1" u="sng" dirty="0" smtClean="0">
                <a:solidFill>
                  <a:srgbClr val="0070C0"/>
                </a:solidFill>
                <a:latin typeface="Arial" panose="020B0604020202020204" pitchFamily="34" charset="0"/>
                <a:cs typeface="Arial" panose="020B0604020202020204" pitchFamily="34" charset="0"/>
              </a:rPr>
              <a:t>Welcome to the writing tasks for </a:t>
            </a:r>
            <a:r>
              <a:rPr lang="en-GB" sz="3200" b="1" u="sng" dirty="0">
                <a:solidFill>
                  <a:srgbClr val="0070C0"/>
                </a:solidFill>
                <a:latin typeface="Arial" panose="020B0604020202020204" pitchFamily="34" charset="0"/>
                <a:cs typeface="Arial" panose="020B0604020202020204" pitchFamily="34" charset="0"/>
              </a:rPr>
              <a:t>w</a:t>
            </a:r>
            <a:r>
              <a:rPr lang="en-GB" sz="3200" b="1" u="sng" dirty="0" smtClean="0">
                <a:solidFill>
                  <a:srgbClr val="0070C0"/>
                </a:solidFill>
                <a:latin typeface="Arial" panose="020B0604020202020204" pitchFamily="34" charset="0"/>
                <a:cs typeface="Arial" panose="020B0604020202020204" pitchFamily="34" charset="0"/>
              </a:rPr>
              <a:t>eek 3 </a:t>
            </a:r>
            <a:endParaRPr lang="en-GB" sz="3200" b="1" u="sng" dirty="0">
              <a:solidFill>
                <a:srgbClr val="0070C0"/>
              </a:solidFill>
              <a:latin typeface="Arial" panose="020B0604020202020204" pitchFamily="34" charset="0"/>
              <a:cs typeface="Arial" panose="020B0604020202020204" pitchFamily="34" charset="0"/>
            </a:endParaRPr>
          </a:p>
        </p:txBody>
      </p:sp>
      <p:sp>
        <p:nvSpPr>
          <p:cNvPr id="5" name="Content Placeholder 4"/>
          <p:cNvSpPr>
            <a:spLocks noGrp="1"/>
          </p:cNvSpPr>
          <p:nvPr>
            <p:ph idx="1"/>
          </p:nvPr>
        </p:nvSpPr>
        <p:spPr/>
        <p:txBody>
          <a:bodyPr>
            <a:normAutofit/>
          </a:bodyPr>
          <a:lstStyle/>
          <a:p>
            <a:r>
              <a:rPr lang="en-GB" sz="2000" dirty="0" smtClean="0">
                <a:latin typeface="Arial" panose="020B0604020202020204" pitchFamily="34" charset="0"/>
                <a:cs typeface="Arial" panose="020B0604020202020204" pitchFamily="34" charset="0"/>
              </a:rPr>
              <a:t>Over the next two weeks, you will have a virtual teacher, Jo, who will guide you through the activities.</a:t>
            </a:r>
          </a:p>
          <a:p>
            <a:r>
              <a:rPr lang="en-GB" sz="2000" dirty="0" smtClean="0">
                <a:latin typeface="Arial" panose="020B0604020202020204" pitchFamily="34" charset="0"/>
                <a:cs typeface="Arial" panose="020B0604020202020204" pitchFamily="34" charset="0"/>
              </a:rPr>
              <a:t>The focus is on a story called, ‘The King of Fishes’, which is a wishing tale. </a:t>
            </a:r>
          </a:p>
          <a:p>
            <a:r>
              <a:rPr lang="en-GB" sz="2000" dirty="0" smtClean="0">
                <a:latin typeface="Arial" panose="020B0604020202020204" pitchFamily="34" charset="0"/>
                <a:cs typeface="Arial" panose="020B0604020202020204" pitchFamily="34" charset="0"/>
              </a:rPr>
              <a:t>Read the instructions carefully to help you complete the tasks.  </a:t>
            </a:r>
            <a:endParaRPr lang="en-GB" sz="2000" dirty="0">
              <a:latin typeface="Arial" panose="020B0604020202020204" pitchFamily="34" charset="0"/>
              <a:cs typeface="Arial" panose="020B0604020202020204" pitchFamily="34" charset="0"/>
            </a:endParaRPr>
          </a:p>
        </p:txBody>
      </p:sp>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983" t="17659" r="25595" b="38095"/>
          <a:stretch/>
        </p:blipFill>
        <p:spPr bwMode="auto">
          <a:xfrm>
            <a:off x="1475656" y="3284984"/>
            <a:ext cx="6560459" cy="3236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73012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48191" t="11438" r="13547" b="7738"/>
          <a:stretch/>
        </p:blipFill>
        <p:spPr bwMode="auto">
          <a:xfrm>
            <a:off x="0" y="19213"/>
            <a:ext cx="5796136" cy="6838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Callout 4"/>
          <p:cNvSpPr/>
          <p:nvPr/>
        </p:nvSpPr>
        <p:spPr>
          <a:xfrm>
            <a:off x="5996787" y="836712"/>
            <a:ext cx="3147213" cy="1501135"/>
          </a:xfrm>
          <a:prstGeom prst="wedgeEllipseCallout">
            <a:avLst>
              <a:gd name="adj1" fmla="val -61333"/>
              <a:gd name="adj2" fmla="val 588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p:cNvSpPr txBox="1"/>
          <p:nvPr/>
        </p:nvSpPr>
        <p:spPr>
          <a:xfrm>
            <a:off x="6576570" y="987114"/>
            <a:ext cx="2056582" cy="923330"/>
          </a:xfrm>
          <a:prstGeom prst="rect">
            <a:avLst/>
          </a:prstGeom>
          <a:noFill/>
        </p:spPr>
        <p:txBody>
          <a:bodyPr wrap="square" rtlCol="0">
            <a:spAutoFit/>
          </a:bodyPr>
          <a:lstStyle/>
          <a:p>
            <a:r>
              <a:rPr lang="en-GB" dirty="0" smtClean="0">
                <a:latin typeface="Comic Sans MS" panose="030F0702030302020204" pitchFamily="66" charset="0"/>
              </a:rPr>
              <a:t>What is the number sentence in number 1?</a:t>
            </a:r>
            <a:endParaRPr lang="en-GB" dirty="0">
              <a:latin typeface="Comic Sans MS" panose="030F0702030302020204" pitchFamily="66" charset="0"/>
            </a:endParaRPr>
          </a:p>
        </p:txBody>
      </p:sp>
    </p:spTree>
    <p:extLst>
      <p:ext uri="{BB962C8B-B14F-4D97-AF65-F5344CB8AC3E}">
        <p14:creationId xmlns:p14="http://schemas.microsoft.com/office/powerpoint/2010/main" val="1996939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2616" y="-315416"/>
            <a:ext cx="3898776" cy="1143000"/>
          </a:xfrm>
        </p:spPr>
        <p:txBody>
          <a:bodyPr>
            <a:normAutofit/>
          </a:bodyPr>
          <a:lstStyle/>
          <a:p>
            <a:r>
              <a:rPr lang="en-GB" sz="1800" dirty="0" smtClean="0"/>
              <a:t>Practice Questions</a:t>
            </a:r>
            <a:endParaRPr lang="en-GB" sz="1800" dirty="0"/>
          </a:p>
        </p:txBody>
      </p:sp>
      <p:pic>
        <p:nvPicPr>
          <p:cNvPr id="30722" name="Picture 2"/>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50000" t="12302" r="11985" b="8334"/>
          <a:stretch/>
        </p:blipFill>
        <p:spPr bwMode="auto">
          <a:xfrm>
            <a:off x="467544" y="476672"/>
            <a:ext cx="8136904" cy="638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6510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51873" t="9325" r="9530" b="9921"/>
          <a:stretch/>
        </p:blipFill>
        <p:spPr bwMode="auto">
          <a:xfrm>
            <a:off x="179512" y="0"/>
            <a:ext cx="849694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8149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51872" t="11905" r="8973" b="20833"/>
          <a:stretch/>
        </p:blipFill>
        <p:spPr bwMode="auto">
          <a:xfrm>
            <a:off x="251520" y="0"/>
            <a:ext cx="852777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4457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479425"/>
            <a:ext cx="8220075" cy="993775"/>
          </a:xfrm>
        </p:spPr>
        <p:txBody>
          <a:bodyPr/>
          <a:lstStyle/>
          <a:p>
            <a:pPr eaLnBrk="1" hangingPunct="1"/>
            <a:r>
              <a:rPr lang="en-US" altLang="en-US" smtClean="0"/>
              <a:t>Illuminated Letters</a:t>
            </a:r>
            <a:endParaRPr lang="en-GB" altLang="en-US" smtClean="0"/>
          </a:p>
        </p:txBody>
      </p:sp>
      <p:sp>
        <p:nvSpPr>
          <p:cNvPr id="3" name="TextBox 2">
            <a:extLst>
              <a:ext uri="{FF2B5EF4-FFF2-40B4-BE49-F238E27FC236}"/>
            </a:extLst>
          </p:cNvPr>
          <p:cNvSpPr txBox="1"/>
          <p:nvPr/>
        </p:nvSpPr>
        <p:spPr>
          <a:xfrm>
            <a:off x="642938" y="1560513"/>
            <a:ext cx="7848600" cy="1477962"/>
          </a:xfrm>
          <a:prstGeom prst="rect">
            <a:avLst/>
          </a:prstGeom>
          <a:noFill/>
        </p:spPr>
        <p:txBody>
          <a:bodyPr>
            <a:spAutoFit/>
          </a:bodyPr>
          <a:lstStyle/>
          <a:p>
            <a:pPr marL="285750" indent="-285750">
              <a:buFont typeface="Arial" panose="020B0604020202020204" pitchFamily="34" charset="0"/>
              <a:buChar char="•"/>
              <a:defRPr/>
            </a:pPr>
            <a:r>
              <a:rPr lang="en-US" altLang="en-US" dirty="0"/>
              <a:t>In Medieval times, all books were hand written and decorated by hand, usually by priests and monks. They were seen as very precious works of art, and you had to be very skilled to produce them.</a:t>
            </a:r>
          </a:p>
          <a:p>
            <a:pPr marL="285750" indent="-285750">
              <a:buFont typeface="Arial" panose="020B0604020202020204" pitchFamily="34" charset="0"/>
              <a:buChar char="•"/>
              <a:defRPr/>
            </a:pPr>
            <a:endParaRPr lang="en-US" altLang="en-US" dirty="0"/>
          </a:p>
          <a:p>
            <a:pPr>
              <a:defRPr/>
            </a:pPr>
            <a:endParaRPr lang="en-GB" dirty="0"/>
          </a:p>
        </p:txBody>
      </p:sp>
      <p:sp>
        <p:nvSpPr>
          <p:cNvPr id="4" name="TextBox 3">
            <a:extLst>
              <a:ext uri="{FF2B5EF4-FFF2-40B4-BE49-F238E27FC236}"/>
            </a:extLst>
          </p:cNvPr>
          <p:cNvSpPr txBox="1"/>
          <p:nvPr/>
        </p:nvSpPr>
        <p:spPr>
          <a:xfrm>
            <a:off x="642938" y="2943225"/>
            <a:ext cx="4084637" cy="1477963"/>
          </a:xfrm>
          <a:prstGeom prst="rect">
            <a:avLst/>
          </a:prstGeom>
          <a:noFill/>
        </p:spPr>
        <p:txBody>
          <a:bodyPr>
            <a:spAutoFit/>
          </a:bodyPr>
          <a:lstStyle/>
          <a:p>
            <a:pPr marL="285750" indent="-285750">
              <a:buFont typeface="Arial" panose="020B0604020202020204" pitchFamily="34" charset="0"/>
              <a:buChar char="•"/>
              <a:defRPr/>
            </a:pPr>
            <a:r>
              <a:rPr lang="en-US" altLang="en-US" dirty="0"/>
              <a:t>These manuscripts were called ‘illuminated’ because the letters and pictures were often decorated with gold and silver leaf. </a:t>
            </a:r>
          </a:p>
          <a:p>
            <a:pPr>
              <a:defRPr/>
            </a:pPr>
            <a:endParaRPr lang="en-GB" dirty="0"/>
          </a:p>
        </p:txBody>
      </p:sp>
      <p:sp>
        <p:nvSpPr>
          <p:cNvPr id="5" name="TextBox 4">
            <a:extLst>
              <a:ext uri="{FF2B5EF4-FFF2-40B4-BE49-F238E27FC236}"/>
            </a:extLst>
          </p:cNvPr>
          <p:cNvSpPr txBox="1"/>
          <p:nvPr/>
        </p:nvSpPr>
        <p:spPr>
          <a:xfrm>
            <a:off x="642938" y="4254500"/>
            <a:ext cx="4264025" cy="1477963"/>
          </a:xfrm>
          <a:prstGeom prst="rect">
            <a:avLst/>
          </a:prstGeom>
          <a:noFill/>
        </p:spPr>
        <p:txBody>
          <a:bodyPr>
            <a:spAutoFit/>
          </a:bodyPr>
          <a:lstStyle/>
          <a:p>
            <a:pPr marL="285750" indent="-285750">
              <a:buFont typeface="Arial" panose="020B0604020202020204" pitchFamily="34" charset="0"/>
              <a:buChar char="•"/>
              <a:defRPr/>
            </a:pPr>
            <a:endParaRPr lang="en-US" altLang="en-US" dirty="0"/>
          </a:p>
          <a:p>
            <a:pPr marL="285750" indent="-285750">
              <a:buFont typeface="Arial" panose="020B0604020202020204" pitchFamily="34" charset="0"/>
              <a:buChar char="•"/>
              <a:defRPr/>
            </a:pPr>
            <a:r>
              <a:rPr lang="en-US" altLang="en-US" dirty="0"/>
              <a:t>The word ‘illuminated’ comes from the Latin word </a:t>
            </a:r>
            <a:r>
              <a:rPr lang="en-US" altLang="en-US" i="1" dirty="0" err="1"/>
              <a:t>illuminare</a:t>
            </a:r>
            <a:r>
              <a:rPr lang="en-US" altLang="en-US" i="1" dirty="0"/>
              <a:t>, </a:t>
            </a:r>
            <a:r>
              <a:rPr lang="en-US" altLang="en-US" dirty="0"/>
              <a:t>meaning “light up.”</a:t>
            </a:r>
          </a:p>
          <a:p>
            <a:pPr>
              <a:defRPr/>
            </a:pPr>
            <a:endParaRPr lang="en-GB" dirty="0"/>
          </a:p>
        </p:txBody>
      </p:sp>
      <p:pic>
        <p:nvPicPr>
          <p:cNvPr id="7174" name="Picture 8"/>
          <p:cNvPicPr>
            <a:picLocks noChangeAspect="1"/>
          </p:cNvPicPr>
          <p:nvPr/>
        </p:nvPicPr>
        <p:blipFill>
          <a:blip r:embed="rId2" cstate="print">
            <a:extLst>
              <a:ext uri="{28A0092B-C50C-407E-A947-70E740481C1C}">
                <a14:useLocalDpi xmlns:a14="http://schemas.microsoft.com/office/drawing/2010/main" val="0"/>
              </a:ext>
            </a:extLst>
          </a:blip>
          <a:srcRect l="6926" t="2716" r="12912" b="2716"/>
          <a:stretch>
            <a:fillRect/>
          </a:stretch>
        </p:blipFill>
        <p:spPr bwMode="auto">
          <a:xfrm>
            <a:off x="5224463" y="2663825"/>
            <a:ext cx="3044825" cy="3043238"/>
          </a:xfrm>
          <a:prstGeom prst="rect">
            <a:avLst/>
          </a:prstGeom>
          <a:noFill/>
          <a:ln w="127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7175" name="TextBox 21"/>
          <p:cNvSpPr txBox="1">
            <a:spLocks noChangeArrowheads="1"/>
          </p:cNvSpPr>
          <p:nvPr/>
        </p:nvSpPr>
        <p:spPr bwMode="auto">
          <a:xfrm>
            <a:off x="5224463" y="5803900"/>
            <a:ext cx="30448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tx1"/>
                </a:solidFill>
                <a:latin typeface="Arial" charset="0"/>
                <a:ea typeface="Tuffy" pitchFamily="34" charset="0"/>
                <a:cs typeface="Tuffy" pitchFamily="34" charset="0"/>
              </a:rPr>
              <a:t>Photo courtesy of (@wikimedia.org) - granted under </a:t>
            </a:r>
            <a:br>
              <a:rPr lang="en-GB" altLang="en-US" sz="500">
                <a:solidFill>
                  <a:schemeClr val="tx1"/>
                </a:solidFill>
                <a:latin typeface="Arial" charset="0"/>
                <a:ea typeface="Tuffy" pitchFamily="34" charset="0"/>
                <a:cs typeface="Tuffy" pitchFamily="34" charset="0"/>
              </a:rPr>
            </a:br>
            <a:r>
              <a:rPr lang="en-GB" altLang="en-US" sz="500">
                <a:solidFill>
                  <a:schemeClr val="tx1"/>
                </a:solidFill>
                <a:latin typeface="Arial" charset="0"/>
                <a:ea typeface="Tuffy" pitchFamily="34" charset="0"/>
                <a:cs typeface="Tuffy" pitchFamily="34" charset="0"/>
              </a:rPr>
              <a:t>creative commons licence – attribution</a:t>
            </a:r>
          </a:p>
        </p:txBody>
      </p:sp>
    </p:spTree>
    <p:extLst>
      <p:ext uri="{BB962C8B-B14F-4D97-AF65-F5344CB8AC3E}">
        <p14:creationId xmlns:p14="http://schemas.microsoft.com/office/powerpoint/2010/main" val="38315481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479425"/>
            <a:ext cx="8220075" cy="993775"/>
          </a:xfrm>
        </p:spPr>
        <p:txBody>
          <a:bodyPr/>
          <a:lstStyle/>
          <a:p>
            <a:pPr eaLnBrk="1" hangingPunct="1"/>
            <a:r>
              <a:rPr lang="en-US" altLang="en-US" smtClean="0"/>
              <a:t>Illuminated Letters</a:t>
            </a:r>
            <a:endParaRPr lang="en-GB" altLang="en-US" smtClean="0"/>
          </a:p>
        </p:txBody>
      </p:sp>
      <p:sp>
        <p:nvSpPr>
          <p:cNvPr id="3" name="TextBox 2">
            <a:extLst>
              <a:ext uri="{FF2B5EF4-FFF2-40B4-BE49-F238E27FC236}"/>
            </a:extLst>
          </p:cNvPr>
          <p:cNvSpPr txBox="1"/>
          <p:nvPr/>
        </p:nvSpPr>
        <p:spPr>
          <a:xfrm>
            <a:off x="642938" y="1473200"/>
            <a:ext cx="7848600" cy="1477963"/>
          </a:xfrm>
          <a:prstGeom prst="rect">
            <a:avLst/>
          </a:prstGeom>
          <a:noFill/>
        </p:spPr>
        <p:txBody>
          <a:bodyPr>
            <a:spAutoFit/>
          </a:bodyPr>
          <a:lstStyle/>
          <a:p>
            <a:pPr marL="285750" indent="-285750">
              <a:buFont typeface="Arial" panose="020B0604020202020204" pitchFamily="34" charset="0"/>
              <a:buChar char="•"/>
              <a:defRPr/>
            </a:pPr>
            <a:r>
              <a:rPr lang="en-US" altLang="en-US" dirty="0"/>
              <a:t>An illuminated letter was usually the first letter of a page or paragraph. It was enlarged and in </a:t>
            </a:r>
            <a:r>
              <a:rPr lang="en-US" altLang="en-US" dirty="0" err="1"/>
              <a:t>colour</a:t>
            </a:r>
            <a:r>
              <a:rPr lang="en-US" altLang="en-US" dirty="0"/>
              <a:t>, with gold or silver added in areas, while the rest of the text was in black. Images of people, animals, plants or mythological creatures were sometimes added to enhance the letter.</a:t>
            </a:r>
          </a:p>
          <a:p>
            <a:pPr>
              <a:defRPr/>
            </a:pPr>
            <a:endParaRPr lang="en-GB" dirty="0"/>
          </a:p>
        </p:txBody>
      </p:sp>
      <p:sp>
        <p:nvSpPr>
          <p:cNvPr id="4" name="TextBox 3">
            <a:extLst>
              <a:ext uri="{FF2B5EF4-FFF2-40B4-BE49-F238E27FC236}"/>
            </a:extLst>
          </p:cNvPr>
          <p:cNvSpPr txBox="1"/>
          <p:nvPr/>
        </p:nvSpPr>
        <p:spPr>
          <a:xfrm>
            <a:off x="642938" y="3944938"/>
            <a:ext cx="7848600" cy="922337"/>
          </a:xfrm>
          <a:prstGeom prst="rect">
            <a:avLst/>
          </a:prstGeom>
          <a:noFill/>
        </p:spPr>
        <p:txBody>
          <a:bodyPr>
            <a:spAutoFit/>
          </a:bodyPr>
          <a:lstStyle/>
          <a:p>
            <a:pPr marL="285750" indent="-285750">
              <a:buFont typeface="Arial" panose="020B0604020202020204" pitchFamily="34" charset="0"/>
              <a:buChar char="•"/>
              <a:defRPr/>
            </a:pPr>
            <a:r>
              <a:rPr lang="en-US" altLang="en-US" dirty="0"/>
              <a:t>Because not many people could read at this time, illuminated letters were a way of communicating a story or message without using words.</a:t>
            </a:r>
          </a:p>
          <a:p>
            <a:pPr>
              <a:defRPr/>
            </a:pPr>
            <a:endParaRPr lang="en-GB" dirty="0"/>
          </a:p>
        </p:txBody>
      </p:sp>
      <p:sp>
        <p:nvSpPr>
          <p:cNvPr id="5" name="TextBox 4">
            <a:extLst>
              <a:ext uri="{FF2B5EF4-FFF2-40B4-BE49-F238E27FC236}"/>
            </a:extLst>
          </p:cNvPr>
          <p:cNvSpPr txBox="1"/>
          <p:nvPr/>
        </p:nvSpPr>
        <p:spPr>
          <a:xfrm>
            <a:off x="642938" y="2743200"/>
            <a:ext cx="7848600" cy="1201738"/>
          </a:xfrm>
          <a:prstGeom prst="rect">
            <a:avLst/>
          </a:prstGeom>
          <a:noFill/>
        </p:spPr>
        <p:txBody>
          <a:bodyPr>
            <a:spAutoFit/>
          </a:bodyPr>
          <a:lstStyle/>
          <a:p>
            <a:pPr marL="285750" indent="-285750">
              <a:buFont typeface="Arial" panose="020B0604020202020204" pitchFamily="34" charset="0"/>
              <a:buChar char="•"/>
              <a:defRPr/>
            </a:pPr>
            <a:r>
              <a:rPr lang="en-US" altLang="en-US" dirty="0"/>
              <a:t>The Anglo-Saxons borrowed from the art styles of several different countries (Irish, Italian and Germanic) to create their own distinctive style of illuminated letters.</a:t>
            </a:r>
          </a:p>
          <a:p>
            <a:pPr>
              <a:defRPr/>
            </a:pPr>
            <a:endParaRPr lang="en-GB" dirty="0"/>
          </a:p>
        </p:txBody>
      </p:sp>
      <p:sp>
        <p:nvSpPr>
          <p:cNvPr id="6" name="TextBox 5"/>
          <p:cNvSpPr txBox="1">
            <a:spLocks noChangeArrowheads="1"/>
          </p:cNvSpPr>
          <p:nvPr/>
        </p:nvSpPr>
        <p:spPr bwMode="auto">
          <a:xfrm>
            <a:off x="804863" y="4867275"/>
            <a:ext cx="7524750" cy="923925"/>
          </a:xfrm>
          <a:prstGeom prst="rect">
            <a:avLst/>
          </a:prstGeom>
          <a:solidFill>
            <a:srgbClr val="6C9C7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algn="ctr">
              <a:lnSpc>
                <a:spcPct val="100000"/>
              </a:lnSpc>
              <a:spcBef>
                <a:spcPct val="0"/>
              </a:spcBef>
              <a:buFontTx/>
              <a:buNone/>
            </a:pPr>
            <a:r>
              <a:rPr lang="en-US" altLang="en-US">
                <a:solidFill>
                  <a:schemeClr val="bg1"/>
                </a:solidFill>
              </a:rPr>
              <a:t>The Medieval alphabet didn’t have all of the letters that we use today.</a:t>
            </a:r>
          </a:p>
          <a:p>
            <a:pPr algn="ctr">
              <a:lnSpc>
                <a:spcPct val="100000"/>
              </a:lnSpc>
              <a:spcBef>
                <a:spcPct val="0"/>
              </a:spcBef>
              <a:buFontTx/>
              <a:buNone/>
            </a:pPr>
            <a:endParaRPr lang="en-US" altLang="en-US">
              <a:solidFill>
                <a:schemeClr val="bg1"/>
              </a:solidFill>
            </a:endParaRPr>
          </a:p>
          <a:p>
            <a:pPr algn="ctr">
              <a:lnSpc>
                <a:spcPct val="100000"/>
              </a:lnSpc>
              <a:spcBef>
                <a:spcPct val="0"/>
              </a:spcBef>
              <a:buFontTx/>
              <a:buNone/>
            </a:pPr>
            <a:r>
              <a:rPr lang="en-US" altLang="en-US" b="1">
                <a:solidFill>
                  <a:schemeClr val="bg1"/>
                </a:solidFill>
              </a:rPr>
              <a:t>As you look through, see if you can spot which ones are missing!  </a:t>
            </a:r>
            <a:endParaRPr lang="en-GB" altLang="en-US" b="1">
              <a:solidFill>
                <a:schemeClr val="bg1"/>
              </a:solidFill>
            </a:endParaRPr>
          </a:p>
        </p:txBody>
      </p:sp>
    </p:spTree>
    <p:extLst>
      <p:ext uri="{BB962C8B-B14F-4D97-AF65-F5344CB8AC3E}">
        <p14:creationId xmlns:p14="http://schemas.microsoft.com/office/powerpoint/2010/main" val="4229235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479425"/>
            <a:ext cx="8220075" cy="993775"/>
          </a:xfrm>
        </p:spPr>
        <p:txBody>
          <a:bodyPr/>
          <a:lstStyle/>
          <a:p>
            <a:pPr eaLnBrk="1" hangingPunct="1"/>
            <a:r>
              <a:rPr lang="en-US" altLang="en-US" smtClean="0"/>
              <a:t>Illuminated Letters</a:t>
            </a:r>
            <a:endParaRPr lang="en-GB" altLang="en-US" smtClean="0"/>
          </a:p>
        </p:txBody>
      </p:sp>
      <p:sp>
        <p:nvSpPr>
          <p:cNvPr id="9219" name="TextBox 2"/>
          <p:cNvSpPr txBox="1">
            <a:spLocks noChangeArrowheads="1"/>
          </p:cNvSpPr>
          <p:nvPr/>
        </p:nvSpPr>
        <p:spPr bwMode="auto">
          <a:xfrm>
            <a:off x="755650" y="1389063"/>
            <a:ext cx="7848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US" altLang="en-US">
                <a:solidFill>
                  <a:schemeClr val="tx1"/>
                </a:solidFill>
              </a:rPr>
              <a:t>Here are some examples of medieval illuminated letters. </a:t>
            </a:r>
          </a:p>
          <a:p>
            <a:pPr>
              <a:lnSpc>
                <a:spcPct val="100000"/>
              </a:lnSpc>
              <a:spcBef>
                <a:spcPct val="0"/>
              </a:spcBef>
              <a:buFontTx/>
              <a:buNone/>
            </a:pPr>
            <a:r>
              <a:rPr lang="en-US" altLang="en-US">
                <a:solidFill>
                  <a:schemeClr val="tx1"/>
                </a:solidFill>
              </a:rPr>
              <a:t>Can you see what the letter is? Can you guess what the text was about from clues in the illuminated letter?</a:t>
            </a:r>
          </a:p>
        </p:txBody>
      </p:sp>
      <p:pic>
        <p:nvPicPr>
          <p:cNvPr id="922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2800" y="2517775"/>
            <a:ext cx="3197225" cy="3195638"/>
          </a:xfrm>
          <a:prstGeom prst="rect">
            <a:avLst/>
          </a:prstGeom>
          <a:noFill/>
          <a:ln w="1270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9221" name="Picture 6"/>
          <p:cNvPicPr>
            <a:picLocks noChangeAspect="1"/>
          </p:cNvPicPr>
          <p:nvPr/>
        </p:nvPicPr>
        <p:blipFill>
          <a:blip r:embed="rId3">
            <a:extLst>
              <a:ext uri="{28A0092B-C50C-407E-A947-70E740481C1C}">
                <a14:useLocalDpi xmlns:a14="http://schemas.microsoft.com/office/drawing/2010/main" val="0"/>
              </a:ext>
            </a:extLst>
          </a:blip>
          <a:srcRect l="10143" r="14857"/>
          <a:stretch>
            <a:fillRect/>
          </a:stretch>
        </p:blipFill>
        <p:spPr bwMode="auto">
          <a:xfrm>
            <a:off x="4903788" y="2517775"/>
            <a:ext cx="3197225" cy="3195638"/>
          </a:xfrm>
          <a:prstGeom prst="rect">
            <a:avLst/>
          </a:prstGeom>
          <a:noFill/>
          <a:ln w="12700">
            <a:solidFill>
              <a:srgbClr val="C00000"/>
            </a:solidFill>
            <a:miter lim="800000"/>
            <a:headEnd/>
            <a:tailEnd/>
          </a:ln>
          <a:extLst>
            <a:ext uri="{909E8E84-426E-40DD-AFC4-6F175D3DCCD1}">
              <a14:hiddenFill xmlns:a14="http://schemas.microsoft.com/office/drawing/2010/main">
                <a:solidFill>
                  <a:srgbClr val="FFFFFF"/>
                </a:solidFill>
              </a14:hiddenFill>
            </a:ext>
          </a:extLst>
        </p:spPr>
      </p:pic>
      <p:sp>
        <p:nvSpPr>
          <p:cNvPr id="9222" name="TextBox 21"/>
          <p:cNvSpPr txBox="1">
            <a:spLocks noChangeArrowheads="1"/>
          </p:cNvSpPr>
          <p:nvPr/>
        </p:nvSpPr>
        <p:spPr bwMode="auto">
          <a:xfrm>
            <a:off x="812800" y="5835650"/>
            <a:ext cx="31972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tx1"/>
                </a:solidFill>
                <a:latin typeface="Arial" charset="0"/>
                <a:ea typeface="Tuffy" pitchFamily="34" charset="0"/>
                <a:cs typeface="Tuffy" pitchFamily="34" charset="0"/>
              </a:rPr>
              <a:t>Photo courtesy of (@wikimedia.org) - granted under </a:t>
            </a:r>
            <a:br>
              <a:rPr lang="en-GB" altLang="en-US" sz="500">
                <a:solidFill>
                  <a:schemeClr val="tx1"/>
                </a:solidFill>
                <a:latin typeface="Arial" charset="0"/>
                <a:ea typeface="Tuffy" pitchFamily="34" charset="0"/>
                <a:cs typeface="Tuffy" pitchFamily="34" charset="0"/>
              </a:rPr>
            </a:br>
            <a:r>
              <a:rPr lang="en-GB" altLang="en-US" sz="500">
                <a:solidFill>
                  <a:schemeClr val="tx1"/>
                </a:solidFill>
                <a:latin typeface="Arial" charset="0"/>
                <a:ea typeface="Tuffy" pitchFamily="34" charset="0"/>
                <a:cs typeface="Tuffy" pitchFamily="34" charset="0"/>
              </a:rPr>
              <a:t>creative commons licence – attribution</a:t>
            </a:r>
          </a:p>
        </p:txBody>
      </p:sp>
      <p:sp>
        <p:nvSpPr>
          <p:cNvPr id="9223" name="TextBox 21"/>
          <p:cNvSpPr txBox="1">
            <a:spLocks noChangeArrowheads="1"/>
          </p:cNvSpPr>
          <p:nvPr/>
        </p:nvSpPr>
        <p:spPr bwMode="auto">
          <a:xfrm>
            <a:off x="4903788" y="5834063"/>
            <a:ext cx="3197225"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500">
                <a:solidFill>
                  <a:schemeClr val="tx1"/>
                </a:solidFill>
                <a:latin typeface="Arial" charset="0"/>
                <a:ea typeface="Tuffy" pitchFamily="34" charset="0"/>
                <a:cs typeface="Tuffy" pitchFamily="34" charset="0"/>
              </a:rPr>
              <a:t>Photo courtesy of (@wikimedia.org) - granted under </a:t>
            </a:r>
            <a:br>
              <a:rPr lang="en-GB" altLang="en-US" sz="500">
                <a:solidFill>
                  <a:schemeClr val="tx1"/>
                </a:solidFill>
                <a:latin typeface="Arial" charset="0"/>
                <a:ea typeface="Tuffy" pitchFamily="34" charset="0"/>
                <a:cs typeface="Tuffy" pitchFamily="34" charset="0"/>
              </a:rPr>
            </a:br>
            <a:r>
              <a:rPr lang="en-GB" altLang="en-US" sz="500">
                <a:solidFill>
                  <a:schemeClr val="tx1"/>
                </a:solidFill>
                <a:latin typeface="Arial" charset="0"/>
                <a:ea typeface="Tuffy" pitchFamily="34" charset="0"/>
                <a:cs typeface="Tuffy" pitchFamily="34" charset="0"/>
              </a:rPr>
              <a:t>creative commons licence – attribution</a:t>
            </a:r>
          </a:p>
        </p:txBody>
      </p:sp>
    </p:spTree>
    <p:extLst>
      <p:ext uri="{BB962C8B-B14F-4D97-AF65-F5344CB8AC3E}">
        <p14:creationId xmlns:p14="http://schemas.microsoft.com/office/powerpoint/2010/main" val="7152784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27188" y="342900"/>
            <a:ext cx="5905500" cy="616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10052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0363" y="354013"/>
            <a:ext cx="5945187" cy="620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81793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87500" y="184150"/>
            <a:ext cx="6213475"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58674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866330"/>
          </a:xfrm>
        </p:spPr>
        <p:txBody>
          <a:bodyPr>
            <a:normAutofit/>
          </a:bodyPr>
          <a:lstStyle/>
          <a:p>
            <a:r>
              <a:rPr lang="en-GB" sz="6600" b="1" u="sng" dirty="0" smtClean="0">
                <a:solidFill>
                  <a:schemeClr val="accent1"/>
                </a:solidFill>
              </a:rPr>
              <a:t>Day 5</a:t>
            </a:r>
            <a:endParaRPr lang="en-GB" sz="6600" b="1" u="sng" dirty="0">
              <a:solidFill>
                <a:schemeClr val="accent1"/>
              </a:solidFill>
            </a:endParaRPr>
          </a:p>
        </p:txBody>
      </p:sp>
    </p:spTree>
    <p:extLst>
      <p:ext uri="{BB962C8B-B14F-4D97-AF65-F5344CB8AC3E}">
        <p14:creationId xmlns:p14="http://schemas.microsoft.com/office/powerpoint/2010/main" val="40803672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62113" y="276225"/>
            <a:ext cx="6064250" cy="632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7939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0825" y="207963"/>
            <a:ext cx="6197600" cy="646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34181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8438" y="161925"/>
            <a:ext cx="6289675" cy="656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33631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3838" y="155575"/>
            <a:ext cx="6230937"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94861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68275"/>
            <a:ext cx="6275388"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38934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8438" y="180975"/>
            <a:ext cx="6230937" cy="650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50070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9950" y="685800"/>
            <a:ext cx="5043488" cy="548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78335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3838" y="196850"/>
            <a:ext cx="6238875" cy="65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56135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6388" y="242888"/>
            <a:ext cx="6148387" cy="641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18089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1788" y="290513"/>
            <a:ext cx="6038850" cy="62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64422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753" t="19445" r="21467" b="11025"/>
          <a:stretch/>
        </p:blipFill>
        <p:spPr bwMode="auto">
          <a:xfrm>
            <a:off x="611560" y="620688"/>
            <a:ext cx="7992888" cy="5322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98605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92238" y="125413"/>
            <a:ext cx="6289675" cy="656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403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1375" y="755650"/>
            <a:ext cx="4921250"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39756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1775" y="234950"/>
            <a:ext cx="6115050" cy="638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03703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58750"/>
            <a:ext cx="620712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69576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8438" y="136525"/>
            <a:ext cx="6281737"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60944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93850" y="201613"/>
            <a:ext cx="6156325" cy="642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04759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68438" y="128588"/>
            <a:ext cx="6264275" cy="653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59863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7163" y="207963"/>
            <a:ext cx="6199187" cy="646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88515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7175" y="146050"/>
            <a:ext cx="6272213" cy="6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45079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22475" y="482600"/>
            <a:ext cx="53848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56670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765" t="20206" r="24591" b="10172"/>
          <a:stretch/>
        </p:blipFill>
        <p:spPr bwMode="auto">
          <a:xfrm>
            <a:off x="683568" y="908720"/>
            <a:ext cx="7704856" cy="5092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09466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47863" y="477838"/>
            <a:ext cx="5383212" cy="584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78430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211138"/>
            <a:ext cx="6115050"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93673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0888" y="657225"/>
            <a:ext cx="5102225"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64977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479425"/>
            <a:ext cx="8220075" cy="993775"/>
          </a:xfrm>
        </p:spPr>
        <p:txBody>
          <a:bodyPr/>
          <a:lstStyle/>
          <a:p>
            <a:r>
              <a:rPr lang="en-GB" altLang="en-US" smtClean="0"/>
              <a:t>Can you design your own illuminated letter?</a:t>
            </a:r>
          </a:p>
        </p:txBody>
      </p:sp>
      <p:pic>
        <p:nvPicPr>
          <p:cNvPr id="368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513" y="1541463"/>
            <a:ext cx="3562350" cy="4643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868" name="TextBox 3"/>
          <p:cNvSpPr txBox="1">
            <a:spLocks noChangeArrowheads="1"/>
          </p:cNvSpPr>
          <p:nvPr/>
        </p:nvSpPr>
        <p:spPr bwMode="auto">
          <a:xfrm>
            <a:off x="5041900" y="2020888"/>
            <a:ext cx="3116263"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a:solidFill>
                  <a:schemeClr val="tx1"/>
                </a:solidFill>
              </a:rPr>
              <a:t>Start by drawing a border using a ruler.</a:t>
            </a:r>
          </a:p>
          <a:p>
            <a:pPr>
              <a:lnSpc>
                <a:spcPct val="100000"/>
              </a:lnSpc>
              <a:spcBef>
                <a:spcPct val="0"/>
              </a:spcBef>
              <a:buFontTx/>
              <a:buNone/>
            </a:pPr>
            <a:r>
              <a:rPr lang="en-GB" altLang="en-US">
                <a:solidFill>
                  <a:schemeClr val="tx1"/>
                </a:solidFill>
              </a:rPr>
              <a:t> </a:t>
            </a:r>
          </a:p>
          <a:p>
            <a:pPr>
              <a:lnSpc>
                <a:spcPct val="100000"/>
              </a:lnSpc>
              <a:spcBef>
                <a:spcPct val="0"/>
              </a:spcBef>
              <a:buFontTx/>
              <a:buNone/>
            </a:pPr>
            <a:r>
              <a:rPr lang="en-GB" altLang="en-US">
                <a:solidFill>
                  <a:schemeClr val="tx1"/>
                </a:solidFill>
              </a:rPr>
              <a:t>Next  choose whichever letter you like; maybe choose a letter representing someone special to you?</a:t>
            </a:r>
          </a:p>
          <a:p>
            <a:pPr>
              <a:lnSpc>
                <a:spcPct val="100000"/>
              </a:lnSpc>
              <a:spcBef>
                <a:spcPct val="0"/>
              </a:spcBef>
              <a:buFontTx/>
              <a:buNone/>
            </a:pPr>
            <a:endParaRPr lang="en-GB" altLang="en-US">
              <a:solidFill>
                <a:schemeClr val="tx1"/>
              </a:solidFill>
            </a:endParaRPr>
          </a:p>
          <a:p>
            <a:pPr>
              <a:lnSpc>
                <a:spcPct val="100000"/>
              </a:lnSpc>
              <a:spcBef>
                <a:spcPct val="0"/>
              </a:spcBef>
              <a:buFontTx/>
              <a:buNone/>
            </a:pPr>
            <a:r>
              <a:rPr lang="en-GB" altLang="en-US">
                <a:solidFill>
                  <a:schemeClr val="tx1"/>
                </a:solidFill>
              </a:rPr>
              <a:t>Next  'illuminate' the letter.</a:t>
            </a:r>
          </a:p>
          <a:p>
            <a:pPr>
              <a:lnSpc>
                <a:spcPct val="100000"/>
              </a:lnSpc>
              <a:spcBef>
                <a:spcPct val="0"/>
              </a:spcBef>
              <a:buFontTx/>
              <a:buNone/>
            </a:pPr>
            <a:endParaRPr lang="en-GB" altLang="en-US">
              <a:solidFill>
                <a:schemeClr val="tx1"/>
              </a:solidFill>
            </a:endParaRPr>
          </a:p>
          <a:p>
            <a:pPr>
              <a:lnSpc>
                <a:spcPct val="100000"/>
              </a:lnSpc>
              <a:spcBef>
                <a:spcPct val="0"/>
              </a:spcBef>
              <a:buFontTx/>
              <a:buNone/>
            </a:pPr>
            <a:r>
              <a:rPr lang="en-GB" altLang="en-US">
                <a:solidFill>
                  <a:schemeClr val="tx1"/>
                </a:solidFill>
              </a:rPr>
              <a:t>You can either decorate it in a  traditional style  or create a contemporary (style of today)design.</a:t>
            </a:r>
          </a:p>
        </p:txBody>
      </p:sp>
    </p:spTree>
    <p:extLst>
      <p:ext uri="{BB962C8B-B14F-4D97-AF65-F5344CB8AC3E}">
        <p14:creationId xmlns:p14="http://schemas.microsoft.com/office/powerpoint/2010/main" val="28474888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517525"/>
            <a:ext cx="3738562" cy="280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5125" y="3049588"/>
            <a:ext cx="4403725" cy="3303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92" name="TextBox 5"/>
          <p:cNvSpPr txBox="1">
            <a:spLocks noChangeArrowheads="1"/>
          </p:cNvSpPr>
          <p:nvPr/>
        </p:nvSpPr>
        <p:spPr bwMode="auto">
          <a:xfrm>
            <a:off x="4267200" y="517525"/>
            <a:ext cx="43116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a:solidFill>
                  <a:schemeClr val="tx1"/>
                </a:solidFill>
              </a:rPr>
              <a:t>These children have drawn their design and then outlined everything using a fine Sharpie, then they used small brushes and watercolours to paint the illuminations. </a:t>
            </a:r>
          </a:p>
          <a:p>
            <a:pPr>
              <a:lnSpc>
                <a:spcPct val="100000"/>
              </a:lnSpc>
              <a:spcBef>
                <a:spcPct val="0"/>
              </a:spcBef>
              <a:buFontTx/>
              <a:buNone/>
            </a:pPr>
            <a:r>
              <a:rPr lang="en-GB" altLang="en-US">
                <a:solidFill>
                  <a:schemeClr val="tx1"/>
                </a:solidFill>
              </a:rPr>
              <a:t>Once dry, gold markers could be used  to add some metallic accents (to mimic traditional gold leaf).</a:t>
            </a:r>
          </a:p>
        </p:txBody>
      </p:sp>
      <p:sp>
        <p:nvSpPr>
          <p:cNvPr id="37893" name="TextBox 6"/>
          <p:cNvSpPr txBox="1">
            <a:spLocks noChangeArrowheads="1"/>
          </p:cNvSpPr>
          <p:nvPr/>
        </p:nvSpPr>
        <p:spPr bwMode="auto">
          <a:xfrm>
            <a:off x="528638" y="3405188"/>
            <a:ext cx="29606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a:solidFill>
                  <a:schemeClr val="tx1"/>
                </a:solidFill>
              </a:rPr>
              <a:t>Or be creative and colour it in any way you choose, using what you have at home.</a:t>
            </a:r>
          </a:p>
          <a:p>
            <a:pPr>
              <a:lnSpc>
                <a:spcPct val="100000"/>
              </a:lnSpc>
              <a:spcBef>
                <a:spcPct val="0"/>
              </a:spcBef>
              <a:buFontTx/>
              <a:buNone/>
            </a:pPr>
            <a:endParaRPr lang="en-GB" altLang="en-US">
              <a:solidFill>
                <a:schemeClr val="tx1"/>
              </a:solidFill>
            </a:endParaRPr>
          </a:p>
          <a:p>
            <a:pPr>
              <a:lnSpc>
                <a:spcPct val="100000"/>
              </a:lnSpc>
              <a:spcBef>
                <a:spcPct val="0"/>
              </a:spcBef>
              <a:buFontTx/>
              <a:buNone/>
            </a:pPr>
            <a:r>
              <a:rPr lang="en-GB" altLang="en-US">
                <a:solidFill>
                  <a:schemeClr val="tx1"/>
                </a:solidFill>
              </a:rPr>
              <a:t>The designs could make a nice card to give to someone if you wish.</a:t>
            </a:r>
          </a:p>
        </p:txBody>
      </p:sp>
    </p:spTree>
    <p:extLst>
      <p:ext uri="{BB962C8B-B14F-4D97-AF65-F5344CB8AC3E}">
        <p14:creationId xmlns:p14="http://schemas.microsoft.com/office/powerpoint/2010/main" val="34328189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01663"/>
            <a:ext cx="2413000" cy="3551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2938" y="2682875"/>
            <a:ext cx="2778125" cy="3586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5200" y="661988"/>
            <a:ext cx="2525713"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7" name="TextBox 1"/>
          <p:cNvSpPr txBox="1">
            <a:spLocks noChangeArrowheads="1"/>
          </p:cNvSpPr>
          <p:nvPr/>
        </p:nvSpPr>
        <p:spPr bwMode="auto">
          <a:xfrm>
            <a:off x="3271838" y="661988"/>
            <a:ext cx="256381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sz="3200">
                <a:solidFill>
                  <a:schemeClr val="tx1"/>
                </a:solidFill>
              </a:rPr>
              <a:t>Some ideas to help get you started!</a:t>
            </a:r>
          </a:p>
        </p:txBody>
      </p:sp>
    </p:spTree>
    <p:extLst>
      <p:ext uri="{BB962C8B-B14F-4D97-AF65-F5344CB8AC3E}">
        <p14:creationId xmlns:p14="http://schemas.microsoft.com/office/powerpoint/2010/main" val="19911145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575" y="1050925"/>
            <a:ext cx="3913188" cy="4872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939" name="TextBox 3"/>
          <p:cNvSpPr txBox="1">
            <a:spLocks noChangeArrowheads="1"/>
          </p:cNvSpPr>
          <p:nvPr/>
        </p:nvSpPr>
        <p:spPr bwMode="auto">
          <a:xfrm>
            <a:off x="5089525" y="1239838"/>
            <a:ext cx="268287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charset="0"/>
              <a:buChar char="•"/>
              <a:defRPr sz="1400">
                <a:solidFill>
                  <a:srgbClr val="1C1C1C"/>
                </a:solidFill>
                <a:latin typeface="Twinkl" pitchFamily="2" charset="0"/>
                <a:ea typeface="Sassoon Infant Rg" pitchFamily="50" charset="0"/>
                <a:cs typeface="Sassoon Infant Rg" pitchFamily="50" charset="0"/>
              </a:defRPr>
            </a:lvl9pPr>
          </a:lstStyle>
          <a:p>
            <a:pPr>
              <a:lnSpc>
                <a:spcPct val="100000"/>
              </a:lnSpc>
              <a:spcBef>
                <a:spcPct val="0"/>
              </a:spcBef>
              <a:buFontTx/>
              <a:buNone/>
            </a:pPr>
            <a:r>
              <a:rPr lang="en-GB" altLang="en-US" sz="2000">
                <a:solidFill>
                  <a:schemeClr val="tx1"/>
                </a:solidFill>
              </a:rPr>
              <a:t>Remember you can look back at the letters in these slides  to help you get started.</a:t>
            </a:r>
          </a:p>
          <a:p>
            <a:pPr>
              <a:lnSpc>
                <a:spcPct val="100000"/>
              </a:lnSpc>
              <a:spcBef>
                <a:spcPct val="0"/>
              </a:spcBef>
              <a:buFontTx/>
              <a:buNone/>
            </a:pPr>
            <a:endParaRPr lang="en-GB" altLang="en-US" sz="2000">
              <a:solidFill>
                <a:schemeClr val="tx1"/>
              </a:solidFill>
            </a:endParaRPr>
          </a:p>
          <a:p>
            <a:pPr>
              <a:lnSpc>
                <a:spcPct val="100000"/>
              </a:lnSpc>
              <a:spcBef>
                <a:spcPct val="0"/>
              </a:spcBef>
              <a:buFontTx/>
              <a:buNone/>
            </a:pPr>
            <a:endParaRPr lang="en-GB" altLang="en-US" sz="2000">
              <a:solidFill>
                <a:schemeClr val="tx1"/>
              </a:solidFill>
            </a:endParaRPr>
          </a:p>
          <a:p>
            <a:pPr>
              <a:lnSpc>
                <a:spcPct val="100000"/>
              </a:lnSpc>
              <a:spcBef>
                <a:spcPct val="0"/>
              </a:spcBef>
              <a:buFontTx/>
              <a:buNone/>
            </a:pPr>
            <a:r>
              <a:rPr lang="en-GB" altLang="en-US" sz="2000">
                <a:solidFill>
                  <a:schemeClr val="tx1"/>
                </a:solidFill>
              </a:rPr>
              <a:t>Good luck!</a:t>
            </a:r>
          </a:p>
        </p:txBody>
      </p:sp>
    </p:spTree>
    <p:extLst>
      <p:ext uri="{BB962C8B-B14F-4D97-AF65-F5344CB8AC3E}">
        <p14:creationId xmlns:p14="http://schemas.microsoft.com/office/powerpoint/2010/main" val="33697360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087" t="28968" r="22806" b="25595"/>
          <a:stretch/>
        </p:blipFill>
        <p:spPr bwMode="auto">
          <a:xfrm>
            <a:off x="827584" y="764704"/>
            <a:ext cx="7530098"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65009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988" t="15477" r="26724" b="6250"/>
          <a:stretch/>
        </p:blipFill>
        <p:spPr bwMode="auto">
          <a:xfrm>
            <a:off x="899592" y="620688"/>
            <a:ext cx="7488832" cy="5725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52572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Notes for Maths</a:t>
            </a:r>
            <a:endParaRPr lang="en-GB" dirty="0"/>
          </a:p>
        </p:txBody>
      </p:sp>
      <p:sp>
        <p:nvSpPr>
          <p:cNvPr id="3" name="Content Placeholder 2"/>
          <p:cNvSpPr>
            <a:spLocks noGrp="1"/>
          </p:cNvSpPr>
          <p:nvPr>
            <p:ph idx="1"/>
          </p:nvPr>
        </p:nvSpPr>
        <p:spPr/>
        <p:txBody>
          <a:bodyPr>
            <a:normAutofit fontScale="92500" lnSpcReduction="10000"/>
          </a:bodyPr>
          <a:lstStyle/>
          <a:p>
            <a:r>
              <a:rPr lang="en-GB" dirty="0" smtClean="0"/>
              <a:t>Discovery – Children to work independently.</a:t>
            </a:r>
          </a:p>
          <a:p>
            <a:r>
              <a:rPr lang="en-GB" dirty="0" smtClean="0"/>
              <a:t>Share – This page shows you different ways the discovery question could have been answered.</a:t>
            </a:r>
          </a:p>
          <a:p>
            <a:r>
              <a:rPr lang="en-GB" dirty="0" smtClean="0"/>
              <a:t>Think Together – Complete and then discuss with an adult to consolidate and deepen understanding.</a:t>
            </a:r>
            <a:endParaRPr lang="en-GB" dirty="0"/>
          </a:p>
          <a:p>
            <a:r>
              <a:rPr lang="en-GB" dirty="0" smtClean="0"/>
              <a:t>Practice – children practice the skills they have learnt. Please complete 2 of the 3 slides of practice. (Pick the 2 pages you think will challenge you the most!)</a:t>
            </a:r>
          </a:p>
          <a:p>
            <a:pPr marL="0" indent="0">
              <a:buNone/>
            </a:pPr>
            <a:endParaRPr lang="en-GB" dirty="0"/>
          </a:p>
        </p:txBody>
      </p:sp>
    </p:spTree>
    <p:extLst>
      <p:ext uri="{BB962C8B-B14F-4D97-AF65-F5344CB8AC3E}">
        <p14:creationId xmlns:p14="http://schemas.microsoft.com/office/powerpoint/2010/main" val="34526824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48" y="-90264"/>
            <a:ext cx="9144000" cy="1143000"/>
          </a:xfrm>
        </p:spPr>
        <p:txBody>
          <a:bodyPr>
            <a:noAutofit/>
          </a:bodyPr>
          <a:lstStyle/>
          <a:p>
            <a:r>
              <a:rPr lang="en-GB" sz="3600" dirty="0" smtClean="0"/>
              <a:t>Lesson 15 – WALT: Subtract 2 4-digit numbers continued.</a:t>
            </a:r>
            <a:endParaRPr lang="en-GB" sz="3600" dirty="0"/>
          </a:p>
        </p:txBody>
      </p:sp>
      <p:pic>
        <p:nvPicPr>
          <p:cNvPr id="27650" name="Picture 2"/>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44450" t="11906" r="11427" b="9325"/>
          <a:stretch/>
        </p:blipFill>
        <p:spPr bwMode="auto">
          <a:xfrm>
            <a:off x="0" y="1064681"/>
            <a:ext cx="5740905" cy="5762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Oval Callout 10"/>
          <p:cNvSpPr/>
          <p:nvPr/>
        </p:nvSpPr>
        <p:spPr>
          <a:xfrm>
            <a:off x="5714684" y="2996952"/>
            <a:ext cx="3147213" cy="1501135"/>
          </a:xfrm>
          <a:prstGeom prst="wedgeEllipseCallout">
            <a:avLst>
              <a:gd name="adj1" fmla="val -64414"/>
              <a:gd name="adj2" fmla="val 412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p:cNvSpPr txBox="1"/>
          <p:nvPr/>
        </p:nvSpPr>
        <p:spPr>
          <a:xfrm>
            <a:off x="6224685" y="3147354"/>
            <a:ext cx="2127209" cy="1200329"/>
          </a:xfrm>
          <a:prstGeom prst="rect">
            <a:avLst/>
          </a:prstGeom>
          <a:noFill/>
        </p:spPr>
        <p:txBody>
          <a:bodyPr wrap="square" rtlCol="0">
            <a:spAutoFit/>
          </a:bodyPr>
          <a:lstStyle/>
          <a:p>
            <a:r>
              <a:rPr lang="en-GB" dirty="0" smtClean="0">
                <a:latin typeface="Comic Sans MS" panose="030F0702030302020204" pitchFamily="66" charset="0"/>
              </a:rPr>
              <a:t>How should the subtraction be laid out if Aki has made a mistake?</a:t>
            </a:r>
            <a:endParaRPr lang="en-GB" dirty="0">
              <a:latin typeface="Comic Sans MS" panose="030F0702030302020204" pitchFamily="66" charset="0"/>
            </a:endParaRPr>
          </a:p>
        </p:txBody>
      </p:sp>
    </p:spTree>
    <p:extLst>
      <p:ext uri="{BB962C8B-B14F-4D97-AF65-F5344CB8AC3E}">
        <p14:creationId xmlns:p14="http://schemas.microsoft.com/office/powerpoint/2010/main" val="1156220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Callout 4"/>
          <p:cNvSpPr/>
          <p:nvPr/>
        </p:nvSpPr>
        <p:spPr>
          <a:xfrm>
            <a:off x="5724128" y="1196752"/>
            <a:ext cx="3147213" cy="150113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p:cNvSpPr txBox="1"/>
          <p:nvPr/>
        </p:nvSpPr>
        <p:spPr>
          <a:xfrm>
            <a:off x="6303911" y="1347154"/>
            <a:ext cx="2056582" cy="1200329"/>
          </a:xfrm>
          <a:prstGeom prst="rect">
            <a:avLst/>
          </a:prstGeom>
          <a:noFill/>
        </p:spPr>
        <p:txBody>
          <a:bodyPr wrap="square" rtlCol="0">
            <a:spAutoFit/>
          </a:bodyPr>
          <a:lstStyle/>
          <a:p>
            <a:r>
              <a:rPr lang="en-GB" dirty="0" smtClean="0">
                <a:latin typeface="Comic Sans MS" panose="030F0702030302020204" pitchFamily="66" charset="0"/>
              </a:rPr>
              <a:t>How can you tell when an exchange is needed?</a:t>
            </a:r>
            <a:endParaRPr lang="en-GB" dirty="0">
              <a:latin typeface="Comic Sans MS" panose="030F0702030302020204" pitchFamily="66" charset="0"/>
            </a:endParaRPr>
          </a:p>
        </p:txBody>
      </p:sp>
      <p:sp>
        <p:nvSpPr>
          <p:cNvPr id="7" name="Oval Callout 6"/>
          <p:cNvSpPr/>
          <p:nvPr/>
        </p:nvSpPr>
        <p:spPr>
          <a:xfrm>
            <a:off x="5759905" y="3432478"/>
            <a:ext cx="3147213" cy="1501135"/>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p:cNvSpPr txBox="1"/>
          <p:nvPr/>
        </p:nvSpPr>
        <p:spPr>
          <a:xfrm>
            <a:off x="6056852" y="3859879"/>
            <a:ext cx="2680442" cy="646331"/>
          </a:xfrm>
          <a:prstGeom prst="rect">
            <a:avLst/>
          </a:prstGeom>
          <a:noFill/>
        </p:spPr>
        <p:txBody>
          <a:bodyPr wrap="square" rtlCol="0">
            <a:spAutoFit/>
          </a:bodyPr>
          <a:lstStyle/>
          <a:p>
            <a:r>
              <a:rPr lang="en-GB" dirty="0" smtClean="0">
                <a:latin typeface="Comic Sans MS" panose="030F0702030302020204" pitchFamily="66" charset="0"/>
              </a:rPr>
              <a:t>Can you explain the method in steps?</a:t>
            </a:r>
            <a:endParaRPr lang="en-GB" dirty="0">
              <a:latin typeface="Comic Sans MS" panose="030F0702030302020204" pitchFamily="66" charset="0"/>
            </a:endParaRPr>
          </a:p>
        </p:txBody>
      </p:sp>
      <p:pic>
        <p:nvPicPr>
          <p:cNvPr id="28674" name="Picture 2"/>
          <p:cNvPicPr>
            <a:picLocks noChangeAspect="1" noChangeArrowheads="1"/>
          </p:cNvPicPr>
          <p:nvPr/>
        </p:nvPicPr>
        <p:blipFill rotWithShape="1">
          <a:blip r:embed="rId2">
            <a:duotone>
              <a:prstClr val="black"/>
              <a:schemeClr val="accent3">
                <a:tint val="45000"/>
                <a:satMod val="400000"/>
              </a:schemeClr>
            </a:duotone>
            <a:extLst>
              <a:ext uri="{28A0092B-C50C-407E-A947-70E740481C1C}">
                <a14:useLocalDpi xmlns:a14="http://schemas.microsoft.com/office/drawing/2010/main" val="0"/>
              </a:ext>
            </a:extLst>
          </a:blip>
          <a:srcRect l="52318" t="9325" r="10200" b="10516"/>
          <a:stretch/>
        </p:blipFill>
        <p:spPr bwMode="auto">
          <a:xfrm>
            <a:off x="32004" y="-1"/>
            <a:ext cx="5692124" cy="6844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5700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TotalTime>
  <Words>644</Words>
  <Application>Microsoft Office PowerPoint</Application>
  <PresentationFormat>On-screen Show (4:3)</PresentationFormat>
  <Paragraphs>52</Paragraphs>
  <Slides>46</Slides>
  <Notes>0</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Welcome to the writing tasks for week 3 </vt:lpstr>
      <vt:lpstr>Day 5</vt:lpstr>
      <vt:lpstr>PowerPoint Presentation</vt:lpstr>
      <vt:lpstr>PowerPoint Presentation</vt:lpstr>
      <vt:lpstr>PowerPoint Presentation</vt:lpstr>
      <vt:lpstr>PowerPoint Presentation</vt:lpstr>
      <vt:lpstr>Notes for Maths</vt:lpstr>
      <vt:lpstr>Lesson 15 – WALT: Subtract 2 4-digit numbers continued.</vt:lpstr>
      <vt:lpstr>PowerPoint Presentation</vt:lpstr>
      <vt:lpstr>PowerPoint Presentation</vt:lpstr>
      <vt:lpstr>Practice Questions</vt:lpstr>
      <vt:lpstr>PowerPoint Presentation</vt:lpstr>
      <vt:lpstr>PowerPoint Presentation</vt:lpstr>
      <vt:lpstr>Illuminated Letters</vt:lpstr>
      <vt:lpstr>Illuminated Letters</vt:lpstr>
      <vt:lpstr>Illuminated Letters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you design your own illuminated letter?</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teacher</dc:creator>
  <cp:lastModifiedBy>teacher</cp:lastModifiedBy>
  <cp:revision>4</cp:revision>
  <dcterms:created xsi:type="dcterms:W3CDTF">2020-04-16T10:05:39Z</dcterms:created>
  <dcterms:modified xsi:type="dcterms:W3CDTF">2020-04-17T11:46:57Z</dcterms:modified>
</cp:coreProperties>
</file>