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15DA9-1EEC-4632-A262-09FA6083172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FF42-E616-4436-9743-69A74E0F9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5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C309C76-D623-44AC-AC29-DCDC33D29107}" type="slidenum">
              <a:rPr lang="en-GB" altLang="en-US" smtClean="0">
                <a:latin typeface="Calibri" pitchFamily="34" charset="0"/>
              </a:rPr>
              <a:pPr/>
              <a:t>13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3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5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8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7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9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2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B574-6090-4FA8-862A-627674BDF0C2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FB41-24F4-4760-9146-A68FC7B0B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rgbClr val="0070C0"/>
                </a:solidFill>
              </a:rPr>
              <a:t/>
            </a:r>
            <a:br>
              <a:rPr lang="en-GB" sz="6600" b="1" dirty="0" smtClean="0">
                <a:solidFill>
                  <a:srgbClr val="0070C0"/>
                </a:solidFill>
              </a:rPr>
            </a:br>
            <a:r>
              <a:rPr lang="en-GB" sz="6600" b="1" dirty="0">
                <a:solidFill>
                  <a:srgbClr val="0070C0"/>
                </a:solidFill>
              </a:rPr>
              <a:t/>
            </a:r>
            <a:br>
              <a:rPr lang="en-GB" sz="6600" b="1" dirty="0">
                <a:solidFill>
                  <a:srgbClr val="0070C0"/>
                </a:solidFill>
              </a:rPr>
            </a:br>
            <a:r>
              <a:rPr lang="en-GB" sz="6600" b="1" dirty="0" smtClean="0">
                <a:solidFill>
                  <a:srgbClr val="0070C0"/>
                </a:solidFill>
              </a:rPr>
              <a:t/>
            </a:r>
            <a:br>
              <a:rPr lang="en-GB" sz="6600" b="1" dirty="0" smtClean="0">
                <a:solidFill>
                  <a:srgbClr val="0070C0"/>
                </a:solidFill>
              </a:rPr>
            </a:br>
            <a:r>
              <a:rPr lang="en-GB" sz="6600" b="1" dirty="0" smtClean="0">
                <a:solidFill>
                  <a:srgbClr val="0070C0"/>
                </a:solidFill>
              </a:rPr>
              <a:t>Day Five</a:t>
            </a:r>
            <a:endParaRPr lang="en-GB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21" r="11650" b="11508"/>
          <a:stretch/>
        </p:blipFill>
        <p:spPr bwMode="auto">
          <a:xfrm>
            <a:off x="251520" y="0"/>
            <a:ext cx="8640960" cy="68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3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" y="0"/>
            <a:ext cx="9088830" cy="62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70" y="6230506"/>
            <a:ext cx="908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Horrible Histories document on the Year 4 page to help.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8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" y="260647"/>
            <a:ext cx="9137208" cy="63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4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0850" y="5617"/>
            <a:ext cx="8220075" cy="569913"/>
          </a:xfrm>
        </p:spPr>
        <p:txBody>
          <a:bodyPr/>
          <a:lstStyle/>
          <a:p>
            <a:pPr algn="ctr" eaLnBrk="1" hangingPunct="1"/>
            <a:r>
              <a:rPr lang="en-GB" altLang="en-US" sz="2800" dirty="0" smtClean="0"/>
              <a:t>Interpreting Food Chains - Answers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46125" y="1716088"/>
          <a:ext cx="7597775" cy="4479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840"/>
                <a:gridCol w="5348935"/>
              </a:tblGrid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Words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Meanings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Herbivores</a:t>
                      </a:r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</a:t>
                      </a:r>
                      <a:r>
                        <a:rPr lang="en-GB" sz="1400" baseline="0" dirty="0" smtClean="0"/>
                        <a:t> animal that eats plants.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Carnivores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</a:t>
                      </a:r>
                      <a:r>
                        <a:rPr lang="en-GB" sz="1400" baseline="0" dirty="0" smtClean="0"/>
                        <a:t> that eats other animals.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Omnivores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</a:t>
                      </a:r>
                      <a:r>
                        <a:rPr lang="en-GB" sz="1400" baseline="0" dirty="0" smtClean="0"/>
                        <a:t> animal that eats plants and animals.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Detritivores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 that eats decomposing plants and animals.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Producers/Autotrophs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Plants that produced their own food.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Consumers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Animals that eat</a:t>
                      </a:r>
                      <a:r>
                        <a:rPr lang="en-GB" sz="1400" baseline="0" dirty="0" smtClean="0"/>
                        <a:t> plant or other animals.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Primary Consumer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 that eats plants.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Secondary Consumer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 that eats the primary consumer.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Tertiary Consumer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 that eats</a:t>
                      </a:r>
                      <a:r>
                        <a:rPr lang="en-GB" sz="1400" baseline="0" dirty="0" smtClean="0"/>
                        <a:t> the secondary consumer.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Prey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</a:t>
                      </a:r>
                      <a:r>
                        <a:rPr lang="en-GB" sz="1400" baseline="0" dirty="0" smtClean="0"/>
                        <a:t> that is hunted for food.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Scavenger</a:t>
                      </a:r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An animal that eats dead</a:t>
                      </a:r>
                      <a:r>
                        <a:rPr lang="en-GB" sz="1400" baseline="0" dirty="0" smtClean="0"/>
                        <a:t> animals.</a:t>
                      </a:r>
                      <a:endParaRPr lang="en-GB" sz="1400" dirty="0" smtClean="0"/>
                    </a:p>
                  </a:txBody>
                  <a:tcPr marL="91433" marR="91433" marT="45699" marB="45699" anchor="ctr"/>
                </a:tc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Predators</a:t>
                      </a:r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animal that kills</a:t>
                      </a:r>
                      <a:r>
                        <a:rPr lang="en-GB" sz="1400" baseline="0" dirty="0" smtClean="0"/>
                        <a:t> for food.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  <a:tr h="518113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Decomposer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An organism or bacteria</a:t>
                      </a:r>
                      <a:r>
                        <a:rPr lang="en-GB" sz="1400" baseline="0" dirty="0" smtClean="0"/>
                        <a:t> that breaks down dead plants and animals into liquid for food.</a:t>
                      </a:r>
                      <a:endParaRPr lang="en-GB" sz="1400" dirty="0"/>
                    </a:p>
                  </a:txBody>
                  <a:tcPr marL="91433" marR="91433" marT="45699" marB="45699" anchor="ctr"/>
                </a:tc>
              </a:tr>
            </a:tbl>
          </a:graphicData>
        </a:graphic>
      </p:graphicFrame>
      <p:sp>
        <p:nvSpPr>
          <p:cNvPr id="16434" name="Rectangle 1"/>
          <p:cNvSpPr>
            <a:spLocks noChangeArrowheads="1"/>
          </p:cNvSpPr>
          <p:nvPr/>
        </p:nvSpPr>
        <p:spPr bwMode="auto">
          <a:xfrm>
            <a:off x="450850" y="692656"/>
            <a:ext cx="808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Write out the words with their meanings. Extra Challenge: Three new words on this list, can you write a meaning for each one? </a:t>
            </a:r>
          </a:p>
        </p:txBody>
      </p:sp>
    </p:spTree>
    <p:extLst>
      <p:ext uri="{BB962C8B-B14F-4D97-AF65-F5344CB8AC3E}">
        <p14:creationId xmlns:p14="http://schemas.microsoft.com/office/powerpoint/2010/main" val="34397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Food Chain Cards Possible Answers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488832" cy="6309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534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6955" r="17451" b="8901"/>
          <a:stretch/>
        </p:blipFill>
        <p:spPr bwMode="auto">
          <a:xfrm>
            <a:off x="467544" y="548680"/>
            <a:ext cx="8287657" cy="542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6667" r="21913" b="11706"/>
          <a:stretch/>
        </p:blipFill>
        <p:spPr bwMode="auto">
          <a:xfrm>
            <a:off x="1115616" y="680129"/>
            <a:ext cx="7213600" cy="5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 t="19246" r="36638" b="15477"/>
          <a:stretch/>
        </p:blipFill>
        <p:spPr bwMode="auto">
          <a:xfrm>
            <a:off x="611560" y="332656"/>
            <a:ext cx="820891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-24340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20 – WALT: Problem solve continued.</a:t>
            </a:r>
            <a:endParaRPr lang="en-GB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5" t="11111" r="10758" b="9326"/>
          <a:stretch/>
        </p:blipFill>
        <p:spPr bwMode="auto">
          <a:xfrm>
            <a:off x="-47489" y="620688"/>
            <a:ext cx="6131657" cy="61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009216" y="4941168"/>
            <a:ext cx="3147213" cy="1717159"/>
          </a:xfrm>
          <a:prstGeom prst="wedgeEllipseCallout">
            <a:avLst>
              <a:gd name="adj1" fmla="val -64414"/>
              <a:gd name="adj2" fmla="val 4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19217" y="5061083"/>
            <a:ext cx="2127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Will you use column subtraction or is there another way?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983708" y="2492896"/>
            <a:ext cx="3147213" cy="1501135"/>
          </a:xfrm>
          <a:prstGeom prst="wedgeEllipseCallout">
            <a:avLst>
              <a:gd name="adj1" fmla="val -64414"/>
              <a:gd name="adj2" fmla="val 4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93709" y="2643298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will you show that Luis has more?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7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9127" r="5515" b="10119"/>
          <a:stretch/>
        </p:blipFill>
        <p:spPr bwMode="auto">
          <a:xfrm>
            <a:off x="-1" y="0"/>
            <a:ext cx="64535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980972" y="596586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60755" y="746988"/>
            <a:ext cx="205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does the comparison bar model show who has more?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96787" y="4869160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3734" y="5081706"/>
            <a:ext cx="268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Did you use the column method to calculate the answer?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4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5" t="11438" r="9977" b="7936"/>
          <a:stretch/>
        </p:blipFill>
        <p:spPr bwMode="auto">
          <a:xfrm>
            <a:off x="1" y="0"/>
            <a:ext cx="6228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926230" y="2492896"/>
            <a:ext cx="3147213" cy="1501135"/>
          </a:xfrm>
          <a:prstGeom prst="wedgeEllipseCallout">
            <a:avLst>
              <a:gd name="adj1" fmla="val -61333"/>
              <a:gd name="adj2" fmla="val 58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06013" y="2643298"/>
            <a:ext cx="205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Is this problem addition or subtraction?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96787" y="4146431"/>
            <a:ext cx="3147213" cy="1501135"/>
          </a:xfrm>
          <a:prstGeom prst="wedgeEllipseCallout">
            <a:avLst>
              <a:gd name="adj1" fmla="val -61333"/>
              <a:gd name="adj2" fmla="val 58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76570" y="4296833"/>
            <a:ext cx="205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can you fill in first on the model?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9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93" r="10646" b="6250"/>
          <a:stretch/>
        </p:blipFill>
        <p:spPr bwMode="auto">
          <a:xfrm>
            <a:off x="539552" y="476671"/>
            <a:ext cx="7992888" cy="63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6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78" r="10312" b="26190"/>
          <a:stretch/>
        </p:blipFill>
        <p:spPr bwMode="auto">
          <a:xfrm>
            <a:off x="33830" y="-1"/>
            <a:ext cx="90026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28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244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Day Five</vt:lpstr>
      <vt:lpstr>PowerPoint Presentation</vt:lpstr>
      <vt:lpstr>PowerPoint Presentation</vt:lpstr>
      <vt:lpstr>PowerPoint Presentation</vt:lpstr>
      <vt:lpstr>Lesson 20 – WALT: Problem solve continued.</vt:lpstr>
      <vt:lpstr>PowerPoint Presentation</vt:lpstr>
      <vt:lpstr>PowerPoint Presentation</vt:lpstr>
      <vt:lpstr>Practice Questions</vt:lpstr>
      <vt:lpstr>PowerPoint Presentation</vt:lpstr>
      <vt:lpstr>PowerPoint Presentation</vt:lpstr>
      <vt:lpstr>PowerPoint Presentation</vt:lpstr>
      <vt:lpstr>PowerPoint Presentation</vt:lpstr>
      <vt:lpstr>Interpreting Food Chains - Answers</vt:lpstr>
      <vt:lpstr>Food Chain Cards Possible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2020-04-24T08:46:13Z</dcterms:created>
  <dcterms:modified xsi:type="dcterms:W3CDTF">2020-04-24T10:05:37Z</dcterms:modified>
</cp:coreProperties>
</file>