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4"/>
  </p:notesMasterIdLst>
  <p:sldIdLst>
    <p:sldId id="285" r:id="rId5"/>
    <p:sldId id="258" r:id="rId6"/>
    <p:sldId id="262" r:id="rId7"/>
    <p:sldId id="283" r:id="rId8"/>
    <p:sldId id="279" r:id="rId9"/>
    <p:sldId id="280" r:id="rId10"/>
    <p:sldId id="263" r:id="rId11"/>
    <p:sldId id="264" r:id="rId12"/>
    <p:sldId id="265" r:id="rId13"/>
    <p:sldId id="266" r:id="rId14"/>
    <p:sldId id="267" r:id="rId15"/>
    <p:sldId id="281" r:id="rId16"/>
    <p:sldId id="268" r:id="rId17"/>
    <p:sldId id="269" r:id="rId18"/>
    <p:sldId id="270" r:id="rId19"/>
    <p:sldId id="277" r:id="rId20"/>
    <p:sldId id="275" r:id="rId21"/>
    <p:sldId id="286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5F8"/>
    <a:srgbClr val="D1B2E8"/>
    <a:srgbClr val="FF3B3B"/>
    <a:srgbClr val="C13F5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0428-203A-48BE-98E0-C35C304D78D4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9BFD-D38D-4382-BEA6-64FB7448B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E9BFD-D38D-4382-BEA6-64FB7448BF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3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43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79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3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47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50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21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3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84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58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4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07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88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46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16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30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11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0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67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8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6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35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FD1DE-6B2D-4366-BCBD-A9335EA2DF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3BD3-D58A-4814-B50A-F6DC2035A8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9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0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dmin.office@farnborough.bromley.sch.uk" TargetMode="Externa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umpu.com/en/document/read/63174530/theweekjunior-224-2703-school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9" y="152400"/>
            <a:ext cx="7848600" cy="23876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I </a:t>
            </a:r>
            <a:r>
              <a:rPr lang="en-GB" sz="3600" dirty="0" smtClean="0">
                <a:latin typeface="Comic Sans MS" panose="030F0702030302020204" pitchFamily="66" charset="0"/>
              </a:rPr>
              <a:t>hope that you all had </a:t>
            </a:r>
            <a:r>
              <a:rPr lang="en-GB" sz="3600" dirty="0">
                <a:latin typeface="Comic Sans MS" panose="030F0702030302020204" pitchFamily="66" charset="0"/>
              </a:rPr>
              <a:t>a </a:t>
            </a:r>
            <a:r>
              <a:rPr lang="en-GB" sz="3600" dirty="0" smtClean="0">
                <a:latin typeface="Comic Sans MS" panose="030F0702030302020204" pitchFamily="66" charset="0"/>
              </a:rPr>
              <a:t>lovely Easter break and are taking care.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2168DCC-2401-47CC-A6E8-1868A76C353C}"/>
              </a:ext>
            </a:extLst>
          </p:cNvPr>
          <p:cNvSpPr txBox="1">
            <a:spLocks/>
          </p:cNvSpPr>
          <p:nvPr/>
        </p:nvSpPr>
        <p:spPr>
          <a:xfrm>
            <a:off x="1037088" y="5105400"/>
            <a:ext cx="7878312" cy="15800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I’ve enjoyed reading your messages and are really impressed with the work that you have been doing.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Remember that you can email me at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2"/>
              </a:rPr>
              <a:t>admin.office@farnborough.bromley.sch.uk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Rainbow Children And Cartoon, Children Clipart, Cartoon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46" y="1274619"/>
            <a:ext cx="4357203" cy="35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400801" y="5334000"/>
            <a:ext cx="1943101" cy="1274618"/>
          </a:xfrm>
          <a:prstGeom prst="round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Comic Sans MS" panose="030F0702030302020204" pitchFamily="66" charset="0"/>
              </a:rPr>
              <a:t>a): 10 °C 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b</a:t>
            </a:r>
            <a:r>
              <a:rPr lang="en-GB" dirty="0">
                <a:latin typeface="Comic Sans MS" panose="030F0702030302020204" pitchFamily="66" charset="0"/>
              </a:rPr>
              <a:t>): 15 °C </a:t>
            </a:r>
            <a:endParaRPr lang="en-GB" dirty="0" smtClean="0"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c</a:t>
            </a:r>
            <a:r>
              <a:rPr lang="en-GB" dirty="0">
                <a:latin typeface="Comic Sans MS" panose="030F0702030302020204" pitchFamily="66" charset="0"/>
              </a:rPr>
              <a:t>): 22 °C </a:t>
            </a:r>
            <a:endParaRPr lang="en-GB" dirty="0" smtClean="0"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d</a:t>
            </a:r>
            <a:r>
              <a:rPr lang="en-GB" dirty="0">
                <a:latin typeface="Comic Sans MS" panose="030F0702030302020204" pitchFamily="66" charset="0"/>
              </a:rPr>
              <a:t>): 9 °C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4572000"/>
            <a:ext cx="8453529" cy="90492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What numbers are marked on the thermometers?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What </a:t>
            </a:r>
            <a:r>
              <a:rPr lang="en-GB" dirty="0">
                <a:latin typeface="Comic Sans MS" panose="030F0702030302020204" pitchFamily="66" charset="0"/>
              </a:rPr>
              <a:t>does each mark stand for?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875832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5257800"/>
            <a:ext cx="2743200" cy="14270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7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598" y="969748"/>
            <a:ext cx="8402350" cy="1783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677" y="-49970"/>
            <a:ext cx="9448800" cy="2850573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Comic Sans MS" panose="030F0702030302020204" pitchFamily="66" charset="0"/>
              </a:rPr>
              <a:t>Now I would like you to have a go at completing work in your CGP Maths Reasoning workbook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2184" y="3217661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page 28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pages 28 and 29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pages 28, 29 and </a:t>
            </a:r>
            <a:r>
              <a:rPr lang="en-GB" sz="9600" dirty="0">
                <a:latin typeface="Comic Sans MS" panose="030F0702030302020204" pitchFamily="66" charset="0"/>
              </a:rPr>
              <a:t>my  Challenge question on the next slide.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3" y="3264407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541598" y="4328520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8" y="5638802"/>
            <a:ext cx="473595" cy="55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6800" y="533402"/>
            <a:ext cx="6858000" cy="630237"/>
          </a:xfrm>
        </p:spPr>
        <p:txBody>
          <a:bodyPr>
            <a:normAutofit/>
          </a:bodyPr>
          <a:lstStyle/>
          <a:p>
            <a:endParaRPr lang="en-GB" sz="3200" u="sng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2" y="245918"/>
            <a:ext cx="5959417" cy="654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Please complete pages 14 and 15 in your CGP Handwriting Book.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21336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131887"/>
            <a:ext cx="8458200" cy="4881563"/>
          </a:xfrm>
        </p:spPr>
        <p:txBody>
          <a:bodyPr>
            <a:norm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Comic Sans MS" panose="030F0702030302020204" pitchFamily="66" charset="0"/>
              </a:rPr>
              <a:t>This week we are going to write an information text about a superhero.</a:t>
            </a:r>
          </a:p>
          <a:p>
            <a:pPr marL="0" indent="0" algn="ctr">
              <a:buNone/>
            </a:pPr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Who 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is your </a:t>
            </a:r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superhero going to be? </a:t>
            </a:r>
          </a:p>
          <a:p>
            <a:r>
              <a:rPr lang="en-GB" sz="2600" dirty="0" smtClean="0">
                <a:latin typeface="Comic Sans MS" panose="030F0702030302020204" pitchFamily="66" charset="0"/>
              </a:rPr>
              <a:t>Here are some examples:</a:t>
            </a:r>
          </a:p>
          <a:p>
            <a:r>
              <a:rPr lang="en-GB" sz="2600" dirty="0" smtClean="0">
                <a:latin typeface="Comic Sans MS" panose="030F0702030302020204" pitchFamily="66" charset="0"/>
              </a:rPr>
              <a:t>A magical pet, an invincible parent, a flying doctor, a super tutor, a teleporting firefighter…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657"/>
            <a:ext cx="1752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521970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Your first job is to design and draw your own superhero.</a:t>
            </a:r>
            <a:br>
              <a:rPr lang="en-GB" sz="2800" dirty="0" smtClean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133600" y="1447800"/>
            <a:ext cx="4719896" cy="2362200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153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i="1" dirty="0" smtClean="0">
              <a:latin typeface="Comic Sans MS" panose="030F0702030302020204" pitchFamily="66" charset="0"/>
            </a:endParaRPr>
          </a:p>
          <a:p>
            <a:pPr lvl="4"/>
            <a:r>
              <a:rPr lang="en-GB" sz="20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What are they called?</a:t>
            </a:r>
          </a:p>
          <a:p>
            <a:pPr lvl="4"/>
            <a:r>
              <a:rPr lang="en-GB" sz="20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What do they look like?</a:t>
            </a:r>
          </a:p>
          <a:p>
            <a:pPr lvl="4"/>
            <a:r>
              <a:rPr lang="en-GB" sz="20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What do they wear?</a:t>
            </a:r>
          </a:p>
          <a:p>
            <a:pPr lvl="4"/>
            <a:r>
              <a:rPr lang="en-GB" sz="20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What are their special powers</a:t>
            </a:r>
            <a:r>
              <a:rPr lang="en-GB" sz="20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  <a:endParaRPr lang="en-GB" sz="2000" b="1" i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3000" dirty="0" smtClean="0">
              <a:latin typeface="Comic Sans MS" panose="030F0702030302020204" pitchFamily="66" charset="0"/>
            </a:endParaRPr>
          </a:p>
          <a:p>
            <a:r>
              <a:rPr lang="en-GB" sz="3000" dirty="0" smtClean="0">
                <a:latin typeface="Comic Sans MS" panose="030F0702030302020204" pitchFamily="66" charset="0"/>
              </a:rPr>
              <a:t>I’d </a:t>
            </a:r>
            <a:r>
              <a:rPr lang="en-GB" sz="3000" dirty="0" smtClean="0">
                <a:latin typeface="Comic Sans MS" panose="030F0702030302020204" pitchFamily="66" charset="0"/>
              </a:rPr>
              <a:t>also like you </a:t>
            </a:r>
            <a:r>
              <a:rPr lang="en-GB" sz="3000" dirty="0">
                <a:latin typeface="Comic Sans MS" panose="030F0702030302020204" pitchFamily="66" charset="0"/>
              </a:rPr>
              <a:t>t</a:t>
            </a:r>
            <a:r>
              <a:rPr lang="en-GB" sz="3000" dirty="0" smtClean="0">
                <a:latin typeface="Comic Sans MS" panose="030F0702030302020204" pitchFamily="66" charset="0"/>
              </a:rPr>
              <a:t>o write captions describing their special powers.</a:t>
            </a:r>
          </a:p>
          <a:p>
            <a:endParaRPr lang="en-GB" sz="3000" dirty="0">
              <a:latin typeface="Comic Sans MS" panose="030F0702030302020204" pitchFamily="66" charset="0"/>
            </a:endParaRPr>
          </a:p>
          <a:p>
            <a:r>
              <a:rPr lang="en-GB" sz="3000" dirty="0" smtClean="0">
                <a:latin typeface="Comic Sans MS" panose="030F0702030302020204" pitchFamily="66" charset="0"/>
              </a:rPr>
              <a:t>Look on the next slide for an example of what your poster may look like …</a:t>
            </a:r>
            <a:endParaRPr lang="en-GB" sz="3000" dirty="0">
              <a:latin typeface="Comic Sans MS" panose="030F0702030302020204" pitchFamily="66" charset="0"/>
            </a:endParaRPr>
          </a:p>
          <a:p>
            <a:endParaRPr lang="en-GB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334000" cy="639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0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671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Once you have done all of this, you will be ready to start your writing tomorrow.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96345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7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u="sng" dirty="0" smtClean="0">
                <a:latin typeface="Comic Sans MS" panose="030F0702030302020204" pitchFamily="66" charset="0"/>
              </a:rPr>
              <a:t>Science</a:t>
            </a:r>
            <a:endParaRPr lang="en-GB" sz="3600" u="sng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u="sng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have made a science at home investigations pack for you all to show the people in your house what amazing scientists you all are!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Today I would like you to carry out an experiment that you think will be </a:t>
            </a:r>
            <a:r>
              <a:rPr lang="en-GB" smtClean="0">
                <a:latin typeface="Comic Sans MS" panose="030F0702030302020204" pitchFamily="66" charset="0"/>
              </a:rPr>
              <a:t>your favourite.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57200"/>
            <a:ext cx="2314575" cy="1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5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5400" dirty="0" smtClean="0">
                <a:latin typeface="Comic Sans MS" panose="030F0702030302020204" pitchFamily="66" charset="0"/>
              </a:rPr>
              <a:t>Enjoy, </a:t>
            </a:r>
            <a:r>
              <a:rPr lang="en-GB" sz="5400" dirty="0">
                <a:latin typeface="Comic Sans MS" panose="030F0702030302020204" pitchFamily="66" charset="0"/>
              </a:rPr>
              <a:t>Unicorns!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195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</a:t>
            </a:r>
            <a:r>
              <a:rPr lang="en-GB" sz="5400" dirty="0" smtClean="0">
                <a:latin typeface="Comic Sans MS" panose="030F0702030302020204" pitchFamily="66" charset="0"/>
              </a:rPr>
              <a:t>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</a:t>
            </a:r>
            <a:r>
              <a:rPr lang="en-GB" sz="4400" dirty="0" smtClean="0">
                <a:latin typeface="Comic Sans MS" panose="030F0702030302020204" pitchFamily="66" charset="0"/>
              </a:rPr>
              <a:t>your work for today: Monday 20</a:t>
            </a:r>
            <a:r>
              <a:rPr lang="en-GB" sz="44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dirty="0" smtClean="0">
                <a:latin typeface="Comic Sans MS" panose="030F0702030302020204" pitchFamily="66" charset="0"/>
              </a:rPr>
              <a:t> April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8001000" cy="22860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Please log on to Bug Club and read for at least 15 minutes.</a:t>
            </a:r>
          </a:p>
          <a:p>
            <a:r>
              <a:rPr lang="en-GB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If you are a Free Reader, we’ve now got Key Stage 2 books on Bug </a:t>
            </a:r>
            <a:r>
              <a:rPr lang="en-GB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Club, so </a:t>
            </a:r>
            <a:r>
              <a:rPr lang="en-GB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I’ve moved you up a few levels…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52" y="424729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81125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8001000" cy="1655762"/>
          </a:xfrm>
        </p:spPr>
        <p:txBody>
          <a:bodyPr>
            <a:normAutofit fontScale="70000" lnSpcReduction="20000"/>
          </a:bodyPr>
          <a:lstStyle/>
          <a:p>
            <a:endParaRPr lang="en-GB" sz="2000" b="1" dirty="0" smtClean="0"/>
          </a:p>
          <a:p>
            <a:r>
              <a:rPr lang="en-GB" b="1" dirty="0" smtClean="0">
                <a:latin typeface="Comic Sans MS" panose="030F0702030302020204" pitchFamily="66" charset="0"/>
              </a:rPr>
              <a:t>You can also read ‘The </a:t>
            </a:r>
            <a:r>
              <a:rPr lang="en-GB" b="1" dirty="0">
                <a:latin typeface="Comic Sans MS" panose="030F0702030302020204" pitchFamily="66" charset="0"/>
              </a:rPr>
              <a:t>Week </a:t>
            </a:r>
            <a:r>
              <a:rPr lang="en-GB" b="1" dirty="0" smtClean="0">
                <a:latin typeface="Comic Sans MS" panose="030F0702030302020204" pitchFamily="66" charset="0"/>
              </a:rPr>
              <a:t>Junior’ </a:t>
            </a:r>
            <a:r>
              <a:rPr lang="en-GB" b="1" dirty="0">
                <a:latin typeface="Comic Sans MS" panose="030F0702030302020204" pitchFamily="66" charset="0"/>
              </a:rPr>
              <a:t>newspaper </a:t>
            </a:r>
            <a:r>
              <a:rPr lang="en-GB" b="1" dirty="0" smtClean="0">
                <a:latin typeface="Comic Sans MS" panose="030F0702030302020204" pitchFamily="66" charset="0"/>
              </a:rPr>
              <a:t>if you would like to:</a:t>
            </a: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://www.yumpu.com/en/document/read/63174530/theweekjunior-224-2703-schools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683DD6-E0C5-4ECE-B181-57BC7FB46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83" y="2590800"/>
            <a:ext cx="1755309" cy="2477274"/>
          </a:xfrm>
          <a:prstGeom prst="rect">
            <a:avLst/>
          </a:prstGeom>
        </p:spPr>
      </p:pic>
      <p:pic>
        <p:nvPicPr>
          <p:cNvPr id="7" name="Picture 6" descr="Image result for reading clip 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3716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8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782"/>
            <a:ext cx="8534400" cy="23876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smtClean="0">
                <a:latin typeface="Comic Sans MS" panose="030F0702030302020204" pitchFamily="66" charset="0"/>
              </a:rPr>
              <a:t>Maths answers from Friday 3</a:t>
            </a:r>
            <a:r>
              <a:rPr lang="en-GB" sz="2800" u="sng" baseline="30000" dirty="0" smtClean="0">
                <a:latin typeface="Comic Sans MS" panose="030F0702030302020204" pitchFamily="66" charset="0"/>
              </a:rPr>
              <a:t>rd</a:t>
            </a:r>
            <a:r>
              <a:rPr lang="en-GB" sz="2800" u="sng" dirty="0" smtClean="0">
                <a:latin typeface="Comic Sans MS" panose="030F0702030302020204" pitchFamily="66" charset="0"/>
              </a:rPr>
              <a:t> April:</a:t>
            </a: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382000" cy="1655762"/>
          </a:xfrm>
        </p:spPr>
        <p:txBody>
          <a:bodyPr>
            <a:noAutofit/>
          </a:bodyPr>
          <a:lstStyle/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Pages 26 and 27</a:t>
            </a:r>
          </a:p>
          <a:p>
            <a:pPr marL="742950" indent="-74295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Length- cm, Temperature- </a:t>
            </a:r>
            <a:r>
              <a:rPr lang="en-GB" sz="2000" dirty="0"/>
              <a:t>°</a:t>
            </a:r>
            <a:r>
              <a:rPr lang="en-GB" sz="2000" dirty="0" smtClean="0"/>
              <a:t>C, </a:t>
            </a:r>
            <a:r>
              <a:rPr lang="en-GB" sz="2000" dirty="0" smtClean="0">
                <a:latin typeface="Comic Sans MS" panose="030F0702030302020204" pitchFamily="66" charset="0"/>
              </a:rPr>
              <a:t>Mass- g</a:t>
            </a:r>
          </a:p>
          <a:p>
            <a:pPr marL="742950" indent="-74295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The carton holds 2l of milk. The temperature of water in the kettle is 100</a:t>
            </a:r>
            <a:r>
              <a:rPr lang="en-GB" sz="2000" dirty="0">
                <a:latin typeface="Comic Sans MS" panose="030F0702030302020204" pitchFamily="66" charset="0"/>
              </a:rPr>
              <a:t> °</a:t>
            </a:r>
            <a:r>
              <a:rPr lang="en-GB" sz="2000" dirty="0" smtClean="0">
                <a:latin typeface="Comic Sans MS" panose="030F0702030302020204" pitchFamily="66" charset="0"/>
              </a:rPr>
              <a:t>C. The hamster weighs 200g.</a:t>
            </a:r>
          </a:p>
          <a:p>
            <a:pPr marL="742950" indent="-74295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Today my temperature </a:t>
            </a:r>
            <a:r>
              <a:rPr lang="en-GB" sz="2000" dirty="0">
                <a:latin typeface="Comic Sans MS" panose="030F0702030302020204" pitchFamily="66" charset="0"/>
              </a:rPr>
              <a:t>is 20 °</a:t>
            </a:r>
            <a:r>
              <a:rPr lang="en-GB" sz="2000" dirty="0" smtClean="0">
                <a:latin typeface="Comic Sans MS" panose="030F0702030302020204" pitchFamily="66" charset="0"/>
              </a:rPr>
              <a:t>C. My bed is almost 2m long.</a:t>
            </a:r>
          </a:p>
          <a:p>
            <a:pPr marL="742950" indent="-74295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The animal.</a:t>
            </a:r>
          </a:p>
          <a:p>
            <a:pPr marL="742950" indent="-74295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300 l, 350 ml, 18 cm, 8 m</a:t>
            </a:r>
          </a:p>
          <a:p>
            <a:pPr marL="742950" indent="-74295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10g, 500 cm, 6 ml</a:t>
            </a:r>
          </a:p>
          <a:p>
            <a:pPr marL="742950" indent="-742950" algn="l">
              <a:buAutoNum type="arabicPeriod"/>
            </a:pPr>
            <a:r>
              <a:rPr lang="en-GB" sz="2000" dirty="0">
                <a:latin typeface="Comic Sans MS" panose="030F0702030302020204" pitchFamily="66" charset="0"/>
              </a:rPr>
              <a:t>°</a:t>
            </a:r>
            <a:r>
              <a:rPr lang="en-GB" sz="2000" dirty="0" smtClean="0">
                <a:latin typeface="Comic Sans MS" panose="030F0702030302020204" pitchFamily="66" charset="0"/>
              </a:rPr>
              <a:t>C, </a:t>
            </a:r>
            <a:r>
              <a:rPr lang="en-GB" sz="2000" dirty="0" smtClean="0">
                <a:latin typeface="Comic Sans MS" panose="030F0702030302020204" pitchFamily="66" charset="0"/>
              </a:rPr>
              <a:t>ml, g</a:t>
            </a:r>
          </a:p>
          <a:p>
            <a:pPr marL="742950" indent="-742950" algn="l"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6" y="1752600"/>
            <a:ext cx="85344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u="sng" dirty="0" smtClean="0">
                <a:latin typeface="Comic Sans MS" panose="030F0702030302020204" pitchFamily="66" charset="0"/>
              </a:rPr>
              <a:t/>
            </a:r>
            <a:br>
              <a:rPr lang="en-GB" sz="2800" u="sng" dirty="0" smtClean="0">
                <a:latin typeface="Comic Sans MS" panose="030F0702030302020204" pitchFamily="66" charset="0"/>
              </a:rPr>
            </a:br>
            <a:r>
              <a:rPr lang="en-GB" sz="2800" u="sng" dirty="0" smtClean="0">
                <a:latin typeface="Comic Sans MS" panose="030F0702030302020204" pitchFamily="66" charset="0"/>
              </a:rPr>
              <a:t>Challenge</a:t>
            </a:r>
            <a:br>
              <a:rPr lang="en-GB" sz="2800" u="sng" dirty="0" smtClean="0">
                <a:latin typeface="Comic Sans MS" panose="030F0702030302020204" pitchFamily="66" charset="0"/>
              </a:rPr>
            </a:br>
            <a:r>
              <a:rPr lang="en-GB" sz="2800" u="sng" dirty="0">
                <a:latin typeface="Comic Sans MS" panose="030F0702030302020204" pitchFamily="66" charset="0"/>
              </a:rPr>
              <a:t/>
            </a:r>
            <a:br>
              <a:rPr lang="en-GB" sz="2800" u="sng" dirty="0">
                <a:latin typeface="Comic Sans MS" panose="030F0702030302020204" pitchFamily="66" charset="0"/>
              </a:rPr>
            </a:br>
            <a:r>
              <a:rPr lang="en-GB" sz="2800" u="sng" dirty="0" smtClean="0">
                <a:latin typeface="Comic Sans MS" panose="030F0702030302020204" pitchFamily="66" charset="0"/>
              </a:rPr>
              <a:t/>
            </a:r>
            <a:br>
              <a:rPr lang="en-GB" sz="2800" u="sng" dirty="0" smtClean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a): Dad’s bag is heaviest (because Dad’s bag is 5 times as heavy as Molly’s bag and Jack’s bag is lighter than Molly’s). </a:t>
            </a:r>
            <a:r>
              <a:rPr lang="en-GB" sz="2700" dirty="0" smtClean="0">
                <a:latin typeface="Comic Sans MS" panose="030F0702030302020204" pitchFamily="66" charset="0"/>
              </a:rPr>
              <a:t/>
            </a:r>
            <a:br>
              <a:rPr lang="en-GB" sz="2700" dirty="0" smtClean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/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 smtClean="0">
                <a:latin typeface="Comic Sans MS" panose="030F0702030302020204" pitchFamily="66" charset="0"/>
              </a:rPr>
              <a:t>b</a:t>
            </a:r>
            <a:r>
              <a:rPr lang="en-GB" sz="2700" dirty="0">
                <a:latin typeface="Comic Sans MS" panose="030F0702030302020204" pitchFamily="66" charset="0"/>
              </a:rPr>
              <a:t>): Jack’s bag is lightest (because Jack’s bag is half as heavy as Molly’s bag which is lighter than Dad’s bag).</a:t>
            </a:r>
            <a:r>
              <a:rPr lang="en-GB" sz="2000" u="sng" dirty="0">
                <a:latin typeface="Comic Sans MS" panose="030F0702030302020204" pitchFamily="66" charset="0"/>
              </a:rPr>
              <a:t/>
            </a:r>
            <a:br>
              <a:rPr lang="en-GB" sz="2000" u="sng" dirty="0">
                <a:latin typeface="Comic Sans MS" panose="030F0702030302020204" pitchFamily="66" charset="0"/>
              </a:rPr>
            </a:br>
            <a:r>
              <a:rPr lang="en-GB" sz="2000" u="sng" dirty="0" smtClean="0">
                <a:latin typeface="Comic Sans MS" panose="030F0702030302020204" pitchFamily="66" charset="0"/>
              </a:rPr>
              <a:t/>
            </a:r>
            <a:br>
              <a:rPr lang="en-GB" sz="2000" u="sng" dirty="0" smtClean="0">
                <a:latin typeface="Comic Sans MS" panose="030F0702030302020204" pitchFamily="66" charset="0"/>
              </a:rPr>
            </a:br>
            <a:endParaRPr lang="en-GB" sz="20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Today we are going to look at different ways of measuring.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2"/>
            <a:ext cx="1905000" cy="121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136" y="5334000"/>
            <a:ext cx="6858000" cy="1655762"/>
          </a:xfrm>
        </p:spPr>
        <p:txBody>
          <a:bodyPr>
            <a:normAutofit/>
          </a:bodyPr>
          <a:lstStyle/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Let’s look at the answers and how you could have worked them out on the next page…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2"/>
            <a:ext cx="730498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10" y="4381500"/>
            <a:ext cx="529370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5410200"/>
            <a:ext cx="3124200" cy="1092200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400" dirty="0"/>
              <a:t>• </a:t>
            </a:r>
            <a:r>
              <a:rPr lang="en-GB" sz="3100" dirty="0">
                <a:latin typeface="Comic Sans MS" panose="030F0702030302020204" pitchFamily="66" charset="0"/>
              </a:rPr>
              <a:t>How did you work out where Eve lived? </a:t>
            </a:r>
            <a:r>
              <a:rPr lang="en-GB" sz="3100" dirty="0" smtClean="0">
                <a:latin typeface="Comic Sans MS" panose="030F0702030302020204" pitchFamily="66" charset="0"/>
              </a:rPr>
              <a:t/>
            </a:r>
            <a:br>
              <a:rPr lang="en-GB" sz="3100" dirty="0" smtClean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/>
            </a:r>
            <a:br>
              <a:rPr lang="en-GB" sz="3100" dirty="0" smtClean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>• </a:t>
            </a:r>
            <a:r>
              <a:rPr lang="en-GB" sz="3100" dirty="0">
                <a:latin typeface="Comic Sans MS" panose="030F0702030302020204" pitchFamily="66" charset="0"/>
              </a:rPr>
              <a:t>How did you read the thermometer? </a:t>
            </a:r>
            <a:r>
              <a:rPr lang="en-GB" sz="3100" dirty="0" smtClean="0">
                <a:latin typeface="Comic Sans MS" panose="030F0702030302020204" pitchFamily="66" charset="0"/>
              </a:rPr>
              <a:t/>
            </a:r>
            <a:br>
              <a:rPr lang="en-GB" sz="3100" dirty="0" smtClean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/>
            </a:r>
            <a:br>
              <a:rPr lang="en-GB" sz="3100" dirty="0" smtClean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> •Does </a:t>
            </a:r>
            <a:r>
              <a:rPr lang="en-GB" sz="3100" dirty="0">
                <a:latin typeface="Comic Sans MS" panose="030F0702030302020204" pitchFamily="66" charset="0"/>
              </a:rPr>
              <a:t>‘warmer’ mean you have to count on or count back? </a:t>
            </a:r>
            <a:r>
              <a:rPr lang="en-GB" sz="3100" dirty="0" smtClean="0">
                <a:latin typeface="Comic Sans MS" panose="030F0702030302020204" pitchFamily="66" charset="0"/>
              </a:rPr>
              <a:t/>
            </a:r>
            <a:br>
              <a:rPr lang="en-GB" sz="3100" dirty="0" smtClean="0">
                <a:latin typeface="Comic Sans MS" panose="030F0702030302020204" pitchFamily="66" charset="0"/>
              </a:rPr>
            </a:br>
            <a:r>
              <a:rPr lang="en-GB" sz="3100" dirty="0">
                <a:latin typeface="Comic Sans MS" panose="030F0702030302020204" pitchFamily="66" charset="0"/>
              </a:rPr>
              <a:t/>
            </a:r>
            <a:br>
              <a:rPr lang="en-GB" sz="3100" dirty="0">
                <a:latin typeface="Comic Sans MS" panose="030F0702030302020204" pitchFamily="66" charset="0"/>
              </a:rPr>
            </a:br>
            <a:endParaRPr lang="en-GB" sz="3100" dirty="0">
              <a:latin typeface="Comic Sans MS" panose="030F0702030302020204" pitchFamily="66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2"/>
            <a:ext cx="4800600" cy="566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7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523</Words>
  <Application>Microsoft Office PowerPoint</Application>
  <PresentationFormat>On-screen Show (4:3)</PresentationFormat>
  <Paragraphs>90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Childrens drawings on blue design template</vt:lpstr>
      <vt:lpstr>1_Office Theme</vt:lpstr>
      <vt:lpstr>Office Theme</vt:lpstr>
      <vt:lpstr>2_Office Theme</vt:lpstr>
      <vt:lpstr>I hope that you all had a lovely Easter break and are taking care.   </vt:lpstr>
      <vt:lpstr>Good morning Unicorns!</vt:lpstr>
      <vt:lpstr>        Reading online </vt:lpstr>
      <vt:lpstr>                Reading online  </vt:lpstr>
      <vt:lpstr>Maths answers from Friday 3rd April: </vt:lpstr>
      <vt:lpstr> Challenge   a): Dad’s bag is heaviest (because Dad’s bag is 5 times as heavy as Molly’s bag and Jack’s bag is lighter than Molly’s).   b): Jack’s bag is lightest (because Jack’s bag is half as heavy as Molly’s bag which is lighter than Dad’s bag).  </vt:lpstr>
      <vt:lpstr>Maths</vt:lpstr>
      <vt:lpstr>PowerPoint Presentation</vt:lpstr>
      <vt:lpstr>            • How did you work out where Eve lived?   • How did you read the thermometer?    •Does ‘warmer’ mean you have to count on or count back?   </vt:lpstr>
      <vt:lpstr>PowerPoint Presentation</vt:lpstr>
      <vt:lpstr>Now I would like you to have a go at completing work in your CGP Maths Reasoning workbook.</vt:lpstr>
      <vt:lpstr>PowerPoint Presentation</vt:lpstr>
      <vt:lpstr>Handwriting</vt:lpstr>
      <vt:lpstr>   English</vt:lpstr>
      <vt:lpstr>Your first job is to design and draw your own superhero. </vt:lpstr>
      <vt:lpstr>PowerPoint Presentation</vt:lpstr>
      <vt:lpstr>      Once you have done all of this, you will be ready to start your writing tomorrow.      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user</cp:lastModifiedBy>
  <cp:revision>49</cp:revision>
  <dcterms:created xsi:type="dcterms:W3CDTF">2020-03-17T20:05:19Z</dcterms:created>
  <dcterms:modified xsi:type="dcterms:W3CDTF">2020-04-19T14:21:39Z</dcterms:modified>
</cp:coreProperties>
</file>