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300" r:id="rId3"/>
    <p:sldId id="326" r:id="rId4"/>
    <p:sldId id="317" r:id="rId5"/>
    <p:sldId id="312" r:id="rId6"/>
    <p:sldId id="262" r:id="rId7"/>
    <p:sldId id="263" r:id="rId8"/>
    <p:sldId id="313" r:id="rId9"/>
    <p:sldId id="325" r:id="rId10"/>
    <p:sldId id="301" r:id="rId11"/>
    <p:sldId id="267" r:id="rId12"/>
    <p:sldId id="324" r:id="rId13"/>
    <p:sldId id="314" r:id="rId14"/>
    <p:sldId id="287" r:id="rId15"/>
    <p:sldId id="293" r:id="rId16"/>
    <p:sldId id="296" r:id="rId17"/>
    <p:sldId id="281" r:id="rId18"/>
    <p:sldId id="318" r:id="rId19"/>
    <p:sldId id="290" r:id="rId20"/>
    <p:sldId id="319" r:id="rId21"/>
    <p:sldId id="320" r:id="rId22"/>
    <p:sldId id="278" r:id="rId23"/>
    <p:sldId id="268" r:id="rId24"/>
    <p:sldId id="330" r:id="rId25"/>
    <p:sldId id="321" r:id="rId26"/>
    <p:sldId id="322" r:id="rId27"/>
    <p:sldId id="283" r:id="rId28"/>
    <p:sldId id="272" r:id="rId29"/>
    <p:sldId id="328" r:id="rId30"/>
    <p:sldId id="329" r:id="rId31"/>
    <p:sldId id="311" r:id="rId32"/>
    <p:sldId id="276"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2E8"/>
    <a:srgbClr val="CCFFFF"/>
    <a:srgbClr val="FF3B3B"/>
    <a:srgbClr val="FF66CC"/>
    <a:srgbClr val="FFFFCC"/>
    <a:srgbClr val="A9EDD6"/>
    <a:srgbClr val="FFFF99"/>
    <a:srgbClr val="C13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73CFC3-4D88-45E4-A78D-2FFC68935C0D}" type="datetimeFigureOut">
              <a:rPr lang="en-GB" smtClean="0"/>
              <a:t>19/04/2020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1E7F3E-8D47-4DFD-B2C3-877FAFB1D148}" type="slidenum">
              <a:rPr lang="en-GB" smtClean="0"/>
              <a:t>‹#›</a:t>
            </a:fld>
            <a:endParaRPr lang="en-GB"/>
          </a:p>
        </p:txBody>
      </p:sp>
    </p:spTree>
    <p:extLst>
      <p:ext uri="{BB962C8B-B14F-4D97-AF65-F5344CB8AC3E}">
        <p14:creationId xmlns:p14="http://schemas.microsoft.com/office/powerpoint/2010/main" val="70682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E7F3E-8D47-4DFD-B2C3-877FAFB1D148}" type="slidenum">
              <a:rPr lang="en-GB" smtClean="0"/>
              <a:t>26</a:t>
            </a:fld>
            <a:endParaRPr lang="en-GB"/>
          </a:p>
        </p:txBody>
      </p:sp>
    </p:spTree>
    <p:extLst>
      <p:ext uri="{BB962C8B-B14F-4D97-AF65-F5344CB8AC3E}">
        <p14:creationId xmlns:p14="http://schemas.microsoft.com/office/powerpoint/2010/main" val="349920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4/19/2020</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extLst>
      <p:ext uri="{BB962C8B-B14F-4D97-AF65-F5344CB8AC3E}">
        <p14:creationId xmlns:p14="http://schemas.microsoft.com/office/powerpoint/2010/main" val="5398137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7" Type="http://schemas.openxmlformats.org/officeDocument/2006/relationships/image" Target="../media/image45.png"/><Relationship Id="rId2" Type="http://schemas.openxmlformats.org/officeDocument/2006/relationships/image" Target="../media/image41.jpe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jpeg"/><Relationship Id="rId10" Type="http://schemas.openxmlformats.org/officeDocument/2006/relationships/hyperlink" Target="https://www.poetry4kids.com/poems/" TargetMode="External"/><Relationship Id="rId4" Type="http://schemas.openxmlformats.org/officeDocument/2006/relationships/image" Target="../media/image42.png"/><Relationship Id="rId9" Type="http://schemas.openxmlformats.org/officeDocument/2006/relationships/hyperlink" Target="https://fizzyfunnyfuzzy.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hyperlink" Target="https://www.phonicsplay.co.uk/member-only/BuriedTreasure2.html"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phonicsplay.co.uk/member-only/CheekyChimps.html"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phonicsplay.co.uk/PictureMatch.htm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 Id="rId2" Type="http://schemas.openxmlformats.org/officeDocument/2006/relationships/hyperlink" Target="mailto:admin@farnborough.sch.uk" TargetMode="Externa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url=https://disney.fandom.com/wiki/Genie&amp;psig=AOvVaw2bMsA1JK8QItufk7w-GrYg&amp;ust=1587125997784000&amp;source=images&amp;cd=vfe&amp;ved=0CAIQjRxqFwoTCLCBqKH37OgCFQAAAAAdAAAAABAD" TargetMode="Externa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s://www.google.com/url?sa=i&amp;url=https://the-scar-chronicles.fandom.com/wiki/Genie&amp;psig=AOvVaw2bMsA1JK8QItufk7w-GrYg&amp;ust=1587125997784000&amp;source=images&amp;cd=vfe&amp;ved=0CAIQjRxqFwoTCLCBqKH37OgCFQAAAAAdAAAAABAJ"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com/url?sa=i&amp;url=https://disney.fandom.com/wiki/Genie&amp;psig=AOvVaw2bMsA1JK8QItufk7w-GrYg&amp;ust=1587125997784000&amp;source=images&amp;cd=vfe&amp;ved=0CAIQjRxqFwoTCLCBqKH37OgCFQAAAAAdAAAAABAD"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927"/>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smtClean="0">
                <a:latin typeface="Comic Sans MS" panose="030F0702030302020204" pitchFamily="66" charset="0"/>
              </a:rPr>
              <a:t>Good Morning Elves!</a:t>
            </a:r>
            <a:endParaRPr lang="en-GB" sz="5400" dirty="0">
              <a:latin typeface="Comic Sans MS" panose="030F0702030302020204" pitchFamily="66" charset="0"/>
            </a:endParaRPr>
          </a:p>
        </p:txBody>
      </p:sp>
      <p:sp>
        <p:nvSpPr>
          <p:cNvPr id="3" name="Subtitle 2"/>
          <p:cNvSpPr>
            <a:spLocks noGrp="1"/>
          </p:cNvSpPr>
          <p:nvPr>
            <p:ph type="subTitle" idx="1"/>
          </p:nvPr>
        </p:nvSpPr>
        <p:spPr>
          <a:xfrm>
            <a:off x="838200" y="2286000"/>
            <a:ext cx="7772400" cy="1752600"/>
          </a:xfrm>
        </p:spPr>
        <p:txBody>
          <a:bodyPr/>
          <a:lstStyle/>
          <a:p>
            <a:pPr>
              <a:defRPr/>
            </a:pPr>
            <a:r>
              <a:rPr lang="en-GB" sz="4400" dirty="0" smtClean="0">
                <a:latin typeface="Comic Sans MS" panose="030F0702030302020204" pitchFamily="66" charset="0"/>
              </a:rPr>
              <a:t>You have worked so hard this week!</a:t>
            </a:r>
          </a:p>
          <a:p>
            <a:pPr>
              <a:defRPr/>
            </a:pPr>
            <a:r>
              <a:rPr lang="en-GB" sz="4400" dirty="0" smtClean="0">
                <a:latin typeface="Comic Sans MS" panose="030F0702030302020204" pitchFamily="66" charset="0"/>
              </a:rPr>
              <a:t>10 house points !!</a:t>
            </a:r>
            <a:endParaRPr lang="en-GB" sz="4400" dirty="0" smtClean="0">
              <a:latin typeface="Comic Sans MS" panose="030F0702030302020204" pitchFamily="66" charset="0"/>
            </a:endParaRPr>
          </a:p>
        </p:txBody>
      </p:sp>
      <p:pic>
        <p:nvPicPr>
          <p:cNvPr id="5"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648200"/>
            <a:ext cx="2362200" cy="152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97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ounded Rectangle 6"/>
          <p:cNvSpPr/>
          <p:nvPr/>
        </p:nvSpPr>
        <p:spPr>
          <a:xfrm>
            <a:off x="429491" y="692727"/>
            <a:ext cx="840235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6025" y="-1"/>
            <a:ext cx="9448800" cy="1828801"/>
          </a:xfrm>
        </p:spPr>
        <p:txBody>
          <a:bodyPr>
            <a:normAutofit/>
          </a:bodyPr>
          <a:lstStyle/>
          <a:p>
            <a:r>
              <a:rPr lang="en-GB" sz="2000" dirty="0" smtClean="0">
                <a:latin typeface="Comic Sans MS" panose="030F0702030302020204" pitchFamily="66" charset="0"/>
              </a:rPr>
              <a:t>For today’s work, complete the slides which follow in your blue books.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a:t>
            </a:r>
            <a:endParaRPr lang="en-GB" sz="2000" dirty="0"/>
          </a:p>
        </p:txBody>
      </p:sp>
      <p:sp>
        <p:nvSpPr>
          <p:cNvPr id="3" name="Subtitle 2"/>
          <p:cNvSpPr>
            <a:spLocks noGrp="1"/>
          </p:cNvSpPr>
          <p:nvPr>
            <p:ph type="subTitle" idx="1"/>
          </p:nvPr>
        </p:nvSpPr>
        <p:spPr>
          <a:xfrm>
            <a:off x="2133600" y="1981200"/>
            <a:ext cx="6858000" cy="960120"/>
          </a:xfrm>
        </p:spPr>
        <p:txBody>
          <a:bodyPr>
            <a:normAutofit fontScale="25000" lnSpcReduction="20000"/>
          </a:bodyPr>
          <a:lstStyle/>
          <a:p>
            <a:endParaRPr lang="en-GB" dirty="0" smtClean="0">
              <a:latin typeface="Comic Sans MS" panose="030F0702030302020204" pitchFamily="66" charset="0"/>
            </a:endParaRPr>
          </a:p>
          <a:p>
            <a:r>
              <a:rPr lang="en-GB" sz="11200" dirty="0" smtClean="0">
                <a:latin typeface="Comic Sans MS" panose="030F0702030302020204" pitchFamily="66" charset="0"/>
              </a:rPr>
              <a:t>If you would like to try Gruffalo work, complete challenge 1 on the next page.</a:t>
            </a:r>
          </a:p>
          <a:p>
            <a:endParaRPr lang="en-GB" sz="11200" dirty="0" smtClean="0">
              <a:latin typeface="Comic Sans MS" panose="030F0702030302020204" pitchFamily="66" charset="0"/>
            </a:endParaRPr>
          </a:p>
          <a:p>
            <a:endParaRPr lang="en-GB" sz="11200" dirty="0" smtClean="0">
              <a:latin typeface="Comic Sans MS" panose="030F0702030302020204" pitchFamily="66" charset="0"/>
            </a:endParaRPr>
          </a:p>
          <a:p>
            <a:r>
              <a:rPr lang="en-GB" sz="11200" dirty="0" smtClean="0">
                <a:latin typeface="Comic Sans MS" panose="030F0702030302020204" pitchFamily="66" charset="0"/>
              </a:rPr>
              <a:t>If you would like to try Horrid Henry work, complete challenges 1 and 2</a:t>
            </a:r>
          </a:p>
          <a:p>
            <a:endParaRPr lang="en-GB" sz="12800" dirty="0" smtClean="0">
              <a:latin typeface="Comic Sans MS" panose="030F0702030302020204" pitchFamily="66" charset="0"/>
            </a:endParaRPr>
          </a:p>
          <a:p>
            <a:r>
              <a:rPr lang="en-GB" sz="11200" dirty="0" smtClean="0">
                <a:latin typeface="Comic Sans MS" panose="030F0702030302020204" pitchFamily="66" charset="0"/>
              </a:rPr>
              <a:t>If you </a:t>
            </a:r>
            <a:r>
              <a:rPr lang="en-GB" sz="11200" dirty="0">
                <a:latin typeface="Comic Sans MS" panose="030F0702030302020204" pitchFamily="66" charset="0"/>
              </a:rPr>
              <a:t>would like to try </a:t>
            </a:r>
            <a:r>
              <a:rPr lang="en-GB" sz="11200" dirty="0" smtClean="0">
                <a:latin typeface="Comic Sans MS" panose="030F0702030302020204" pitchFamily="66" charset="0"/>
              </a:rPr>
              <a:t>James and the Giant Peach work, complete challenges pages 1,2 and 3.</a:t>
            </a: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41" y="1981200"/>
            <a:ext cx="1247089" cy="1007157"/>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859573" y="3505200"/>
            <a:ext cx="969226" cy="1013704"/>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334" y="4876800"/>
            <a:ext cx="986465" cy="1142719"/>
          </a:xfrm>
          <a:prstGeom prst="rect">
            <a:avLst/>
          </a:prstGeom>
          <a:noFill/>
          <a:ln>
            <a:noFill/>
          </a:ln>
        </p:spPr>
      </p:pic>
    </p:spTree>
    <p:extLst>
      <p:ext uri="{BB962C8B-B14F-4D97-AF65-F5344CB8AC3E}">
        <p14:creationId xmlns:p14="http://schemas.microsoft.com/office/powerpoint/2010/main" val="1371161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03909" y="123829"/>
            <a:ext cx="1600200" cy="109537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03909" y="211727"/>
            <a:ext cx="1981200" cy="923330"/>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 1</a:t>
            </a:r>
            <a:endParaRPr lang="en-GB" dirty="0">
              <a:latin typeface="Comic Sans MS" panose="030F0702030302020204"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555" y="907952"/>
            <a:ext cx="4743450" cy="341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813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03909" y="211727"/>
            <a:ext cx="16002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03909" y="211727"/>
            <a:ext cx="1981200" cy="923330"/>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 2</a:t>
            </a:r>
            <a:endParaRPr lang="en-GB" dirty="0">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0107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15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0" y="87637"/>
            <a:ext cx="1524000" cy="12003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0" y="228600"/>
            <a:ext cx="1981200" cy="1200329"/>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p>
          <a:p>
            <a:r>
              <a:rPr lang="en-GB" dirty="0" smtClean="0">
                <a:latin typeface="Comic Sans MS" panose="030F0702030302020204" pitchFamily="66" charset="0"/>
              </a:rPr>
              <a:t>Challenge</a:t>
            </a:r>
          </a:p>
          <a:p>
            <a:r>
              <a:rPr lang="en-GB" dirty="0">
                <a:latin typeface="Comic Sans MS" panose="030F0702030302020204" pitchFamily="66" charset="0"/>
              </a:rPr>
              <a:t>3</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4724400" cy="629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83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25" y="-1"/>
            <a:ext cx="9448800" cy="2317173"/>
          </a:xfrm>
        </p:spPr>
        <p:txBody>
          <a:bodyPr>
            <a:normAutofit/>
          </a:bodyPr>
          <a:lstStyle/>
          <a:p>
            <a:r>
              <a:rPr lang="en-GB" sz="3600" dirty="0" smtClean="0">
                <a:latin typeface="Comic Sans MS" panose="030F0702030302020204" pitchFamily="66" charset="0"/>
              </a:rPr>
              <a:t>.</a:t>
            </a:r>
            <a:endParaRPr lang="en-GB" sz="3600" dirty="0"/>
          </a:p>
        </p:txBody>
      </p:sp>
      <p:sp>
        <p:nvSpPr>
          <p:cNvPr id="3" name="Subtitle 2"/>
          <p:cNvSpPr>
            <a:spLocks noGrp="1"/>
          </p:cNvSpPr>
          <p:nvPr>
            <p:ph type="subTitle" idx="1"/>
          </p:nvPr>
        </p:nvSpPr>
        <p:spPr>
          <a:xfrm>
            <a:off x="1229375" y="2427937"/>
            <a:ext cx="6858000" cy="1655762"/>
          </a:xfrm>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r>
              <a:rPr lang="en-GB" sz="9600" dirty="0" smtClean="0">
                <a:latin typeface="Comic Sans MS" panose="030F0702030302020204" pitchFamily="66" charset="0"/>
              </a:rPr>
              <a:t>.</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r>
              <a:rPr lang="en-GB" sz="9600" dirty="0" smtClean="0">
                <a:latin typeface="Comic Sans MS" panose="030F0702030302020204" pitchFamily="66" charset="0"/>
              </a:rPr>
              <a:t>.</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319722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3" y="1369388"/>
            <a:ext cx="4143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371600" y="5103078"/>
            <a:ext cx="6096000" cy="1450122"/>
          </a:xfrm>
          <a:prstGeom prst="rect">
            <a:avLst/>
          </a:prstGeom>
          <a:solidFill>
            <a:schemeClr val="bg1"/>
          </a:solidFill>
          <a:ln>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kern="0" dirty="0">
                <a:solidFill>
                  <a:prstClr val="black"/>
                </a:solidFill>
                <a:latin typeface="Comic Sans MS" panose="030F0702030302020204" pitchFamily="66" charset="0"/>
              </a:rPr>
              <a:t>Logon on to Busy Things. </a:t>
            </a:r>
            <a:endParaRPr lang="en-GB" kern="0" dirty="0" smtClean="0">
              <a:solidFill>
                <a:prstClr val="black"/>
              </a:solidFill>
              <a:latin typeface="Comic Sans MS" panose="030F0702030302020204" pitchFamily="66" charset="0"/>
            </a:endParaRPr>
          </a:p>
          <a:p>
            <a:pPr lvl="0" algn="ctr">
              <a:defRPr/>
            </a:pPr>
            <a:r>
              <a:rPr lang="en-GB" kern="0" dirty="0" smtClean="0">
                <a:solidFill>
                  <a:prstClr val="black"/>
                </a:solidFill>
                <a:latin typeface="Comic Sans MS" panose="030F0702030302020204" pitchFamily="66" charset="0"/>
              </a:rPr>
              <a:t>Can you score more points today? Are you faster? </a:t>
            </a:r>
          </a:p>
          <a:p>
            <a:pPr lvl="0" algn="ctr">
              <a:defRPr/>
            </a:pPr>
            <a:r>
              <a:rPr lang="en-GB" kern="0" dirty="0" smtClean="0">
                <a:solidFill>
                  <a:prstClr val="black"/>
                </a:solidFill>
                <a:latin typeface="Comic Sans MS" panose="030F0702030302020204" pitchFamily="66" charset="0"/>
              </a:rPr>
              <a:t>Play </a:t>
            </a:r>
            <a:r>
              <a:rPr lang="en-GB" kern="0" dirty="0">
                <a:solidFill>
                  <a:prstClr val="black"/>
                </a:solidFill>
                <a:latin typeface="Comic Sans MS" panose="030F0702030302020204" pitchFamily="66" charset="0"/>
              </a:rPr>
              <a:t>one or all the games to practise </a:t>
            </a:r>
            <a:r>
              <a:rPr lang="en-GB" kern="0" dirty="0" smtClean="0">
                <a:solidFill>
                  <a:prstClr val="black"/>
                </a:solidFill>
                <a:latin typeface="Comic Sans MS" panose="030F0702030302020204" pitchFamily="66" charset="0"/>
              </a:rPr>
              <a:t>position  skills. </a:t>
            </a:r>
            <a:endParaRPr lang="en-GB" kern="0" dirty="0">
              <a:solidFill>
                <a:sysClr val="windowText" lastClr="00000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097" y="3121145"/>
            <a:ext cx="19526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40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 name="Rounded Rectangle 9"/>
          <p:cNvSpPr/>
          <p:nvPr/>
        </p:nvSpPr>
        <p:spPr>
          <a:xfrm>
            <a:off x="1606062" y="31509"/>
            <a:ext cx="7461738" cy="190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585" y="230801"/>
            <a:ext cx="14478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7585" y="318700"/>
            <a:ext cx="1981200" cy="646331"/>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sp>
        <p:nvSpPr>
          <p:cNvPr id="9" name="TextBox 8"/>
          <p:cNvSpPr txBox="1"/>
          <p:nvPr/>
        </p:nvSpPr>
        <p:spPr>
          <a:xfrm>
            <a:off x="1752600" y="39572"/>
            <a:ext cx="7620000" cy="1815882"/>
          </a:xfrm>
          <a:prstGeom prst="rect">
            <a:avLst/>
          </a:prstGeom>
          <a:noFill/>
        </p:spPr>
        <p:txBody>
          <a:bodyPr wrap="square" rtlCol="0">
            <a:spAutoFit/>
          </a:bodyPr>
          <a:lstStyle/>
          <a:p>
            <a:r>
              <a:rPr lang="en-GB" sz="2800" dirty="0" smtClean="0">
                <a:latin typeface="Comic Sans MS" panose="030F0702030302020204" pitchFamily="66" charset="0"/>
              </a:rPr>
              <a:t>If you’ve completed you Maths book and have time for the Maths Challenge below. Have a go at the following question. </a:t>
            </a:r>
          </a:p>
          <a:p>
            <a:r>
              <a:rPr lang="en-GB" sz="2800" dirty="0" smtClean="0">
                <a:latin typeface="Comic Sans MS" panose="030F0702030302020204" pitchFamily="66" charset="0"/>
              </a:rPr>
              <a:t>Write</a:t>
            </a:r>
            <a:r>
              <a:rPr lang="en-GB" sz="2800" dirty="0">
                <a:latin typeface="Comic Sans MS" panose="030F0702030302020204" pitchFamily="66" charset="0"/>
              </a:rPr>
              <a:t> </a:t>
            </a:r>
            <a:r>
              <a:rPr lang="en-GB" sz="2800" dirty="0" smtClean="0">
                <a:latin typeface="Comic Sans MS" panose="030F0702030302020204" pitchFamily="66" charset="0"/>
              </a:rPr>
              <a:t>the answers in your blue book.</a:t>
            </a:r>
            <a:endParaRPr lang="en-GB" sz="2800" dirty="0">
              <a:latin typeface="Comic Sans MS" panose="030F0702030302020204" pitchFamily="66"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057400"/>
            <a:ext cx="2535115" cy="337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67607" y="5749269"/>
            <a:ext cx="4572000" cy="646331"/>
          </a:xfrm>
          <a:prstGeom prst="rect">
            <a:avLst/>
          </a:prstGeom>
        </p:spPr>
        <p:txBody>
          <a:bodyPr>
            <a:spAutoFit/>
          </a:bodyPr>
          <a:lstStyle/>
          <a:p>
            <a:pPr lvl="0" algn="ctr">
              <a:defRPr/>
            </a:pPr>
            <a:r>
              <a:rPr lang="en-GB" kern="0" dirty="0" smtClean="0">
                <a:solidFill>
                  <a:prstClr val="black"/>
                </a:solidFill>
                <a:latin typeface="Comic Sans MS" panose="030F0702030302020204" pitchFamily="66" charset="0"/>
              </a:rPr>
              <a:t>Gather some objects from around your house and make up a ‘Guess What’ game.</a:t>
            </a:r>
            <a:endParaRPr lang="en-GB" kern="0" dirty="0">
              <a:solidFill>
                <a:sysClr val="windowText" lastClr="000000"/>
              </a:solidFill>
            </a:endParaRPr>
          </a:p>
        </p:txBody>
      </p:sp>
    </p:spTree>
    <p:extLst>
      <p:ext uri="{BB962C8B-B14F-4D97-AF65-F5344CB8AC3E}">
        <p14:creationId xmlns:p14="http://schemas.microsoft.com/office/powerpoint/2010/main" val="29763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ed Rectangular Callout 6"/>
          <p:cNvSpPr/>
          <p:nvPr/>
        </p:nvSpPr>
        <p:spPr>
          <a:xfrm>
            <a:off x="1981200" y="1936438"/>
            <a:ext cx="6664036" cy="2034671"/>
          </a:xfrm>
          <a:prstGeom prst="wedgeRoundRectCallout">
            <a:avLst>
              <a:gd name="adj1" fmla="val -45989"/>
              <a:gd name="adj2" fmla="val 7952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2111053" cy="109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282253" y="274444"/>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11"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91625"/>
            <a:ext cx="2057400" cy="23436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920775"/>
            <a:ext cx="2440092" cy="1015663"/>
          </a:xfrm>
          <a:prstGeom prst="rect">
            <a:avLst/>
          </a:prstGeom>
        </p:spPr>
        <p:txBody>
          <a:bodyPr wrap="none">
            <a:spAutoFit/>
          </a:bodyPr>
          <a:lstStyle/>
          <a:p>
            <a:r>
              <a:rPr lang="en-GB" sz="6000" u="sng" dirty="0">
                <a:solidFill>
                  <a:prstClr val="black"/>
                </a:solidFill>
                <a:latin typeface="Comic Sans MS" panose="030F0702030302020204" pitchFamily="66" charset="0"/>
                <a:ea typeface="+mj-ea"/>
                <a:cs typeface="+mj-cs"/>
              </a:rPr>
              <a:t>Maths</a:t>
            </a:r>
            <a:endParaRPr lang="en-GB" dirty="0"/>
          </a:p>
        </p:txBody>
      </p:sp>
      <p:sp>
        <p:nvSpPr>
          <p:cNvPr id="6" name="Rectangle 5"/>
          <p:cNvSpPr/>
          <p:nvPr/>
        </p:nvSpPr>
        <p:spPr>
          <a:xfrm>
            <a:off x="1828800" y="2133600"/>
            <a:ext cx="6324600" cy="1588127"/>
          </a:xfrm>
          <a:prstGeom prst="rect">
            <a:avLst/>
          </a:prstGeom>
        </p:spPr>
        <p:txBody>
          <a:bodyPr wrap="square">
            <a:spAutoFit/>
          </a:bodyPr>
          <a:lstStyle/>
          <a:p>
            <a:pPr lvl="0" algn="ctr">
              <a:lnSpc>
                <a:spcPct val="90000"/>
              </a:lnSpc>
              <a:spcBef>
                <a:spcPts val="1000"/>
              </a:spcBef>
            </a:pPr>
            <a:r>
              <a:rPr lang="en-GB" sz="3600" b="1" dirty="0">
                <a:solidFill>
                  <a:prstClr val="black"/>
                </a:solidFill>
                <a:latin typeface="Comic Sans MS" panose="030F0702030302020204" pitchFamily="66" charset="0"/>
              </a:rPr>
              <a:t>Today we are going to continue to </a:t>
            </a:r>
            <a:r>
              <a:rPr lang="en-GB" sz="3600" b="1" dirty="0" smtClean="0">
                <a:solidFill>
                  <a:prstClr val="black"/>
                </a:solidFill>
                <a:latin typeface="Comic Sans MS" panose="030F0702030302020204" pitchFamily="66" charset="0"/>
              </a:rPr>
              <a:t>create patterns.</a:t>
            </a:r>
            <a:endParaRPr lang="en-GB" sz="36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313625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2111053" cy="109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r>
              <a:rPr lang="en-GB" sz="3200" dirty="0" smtClean="0"/>
              <a:t>Today create a shop in your home.</a:t>
            </a:r>
            <a:br>
              <a:rPr lang="en-GB" sz="3200" dirty="0" smtClean="0"/>
            </a:br>
            <a:r>
              <a:rPr lang="en-GB" sz="3200" dirty="0" smtClean="0"/>
              <a:t>What are you going to sell?</a:t>
            </a:r>
            <a:br>
              <a:rPr lang="en-GB" sz="3200" dirty="0" smtClean="0"/>
            </a:br>
            <a:endParaRPr lang="en-GB" sz="3200"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282253" y="274444"/>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11"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91000"/>
            <a:ext cx="2057400" cy="234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7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ed Rectangle 6"/>
          <p:cNvSpPr/>
          <p:nvPr/>
        </p:nvSpPr>
        <p:spPr>
          <a:xfrm>
            <a:off x="1665260" y="435877"/>
            <a:ext cx="7110095"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905000" y="350518"/>
            <a:ext cx="6870355" cy="1097281"/>
          </a:xfrm>
        </p:spPr>
        <p:txBody>
          <a:bodyPr>
            <a:noAutofit/>
          </a:bodyPr>
          <a:lstStyle/>
          <a:p>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endParaRPr lang="en-GB" sz="2000" dirty="0"/>
          </a:p>
        </p:txBody>
      </p:sp>
      <p:sp>
        <p:nvSpPr>
          <p:cNvPr id="3" name="Subtitle 2"/>
          <p:cNvSpPr>
            <a:spLocks noGrp="1"/>
          </p:cNvSpPr>
          <p:nvPr>
            <p:ph type="subTitle" idx="1"/>
          </p:nvPr>
        </p:nvSpPr>
        <p:spPr>
          <a:xfrm>
            <a:off x="1641814" y="1502677"/>
            <a:ext cx="6858000" cy="1655762"/>
          </a:xfrm>
        </p:spPr>
        <p:txBody>
          <a:bodyPr>
            <a:normAutofit fontScale="25000" lnSpcReduction="20000"/>
          </a:bodyPr>
          <a:lstStyle/>
          <a:p>
            <a:endParaRPr lang="en-GB" dirty="0">
              <a:latin typeface="Comic Sans MS" panose="030F0702030302020204" pitchFamily="66" charset="0"/>
            </a:endParaRPr>
          </a:p>
          <a:p>
            <a:r>
              <a:rPr lang="en-GB" sz="9600" dirty="0" smtClean="0">
                <a:latin typeface="Comic Sans MS" panose="030F0702030302020204" pitchFamily="66" charset="0"/>
              </a:rPr>
              <a:t>If you would like to try Gruffalo work, complete page 34</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r>
              <a:rPr lang="en-GB" sz="9600" dirty="0" smtClean="0">
                <a:latin typeface="Comic Sans MS" panose="030F0702030302020204" pitchFamily="66" charset="0"/>
              </a:rPr>
              <a:t>If </a:t>
            </a:r>
            <a:r>
              <a:rPr lang="en-GB" sz="9600" dirty="0">
                <a:latin typeface="Comic Sans MS" panose="030F0702030302020204" pitchFamily="66" charset="0"/>
              </a:rPr>
              <a:t>you would like to try </a:t>
            </a:r>
            <a:r>
              <a:rPr lang="en-GB" sz="9600" dirty="0" smtClean="0">
                <a:latin typeface="Comic Sans MS" panose="030F0702030302020204" pitchFamily="66" charset="0"/>
              </a:rPr>
              <a:t>Horrid Henry work, complete pages 34 and challenge 1.</a:t>
            </a:r>
          </a:p>
          <a:p>
            <a:endParaRPr lang="en-GB" sz="9600" dirty="0" smtClean="0">
              <a:latin typeface="Comic Sans MS" panose="030F0702030302020204" pitchFamily="66" charset="0"/>
            </a:endParaRPr>
          </a:p>
          <a:p>
            <a:endParaRPr lang="en-GB" sz="9600" dirty="0" smtClean="0">
              <a:latin typeface="Comic Sans MS" panose="030F0702030302020204" pitchFamily="66" charset="0"/>
            </a:endParaRPr>
          </a:p>
          <a:p>
            <a:endParaRPr lang="en-GB" sz="9600" dirty="0">
              <a:latin typeface="Comic Sans MS" panose="030F0702030302020204" pitchFamily="66" charset="0"/>
            </a:endParaRPr>
          </a:p>
          <a:p>
            <a:r>
              <a:rPr lang="en-GB" sz="9600" dirty="0" smtClean="0">
                <a:latin typeface="Comic Sans MS" panose="030F0702030302020204" pitchFamily="66" charset="0"/>
              </a:rPr>
              <a:t>If </a:t>
            </a:r>
            <a:r>
              <a:rPr lang="en-GB" sz="9600" dirty="0">
                <a:latin typeface="Comic Sans MS" panose="030F0702030302020204" pitchFamily="66" charset="0"/>
              </a:rPr>
              <a:t>you would like to try </a:t>
            </a:r>
            <a:r>
              <a:rPr lang="en-GB" sz="9600" dirty="0" smtClean="0">
                <a:latin typeface="Comic Sans MS" panose="030F0702030302020204" pitchFamily="66" charset="0"/>
              </a:rPr>
              <a:t>James and the Giant Peach work, complete page 34 and challenge 1 and 2.</a:t>
            </a: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41" y="1447800"/>
            <a:ext cx="979580" cy="838200"/>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281108" y="2951720"/>
            <a:ext cx="1210845" cy="685800"/>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109" y="4800600"/>
            <a:ext cx="1210845" cy="762000"/>
          </a:xfrm>
          <a:prstGeom prst="rect">
            <a:avLst/>
          </a:prstGeom>
          <a:no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152170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493" y="322946"/>
            <a:ext cx="1586767" cy="646331"/>
          </a:xfrm>
          <a:prstGeom prst="rect">
            <a:avLst/>
          </a:prstGeom>
        </p:spPr>
        <p:txBody>
          <a:bodyPr wrap="square">
            <a:spAutoFit/>
          </a:bodyPr>
          <a:lstStyle/>
          <a:p>
            <a:pPr lvl="0"/>
            <a:r>
              <a:rPr lang="en-GB" dirty="0">
                <a:solidFill>
                  <a:prstClr val="black"/>
                </a:solidFill>
                <a:latin typeface="Comic Sans MS" panose="030F0702030302020204" pitchFamily="66" charset="0"/>
              </a:rPr>
              <a:t>Yellow group</a:t>
            </a:r>
          </a:p>
          <a:p>
            <a:pPr lvl="0"/>
            <a:r>
              <a:rPr lang="en-GB" dirty="0">
                <a:solidFill>
                  <a:prstClr val="black"/>
                </a:solidFill>
                <a:latin typeface="Comic Sans MS" panose="030F0702030302020204" pitchFamily="66" charset="0"/>
              </a:rPr>
              <a:t>Maths</a:t>
            </a:r>
          </a:p>
        </p:txBody>
      </p:sp>
      <p:sp>
        <p:nvSpPr>
          <p:cNvPr id="9" name="TextBox 8"/>
          <p:cNvSpPr txBox="1"/>
          <p:nvPr/>
        </p:nvSpPr>
        <p:spPr>
          <a:xfrm>
            <a:off x="1905000" y="459323"/>
            <a:ext cx="6748963" cy="923330"/>
          </a:xfrm>
          <a:prstGeom prst="rect">
            <a:avLst/>
          </a:prstGeom>
          <a:noFill/>
        </p:spPr>
        <p:txBody>
          <a:bodyPr wrap="none" rtlCol="0">
            <a:spAutoFit/>
          </a:bodyPr>
          <a:lstStyle/>
          <a:p>
            <a:r>
              <a:rPr lang="en-GB" dirty="0" smtClean="0">
                <a:latin typeface="Comic Sans MS" panose="030F0702030302020204" pitchFamily="66" charset="0"/>
              </a:rPr>
              <a:t>Can you complete the tasks below from you CGP book. If you </a:t>
            </a:r>
          </a:p>
          <a:p>
            <a:r>
              <a:rPr lang="en-GB" dirty="0" smtClean="0">
                <a:latin typeface="Comic Sans MS" panose="030F0702030302020204" pitchFamily="66" charset="0"/>
              </a:rPr>
              <a:t>Complete the challenge questions, draw pictures in your </a:t>
            </a:r>
          </a:p>
          <a:p>
            <a:r>
              <a:rPr lang="en-GB" dirty="0" smtClean="0">
                <a:latin typeface="Comic Sans MS" panose="030F0702030302020204" pitchFamily="66" charset="0"/>
              </a:rPr>
              <a:t>blue book.</a:t>
            </a:r>
            <a:endParaRPr lang="en-GB" dirty="0">
              <a:latin typeface="Comic Sans MS" panose="030F0702030302020204" pitchFamily="66" charset="0"/>
            </a:endParaRPr>
          </a:p>
        </p:txBody>
      </p:sp>
    </p:spTree>
    <p:extLst>
      <p:ext uri="{BB962C8B-B14F-4D97-AF65-F5344CB8AC3E}">
        <p14:creationId xmlns:p14="http://schemas.microsoft.com/office/powerpoint/2010/main" val="368482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2111053" cy="109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282253" y="274444"/>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11"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91000"/>
            <a:ext cx="2057400" cy="2343621"/>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4" y="847959"/>
            <a:ext cx="5419725" cy="570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07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03908" y="211727"/>
            <a:ext cx="1877291" cy="113971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03909" y="211727"/>
            <a:ext cx="1981200" cy="1200329"/>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Thursday’s</a:t>
            </a:r>
          </a:p>
          <a:p>
            <a:r>
              <a:rPr lang="en-GB" dirty="0" smtClean="0">
                <a:latin typeface="Comic Sans MS" panose="030F0702030302020204" pitchFamily="66" charset="0"/>
              </a:rPr>
              <a:t>Maths Answers</a:t>
            </a:r>
          </a:p>
          <a:p>
            <a:endParaRPr lang="en-GB" dirty="0">
              <a:latin typeface="Comic Sans MS" panose="030F0702030302020204" pitchFamily="66" charset="0"/>
            </a:endParaRPr>
          </a:p>
        </p:txBody>
      </p:sp>
      <p:sp>
        <p:nvSpPr>
          <p:cNvPr id="2" name="TextBox 1"/>
          <p:cNvSpPr txBox="1"/>
          <p:nvPr/>
        </p:nvSpPr>
        <p:spPr>
          <a:xfrm>
            <a:off x="381000" y="1351439"/>
            <a:ext cx="4724400" cy="4247317"/>
          </a:xfrm>
          <a:prstGeom prst="rect">
            <a:avLst/>
          </a:prstGeom>
          <a:noFill/>
        </p:spPr>
        <p:txBody>
          <a:bodyPr wrap="square" rtlCol="0">
            <a:spAutoFit/>
          </a:bodyPr>
          <a:lstStyle/>
          <a:p>
            <a:pPr lvl="2"/>
            <a:r>
              <a:rPr lang="en-GB" dirty="0" smtClean="0"/>
              <a:t>1. top</a:t>
            </a:r>
          </a:p>
          <a:p>
            <a:r>
              <a:rPr lang="en-GB" dirty="0" smtClean="0"/>
              <a:t>	   </a:t>
            </a:r>
            <a:r>
              <a:rPr lang="en-GB" dirty="0"/>
              <a:t> </a:t>
            </a:r>
            <a:r>
              <a:rPr lang="en-GB" dirty="0" smtClean="0"/>
              <a:t>down</a:t>
            </a:r>
          </a:p>
          <a:p>
            <a:r>
              <a:rPr lang="en-GB" dirty="0"/>
              <a:t>	</a:t>
            </a:r>
            <a:r>
              <a:rPr lang="en-GB" dirty="0" smtClean="0"/>
              <a:t>   </a:t>
            </a:r>
            <a:r>
              <a:rPr lang="en-GB" dirty="0"/>
              <a:t> </a:t>
            </a:r>
            <a:r>
              <a:rPr lang="en-GB" dirty="0" smtClean="0"/>
              <a:t> up</a:t>
            </a:r>
          </a:p>
          <a:p>
            <a:r>
              <a:rPr lang="en-GB" dirty="0"/>
              <a:t>	</a:t>
            </a:r>
            <a:r>
              <a:rPr lang="en-GB" dirty="0" smtClean="0"/>
              <a:t>   </a:t>
            </a:r>
          </a:p>
          <a:p>
            <a:endParaRPr lang="en-GB" dirty="0"/>
          </a:p>
          <a:p>
            <a:endParaRPr lang="en-GB" dirty="0" smtClean="0"/>
          </a:p>
          <a:p>
            <a:r>
              <a:rPr lang="en-GB" dirty="0" smtClean="0"/>
              <a:t>	2. The children are correct. The 	doll is on the top shelf. She is</a:t>
            </a:r>
          </a:p>
          <a:p>
            <a:r>
              <a:rPr lang="en-GB" dirty="0"/>
              <a:t>	</a:t>
            </a:r>
            <a:r>
              <a:rPr lang="en-GB" dirty="0" smtClean="0"/>
              <a:t>to the right of the books.</a:t>
            </a:r>
          </a:p>
          <a:p>
            <a:endParaRPr lang="en-GB" dirty="0"/>
          </a:p>
          <a:p>
            <a:endParaRPr lang="en-GB" dirty="0" smtClean="0"/>
          </a:p>
          <a:p>
            <a:r>
              <a:rPr lang="en-GB" dirty="0" smtClean="0"/>
              <a:t>                 3.  The doll is above the dinosaur.</a:t>
            </a:r>
          </a:p>
          <a:p>
            <a:r>
              <a:rPr lang="en-GB" dirty="0"/>
              <a:t> </a:t>
            </a:r>
            <a:r>
              <a:rPr lang="en-GB" dirty="0" smtClean="0"/>
              <a:t>                      The doll is to the left of the slide. </a:t>
            </a:r>
          </a:p>
          <a:p>
            <a:r>
              <a:rPr lang="en-GB" dirty="0"/>
              <a:t> </a:t>
            </a:r>
            <a:r>
              <a:rPr lang="en-GB" dirty="0" smtClean="0"/>
              <a:t>                     </a:t>
            </a:r>
          </a:p>
          <a:p>
            <a:r>
              <a:rPr lang="en-GB" dirty="0"/>
              <a:t> </a:t>
            </a:r>
            <a:r>
              <a:rPr lang="en-GB" dirty="0" smtClean="0"/>
              <a:t>                     </a:t>
            </a:r>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55740"/>
            <a:ext cx="2057400" cy="141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74598"/>
            <a:ext cx="2057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92112"/>
            <a:ext cx="1981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007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2111053" cy="109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282253" y="274444"/>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11"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91000"/>
            <a:ext cx="2057400" cy="2343621"/>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95400"/>
            <a:ext cx="67818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077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 y="363294"/>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066799" y="4620457"/>
            <a:ext cx="7496175" cy="14755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38200" y="4648200"/>
            <a:ext cx="7450184"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Comic Sans MS" panose="030F0702030302020204" pitchFamily="66" charset="0"/>
              </a:rPr>
              <a:t>.</a:t>
            </a:r>
            <a:endParaRPr kumimoji="0" lang="en-GB" sz="1800" b="0" i="0" u="none" strike="noStrike" kern="0" cap="none" spc="0" normalizeH="0" baseline="0" noProof="0" dirty="0" smtClean="0">
              <a:ln>
                <a:noFill/>
              </a:ln>
              <a:solidFill>
                <a:sysClr val="windowText" lastClr="000000"/>
              </a:solidFill>
              <a:effectLst/>
              <a:uLnTx/>
              <a:uFillTx/>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37338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4773267"/>
            <a:ext cx="7772400" cy="1200329"/>
          </a:xfrm>
          <a:prstGeom prst="rect">
            <a:avLst/>
          </a:prstGeom>
        </p:spPr>
        <p:txBody>
          <a:bodyPr wrap="square">
            <a:spAutoFit/>
          </a:bodyPr>
          <a:lstStyle/>
          <a:p>
            <a:pPr lvl="0" algn="ctr">
              <a:defRPr/>
            </a:pPr>
            <a:r>
              <a:rPr lang="en-GB" kern="0" dirty="0">
                <a:solidFill>
                  <a:prstClr val="black"/>
                </a:solidFill>
                <a:latin typeface="Comic Sans MS" panose="030F0702030302020204" pitchFamily="66" charset="0"/>
              </a:rPr>
              <a:t>Logon on to Busy Things. </a:t>
            </a:r>
            <a:r>
              <a:rPr lang="en-GB" kern="0" dirty="0" smtClean="0">
                <a:solidFill>
                  <a:prstClr val="black"/>
                </a:solidFill>
                <a:latin typeface="Comic Sans MS" panose="030F0702030302020204" pitchFamily="66" charset="0"/>
              </a:rPr>
              <a:t>How did you get on with the games </a:t>
            </a:r>
          </a:p>
          <a:p>
            <a:pPr lvl="0" algn="ctr">
              <a:defRPr/>
            </a:pPr>
            <a:r>
              <a:rPr lang="en-GB" kern="0" dirty="0" smtClean="0">
                <a:solidFill>
                  <a:prstClr val="black"/>
                </a:solidFill>
                <a:latin typeface="Comic Sans MS" panose="030F0702030302020204" pitchFamily="66" charset="0"/>
              </a:rPr>
              <a:t>yesterday.. </a:t>
            </a:r>
            <a:r>
              <a:rPr lang="en-GB" kern="0" dirty="0">
                <a:solidFill>
                  <a:prstClr val="black"/>
                </a:solidFill>
                <a:latin typeface="Comic Sans MS" panose="030F0702030302020204" pitchFamily="66" charset="0"/>
              </a:rPr>
              <a:t>Play one or all the games to practise your </a:t>
            </a:r>
            <a:r>
              <a:rPr lang="en-GB" kern="0" dirty="0" smtClean="0">
                <a:solidFill>
                  <a:prstClr val="black"/>
                </a:solidFill>
                <a:latin typeface="Comic Sans MS" panose="030F0702030302020204" pitchFamily="66" charset="0"/>
              </a:rPr>
              <a:t>money and</a:t>
            </a:r>
          </a:p>
          <a:p>
            <a:pPr lvl="0" algn="ctr">
              <a:defRPr/>
            </a:pPr>
            <a:r>
              <a:rPr lang="en-GB" kern="0" dirty="0" smtClean="0">
                <a:solidFill>
                  <a:prstClr val="black"/>
                </a:solidFill>
                <a:latin typeface="Comic Sans MS" panose="030F0702030302020204" pitchFamily="66" charset="0"/>
              </a:rPr>
              <a:t>pattern skills</a:t>
            </a:r>
            <a:r>
              <a:rPr lang="en-GB" kern="0" dirty="0">
                <a:solidFill>
                  <a:prstClr val="black"/>
                </a:solidFill>
                <a:latin typeface="Comic Sans MS" panose="030F0702030302020204" pitchFamily="66" charset="0"/>
              </a:rPr>
              <a:t>. </a:t>
            </a:r>
            <a:endParaRPr lang="en-GB" kern="0" dirty="0" smtClean="0">
              <a:solidFill>
                <a:prstClr val="black"/>
              </a:solidFill>
              <a:latin typeface="Comic Sans MS" panose="030F0702030302020204" pitchFamily="66" charset="0"/>
            </a:endParaRPr>
          </a:p>
          <a:p>
            <a:pPr lvl="0" algn="ctr">
              <a:defRPr/>
            </a:pPr>
            <a:r>
              <a:rPr lang="en-GB" kern="0" dirty="0" smtClean="0">
                <a:solidFill>
                  <a:prstClr val="black"/>
                </a:solidFill>
                <a:latin typeface="Comic Sans MS" panose="030F0702030302020204" pitchFamily="66" charset="0"/>
              </a:rPr>
              <a:t>Can you score more points today? Can you go faster?</a:t>
            </a:r>
            <a:endParaRPr lang="en-GB" kern="0" dirty="0">
              <a:solidFill>
                <a:sysClr val="windowText" lastClr="000000"/>
              </a:solidFill>
            </a:endParaRPr>
          </a:p>
        </p:txBody>
      </p:sp>
      <p:pic>
        <p:nvPicPr>
          <p:cNvPr id="8" name="Picture 7"/>
          <p:cNvPicPr>
            <a:picLocks noChangeAspect="1"/>
          </p:cNvPicPr>
          <p:nvPr/>
        </p:nvPicPr>
        <p:blipFill>
          <a:blip r:embed="rId4"/>
          <a:stretch>
            <a:fillRect/>
          </a:stretch>
        </p:blipFill>
        <p:spPr>
          <a:xfrm>
            <a:off x="1752600" y="1697973"/>
            <a:ext cx="2016669" cy="157379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7" y="383565"/>
            <a:ext cx="1609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882" y="1677191"/>
            <a:ext cx="2162175" cy="169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605021"/>
            <a:ext cx="2009775" cy="169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6188" y="2391603"/>
            <a:ext cx="1926786" cy="180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559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3B3B"/>
        </a:solidFill>
        <a:effectLst/>
      </p:bgPr>
    </p:bg>
    <p:spTree>
      <p:nvGrpSpPr>
        <p:cNvPr id="1" name=""/>
        <p:cNvGrpSpPr/>
        <p:nvPr/>
      </p:nvGrpSpPr>
      <p:grpSpPr>
        <a:xfrm>
          <a:off x="0" y="0"/>
          <a:ext cx="0" cy="0"/>
          <a:chOff x="0" y="0"/>
          <a:chExt cx="0" cy="0"/>
        </a:xfrm>
      </p:grpSpPr>
      <p:sp>
        <p:nvSpPr>
          <p:cNvPr id="5" name="Rounded Rectangular Callout 4"/>
          <p:cNvSpPr/>
          <p:nvPr/>
        </p:nvSpPr>
        <p:spPr>
          <a:xfrm>
            <a:off x="1905000" y="1814944"/>
            <a:ext cx="6815203" cy="3214255"/>
          </a:xfrm>
          <a:prstGeom prst="wedgeRoundRectCallout">
            <a:avLst>
              <a:gd name="adj1" fmla="val -51853"/>
              <a:gd name="adj2" fmla="val 82021"/>
              <a:gd name="adj3" fmla="val 16667"/>
            </a:avLst>
          </a:prstGeom>
          <a:solidFill>
            <a:srgbClr val="FF3B3B"/>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261997" y="0"/>
            <a:ext cx="6858000" cy="1295400"/>
          </a:xfrm>
        </p:spPr>
        <p:txBody>
          <a:bodyPr/>
          <a:lstStyle/>
          <a:p>
            <a:r>
              <a:rPr lang="en-GB" u="sng" dirty="0" smtClean="0">
                <a:latin typeface="Comic Sans MS" panose="030F0702030302020204" pitchFamily="66" charset="0"/>
              </a:rPr>
              <a:t>Handwriting</a:t>
            </a:r>
            <a:endParaRPr lang="en-GB" u="sng" dirty="0">
              <a:latin typeface="Comic Sans MS" panose="030F0702030302020204" pitchFamily="66" charset="0"/>
            </a:endParaRPr>
          </a:p>
        </p:txBody>
      </p:sp>
      <p:sp>
        <p:nvSpPr>
          <p:cNvPr id="3" name="Subtitle 2"/>
          <p:cNvSpPr>
            <a:spLocks noGrp="1"/>
          </p:cNvSpPr>
          <p:nvPr>
            <p:ph type="subTitle" idx="1"/>
          </p:nvPr>
        </p:nvSpPr>
        <p:spPr>
          <a:xfrm>
            <a:off x="1752600" y="2209800"/>
            <a:ext cx="6858000" cy="1808162"/>
          </a:xfrm>
        </p:spPr>
        <p:txBody>
          <a:bodyPr>
            <a:noAutofit/>
          </a:bodyPr>
          <a:lstStyle/>
          <a:p>
            <a:r>
              <a:rPr lang="en-GB" sz="2800" b="1" dirty="0" smtClean="0">
                <a:latin typeface="Comic Sans MS" panose="030F0702030302020204" pitchFamily="66" charset="0"/>
              </a:rPr>
              <a:t>Are you impressing your grown ups with your handwriting?</a:t>
            </a:r>
          </a:p>
          <a:p>
            <a:endParaRPr lang="en-GB" sz="2800" b="1" dirty="0" smtClean="0">
              <a:latin typeface="Comic Sans MS" panose="030F0702030302020204" pitchFamily="66" charset="0"/>
            </a:endParaRPr>
          </a:p>
          <a:p>
            <a:r>
              <a:rPr lang="en-GB" sz="2800" b="1" dirty="0" smtClean="0">
                <a:latin typeface="Comic Sans MS" panose="030F0702030302020204" pitchFamily="66" charset="0"/>
              </a:rPr>
              <a:t>Please complete pages </a:t>
            </a:r>
            <a:r>
              <a:rPr lang="en-GB" sz="2800" b="1" dirty="0" smtClean="0">
                <a:latin typeface="Comic Sans MS" panose="030F0702030302020204" pitchFamily="66" charset="0"/>
              </a:rPr>
              <a:t>26 </a:t>
            </a:r>
            <a:r>
              <a:rPr lang="en-GB" sz="2800" b="1" dirty="0" smtClean="0">
                <a:latin typeface="Comic Sans MS" panose="030F0702030302020204" pitchFamily="66" charset="0"/>
              </a:rPr>
              <a:t>in </a:t>
            </a:r>
          </a:p>
          <a:p>
            <a:r>
              <a:rPr lang="en-GB" sz="2800" b="1" dirty="0" smtClean="0">
                <a:latin typeface="Comic Sans MS" panose="030F0702030302020204" pitchFamily="66" charset="0"/>
              </a:rPr>
              <a:t>your CGP Handwriting Book</a:t>
            </a: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smtClean="0">
                <a:latin typeface="Comic Sans MS" panose="030F0702030302020204" pitchFamily="66" charset="0"/>
              </a:rPr>
              <a:t>.</a:t>
            </a:r>
            <a:endParaRPr lang="en-GB" sz="1600" dirty="0">
              <a:latin typeface="Comic Sans MS" panose="030F0702030302020204" pitchFamily="66" charset="0"/>
            </a:endParaRPr>
          </a:p>
        </p:txBody>
      </p:sp>
      <p:pic>
        <p:nvPicPr>
          <p:cNvPr id="4" name="Picture 3" descr="Image result for hand writ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799" y="200416"/>
            <a:ext cx="1757819" cy="1219200"/>
          </a:xfrm>
          <a:prstGeom prst="rect">
            <a:avLst/>
          </a:prstGeom>
          <a:noFill/>
          <a:ln>
            <a:noFill/>
          </a:ln>
        </p:spPr>
      </p:pic>
      <p:pic>
        <p:nvPicPr>
          <p:cNvPr id="7"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67200"/>
            <a:ext cx="2057400" cy="234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990600" y="-304800"/>
            <a:ext cx="7921875" cy="5791199"/>
          </a:xfrm>
        </p:spPr>
        <p:txBody>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pPr algn="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25" y="169101"/>
            <a:ext cx="1752600" cy="1219200"/>
          </a:xfrm>
          <a:prstGeom prst="rect">
            <a:avLst/>
          </a:prstGeom>
          <a:noFill/>
          <a:ln>
            <a:noFill/>
          </a:ln>
        </p:spPr>
      </p:pic>
      <p:sp>
        <p:nvSpPr>
          <p:cNvPr id="8" name="AutoShape 2" descr="Image result for shoe template"/>
          <p:cNvSpPr>
            <a:spLocks noChangeAspect="1" noChangeArrowheads="1"/>
          </p:cNvSpPr>
          <p:nvPr/>
        </p:nvSpPr>
        <p:spPr bwMode="auto">
          <a:xfrm>
            <a:off x="63500" y="-136525"/>
            <a:ext cx="16573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924" y="4105026"/>
            <a:ext cx="1313911" cy="14966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301177"/>
            <a:ext cx="1765300" cy="7819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249" y="1397826"/>
            <a:ext cx="8470900" cy="2308324"/>
          </a:xfrm>
          <a:prstGeom prst="rect">
            <a:avLst/>
          </a:prstGeom>
        </p:spPr>
        <p:txBody>
          <a:bodyPr wrap="square">
            <a:spAutoFit/>
          </a:bodyPr>
          <a:lstStyle/>
          <a:p>
            <a:pPr lvl="0"/>
            <a:r>
              <a:rPr lang="en-GB" sz="2400" dirty="0" smtClean="0">
                <a:solidFill>
                  <a:prstClr val="black"/>
                </a:solidFill>
                <a:latin typeface="Comic Sans MS" panose="030F0702030302020204" pitchFamily="66" charset="0"/>
              </a:rPr>
              <a:t>Today, have a go and write an amazing poem!</a:t>
            </a:r>
          </a:p>
          <a:p>
            <a:pPr lvl="0"/>
            <a:endParaRPr lang="en-GB" sz="2400" dirty="0" smtClean="0">
              <a:solidFill>
                <a:prstClr val="black"/>
              </a:solidFill>
              <a:latin typeface="Comic Sans MS" panose="030F0702030302020204" pitchFamily="66" charset="0"/>
            </a:endParaRPr>
          </a:p>
          <a:p>
            <a:pPr marL="342900" lvl="0" indent="-342900">
              <a:buFont typeface="Wingdings" panose="05000000000000000000" pitchFamily="2" charset="2"/>
              <a:buChar char="§"/>
            </a:pPr>
            <a:r>
              <a:rPr lang="en-GB" sz="2400" dirty="0" smtClean="0">
                <a:solidFill>
                  <a:prstClr val="black"/>
                </a:solidFill>
                <a:latin typeface="Comic Sans MS" panose="030F0702030302020204" pitchFamily="66" charset="0"/>
              </a:rPr>
              <a:t>Use one </a:t>
            </a:r>
            <a:r>
              <a:rPr lang="en-GB" sz="2400" dirty="0">
                <a:solidFill>
                  <a:prstClr val="black"/>
                </a:solidFill>
                <a:latin typeface="Comic Sans MS" panose="030F0702030302020204" pitchFamily="66" charset="0"/>
              </a:rPr>
              <a:t>of the poems we have </a:t>
            </a:r>
            <a:r>
              <a:rPr lang="en-GB" sz="2400" dirty="0" smtClean="0">
                <a:solidFill>
                  <a:prstClr val="black"/>
                </a:solidFill>
                <a:latin typeface="Comic Sans MS" panose="030F0702030302020204" pitchFamily="66" charset="0"/>
              </a:rPr>
              <a:t>completed this week and create your own</a:t>
            </a:r>
            <a:r>
              <a:rPr lang="en-GB" sz="2400" dirty="0" smtClean="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a:p>
            <a:pPr marL="342900" lvl="0" indent="-342900">
              <a:buFont typeface="Wingdings" panose="05000000000000000000" pitchFamily="2" charset="2"/>
              <a:buChar char="§"/>
            </a:pPr>
            <a:r>
              <a:rPr lang="en-GB" sz="2400" dirty="0">
                <a:solidFill>
                  <a:prstClr val="black"/>
                </a:solidFill>
                <a:latin typeface="Comic Sans MS" panose="030F0702030302020204" pitchFamily="66" charset="0"/>
              </a:rPr>
              <a:t>H</a:t>
            </a:r>
            <a:r>
              <a:rPr lang="en-GB" sz="2400" dirty="0" smtClean="0">
                <a:solidFill>
                  <a:prstClr val="black"/>
                </a:solidFill>
                <a:latin typeface="Comic Sans MS" panose="030F0702030302020204" pitchFamily="66" charset="0"/>
              </a:rPr>
              <a:t>ave </a:t>
            </a:r>
            <a:r>
              <a:rPr lang="en-GB" sz="2400" dirty="0">
                <a:solidFill>
                  <a:prstClr val="black"/>
                </a:solidFill>
                <a:latin typeface="Comic Sans MS" panose="030F0702030302020204" pitchFamily="66" charset="0"/>
              </a:rPr>
              <a:t>a look at the poetry websites </a:t>
            </a:r>
            <a:r>
              <a:rPr lang="en-GB" sz="2400" dirty="0" smtClean="0">
                <a:solidFill>
                  <a:prstClr val="black"/>
                </a:solidFill>
                <a:latin typeface="Comic Sans MS" panose="030F0702030302020204" pitchFamily="66" charset="0"/>
              </a:rPr>
              <a:t>to </a:t>
            </a:r>
            <a:r>
              <a:rPr lang="en-GB" sz="2400" dirty="0">
                <a:solidFill>
                  <a:prstClr val="black"/>
                </a:solidFill>
                <a:latin typeface="Comic Sans MS" panose="030F0702030302020204" pitchFamily="66" charset="0"/>
              </a:rPr>
              <a:t>give you </a:t>
            </a:r>
            <a:r>
              <a:rPr lang="en-GB" sz="2400" dirty="0" smtClean="0">
                <a:solidFill>
                  <a:prstClr val="black"/>
                </a:solidFill>
                <a:latin typeface="Comic Sans MS" panose="030F0702030302020204" pitchFamily="66" charset="0"/>
              </a:rPr>
              <a:t>inspiration for your poem.</a:t>
            </a:r>
            <a:endParaRPr lang="en-GB" sz="2400" dirty="0">
              <a:solidFill>
                <a:prstClr val="black"/>
              </a:solidFill>
              <a:latin typeface="Comic Sans MS" panose="030F0702030302020204" pitchFamily="66"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850" y="3693450"/>
            <a:ext cx="1924050" cy="198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14" y="3815476"/>
            <a:ext cx="2538684" cy="176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9038" y="3641998"/>
            <a:ext cx="1908676" cy="195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73550" y="5797034"/>
            <a:ext cx="4311149" cy="923330"/>
          </a:xfrm>
          <a:prstGeom prst="rect">
            <a:avLst/>
          </a:prstGeom>
          <a:noFill/>
        </p:spPr>
        <p:txBody>
          <a:bodyPr wrap="square" rtlCol="0">
            <a:spAutoFit/>
          </a:bodyPr>
          <a:lstStyle/>
          <a:p>
            <a:r>
              <a:rPr lang="en-GB" dirty="0" err="1" smtClean="0">
                <a:latin typeface="Comic Sans MS" panose="030F0702030302020204" pitchFamily="66" charset="0"/>
                <a:hlinkClick r:id="rId9"/>
              </a:rPr>
              <a:t>FizzyFunnyFuzzy</a:t>
            </a:r>
            <a:r>
              <a:rPr lang="en-GB" dirty="0" smtClean="0">
                <a:latin typeface="Comic Sans MS" panose="030F0702030302020204" pitchFamily="66" charset="0"/>
                <a:hlinkClick r:id="rId9"/>
              </a:rPr>
              <a:t>: Fun Poetry For Kids</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a:solidFill>
                  <a:srgbClr val="FF0000"/>
                </a:solidFill>
                <a:latin typeface="Comic Sans MS" panose="030F0702030302020204" pitchFamily="66" charset="0"/>
              </a:rPr>
              <a:t>https://fizzyfunnyfuzzy.com/poems</a:t>
            </a:r>
          </a:p>
        </p:txBody>
      </p:sp>
      <p:sp>
        <p:nvSpPr>
          <p:cNvPr id="16" name="TextBox 15"/>
          <p:cNvSpPr txBox="1"/>
          <p:nvPr/>
        </p:nvSpPr>
        <p:spPr>
          <a:xfrm>
            <a:off x="4616449" y="5827022"/>
            <a:ext cx="4203700" cy="954107"/>
          </a:xfrm>
          <a:prstGeom prst="rect">
            <a:avLst/>
          </a:prstGeom>
          <a:noFill/>
        </p:spPr>
        <p:txBody>
          <a:bodyPr wrap="square" rtlCol="0">
            <a:spAutoFit/>
          </a:bodyPr>
          <a:lstStyle/>
          <a:p>
            <a:r>
              <a:rPr lang="en-GB" sz="1400" dirty="0" smtClean="0">
                <a:latin typeface="Comic Sans MS" panose="030F0702030302020204" pitchFamily="66" charset="0"/>
                <a:hlinkClick r:id="rId10"/>
              </a:rPr>
              <a:t>Funny Poems - </a:t>
            </a:r>
            <a:r>
              <a:rPr lang="en-GB" sz="1400" dirty="0" err="1" smtClean="0">
                <a:latin typeface="Comic Sans MS" panose="030F0702030302020204" pitchFamily="66" charset="0"/>
                <a:hlinkClick r:id="rId10"/>
              </a:rPr>
              <a:t>Kenn</a:t>
            </a:r>
            <a:r>
              <a:rPr lang="en-GB" sz="1400" dirty="0" smtClean="0">
                <a:latin typeface="Comic Sans MS" panose="030F0702030302020204" pitchFamily="66" charset="0"/>
                <a:hlinkClick r:id="rId10"/>
              </a:rPr>
              <a:t> Nesbitt's Poetry4kids.com</a:t>
            </a:r>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r>
              <a:rPr lang="en-GB" sz="1400" dirty="0" smtClean="0">
                <a:solidFill>
                  <a:srgbClr val="FF0000"/>
                </a:solidFill>
                <a:latin typeface="Comic Sans MS" panose="030F0702030302020204" pitchFamily="66" charset="0"/>
              </a:rPr>
              <a:t>https://www.poetry4kids.com/poems/</a:t>
            </a:r>
            <a:endParaRPr lang="en-GB" sz="1400" dirty="0">
              <a:solidFill>
                <a:srgbClr val="FF0000"/>
              </a:solidFill>
              <a:latin typeface="Comic Sans MS" panose="030F0702030302020204" pitchFamily="66" charset="0"/>
            </a:endParaRPr>
          </a:p>
          <a:p>
            <a:endParaRPr lang="en-GB" sz="1400" dirty="0">
              <a:latin typeface="Comic Sans MS" panose="030F0702030302020204" pitchFamily="66" charset="0"/>
            </a:endParaRPr>
          </a:p>
        </p:txBody>
      </p:sp>
    </p:spTree>
    <p:extLst>
      <p:ext uri="{BB962C8B-B14F-4D97-AF65-F5344CB8AC3E}">
        <p14:creationId xmlns:p14="http://schemas.microsoft.com/office/powerpoint/2010/main" val="3105913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ED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Phonics</a:t>
            </a:r>
            <a:endParaRPr lang="en-GB" u="sng" dirty="0">
              <a:latin typeface="Comic Sans MS" panose="030F0702030302020204" pitchFamily="66" charset="0"/>
            </a:endParaRPr>
          </a:p>
        </p:txBody>
      </p:sp>
      <p:sp>
        <p:nvSpPr>
          <p:cNvPr id="3" name="Content Placeholder 2"/>
          <p:cNvSpPr>
            <a:spLocks noGrp="1"/>
          </p:cNvSpPr>
          <p:nvPr>
            <p:ph idx="1"/>
          </p:nvPr>
        </p:nvSpPr>
        <p:spPr>
          <a:xfrm>
            <a:off x="706582" y="1345190"/>
            <a:ext cx="7921875" cy="5791199"/>
          </a:xfrm>
        </p:spPr>
        <p:txBody>
          <a:bodyPr>
            <a:normAutofit/>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pPr marL="0" indent="0">
              <a:buNone/>
            </a:pPr>
            <a:endParaRPr lang="en-GB" dirty="0" smtClean="0">
              <a:latin typeface="Comic Sans MS" panose="030F0702030302020204" pitchFamily="66" charset="0"/>
            </a:endParaRPr>
          </a:p>
        </p:txBody>
      </p:sp>
      <p:sp>
        <p:nvSpPr>
          <p:cNvPr id="5" name="Rectangle 4"/>
          <p:cNvSpPr/>
          <p:nvPr/>
        </p:nvSpPr>
        <p:spPr>
          <a:xfrm>
            <a:off x="671413" y="1738745"/>
            <a:ext cx="7752607" cy="4708981"/>
          </a:xfrm>
          <a:prstGeom prst="rect">
            <a:avLst/>
          </a:prstGeom>
        </p:spPr>
        <p:txBody>
          <a:bodyPr wrap="square">
            <a:spAutoFit/>
          </a:bodyPr>
          <a:lstStyle/>
          <a:p>
            <a:pPr lvl="0">
              <a:spcBef>
                <a:spcPct val="20000"/>
              </a:spcBef>
            </a:pPr>
            <a:r>
              <a:rPr lang="en-GB" sz="2800" dirty="0">
                <a:solidFill>
                  <a:prstClr val="black"/>
                </a:solidFill>
                <a:latin typeface="Comic Sans MS" panose="030F0702030302020204" pitchFamily="66" charset="0"/>
              </a:rPr>
              <a:t>Today you are practising </a:t>
            </a:r>
            <a:r>
              <a:rPr lang="en-GB" sz="2800" dirty="0" smtClean="0">
                <a:solidFill>
                  <a:prstClr val="black"/>
                </a:solidFill>
                <a:latin typeface="Comic Sans MS" panose="030F0702030302020204" pitchFamily="66" charset="0"/>
              </a:rPr>
              <a:t>the </a:t>
            </a:r>
            <a:r>
              <a:rPr lang="en-GB" sz="2800" dirty="0" err="1" smtClean="0">
                <a:solidFill>
                  <a:srgbClr val="FF0000"/>
                </a:solidFill>
                <a:latin typeface="Comic Sans MS" panose="030F0702030302020204" pitchFamily="66" charset="0"/>
              </a:rPr>
              <a:t>ie</a:t>
            </a:r>
            <a:r>
              <a:rPr lang="en-GB" sz="2800" dirty="0" smtClean="0">
                <a:solidFill>
                  <a:prstClr val="black"/>
                </a:solidFill>
                <a:latin typeface="Comic Sans MS" panose="030F0702030302020204" pitchFamily="66" charset="0"/>
              </a:rPr>
              <a:t> sound</a:t>
            </a:r>
            <a:r>
              <a:rPr lang="en-GB" sz="2800" dirty="0">
                <a:solidFill>
                  <a:prstClr val="black"/>
                </a:solidFill>
                <a:latin typeface="Comic Sans MS" panose="030F0702030302020204" pitchFamily="66" charset="0"/>
              </a:rPr>
              <a:t>.</a:t>
            </a:r>
          </a:p>
          <a:p>
            <a:pPr lvl="0">
              <a:spcBef>
                <a:spcPct val="20000"/>
              </a:spcBef>
            </a:pPr>
            <a:r>
              <a:rPr lang="en-GB" sz="2800" dirty="0" smtClean="0">
                <a:solidFill>
                  <a:prstClr val="black"/>
                </a:solidFill>
                <a:latin typeface="Comic Sans MS" panose="030F0702030302020204" pitchFamily="66" charset="0"/>
              </a:rPr>
              <a:t>Complete </a:t>
            </a:r>
            <a:r>
              <a:rPr lang="en-GB" sz="2800" dirty="0" smtClean="0">
                <a:solidFill>
                  <a:prstClr val="black"/>
                </a:solidFill>
                <a:latin typeface="Comic Sans MS" panose="030F0702030302020204" pitchFamily="66" charset="0"/>
              </a:rPr>
              <a:t>pages </a:t>
            </a:r>
            <a:r>
              <a:rPr lang="en-GB" sz="2800" dirty="0" smtClean="0">
                <a:solidFill>
                  <a:prstClr val="black"/>
                </a:solidFill>
                <a:latin typeface="Comic Sans MS" panose="030F0702030302020204" pitchFamily="66" charset="0"/>
              </a:rPr>
              <a:t>12</a:t>
            </a:r>
            <a:r>
              <a:rPr lang="en-GB" sz="2800" dirty="0" smtClean="0">
                <a:solidFill>
                  <a:prstClr val="black"/>
                </a:solidFill>
                <a:latin typeface="Comic Sans MS" panose="030F0702030302020204" pitchFamily="66" charset="0"/>
              </a:rPr>
              <a:t> </a:t>
            </a:r>
            <a:r>
              <a:rPr lang="en-GB" sz="2800" dirty="0" smtClean="0">
                <a:solidFill>
                  <a:prstClr val="black"/>
                </a:solidFill>
                <a:latin typeface="Comic Sans MS" panose="030F0702030302020204" pitchFamily="66" charset="0"/>
              </a:rPr>
              <a:t>and </a:t>
            </a:r>
            <a:r>
              <a:rPr lang="en-GB" sz="2800" dirty="0" smtClean="0">
                <a:solidFill>
                  <a:prstClr val="black"/>
                </a:solidFill>
                <a:latin typeface="Comic Sans MS" panose="030F0702030302020204" pitchFamily="66" charset="0"/>
              </a:rPr>
              <a:t>13 </a:t>
            </a:r>
            <a:r>
              <a:rPr lang="en-GB" sz="2800" dirty="0" smtClean="0">
                <a:solidFill>
                  <a:prstClr val="black"/>
                </a:solidFill>
                <a:latin typeface="Comic Sans MS" panose="030F0702030302020204" pitchFamily="66" charset="0"/>
              </a:rPr>
              <a:t>in </a:t>
            </a:r>
            <a:r>
              <a:rPr lang="en-GB" sz="2800" dirty="0" smtClean="0">
                <a:solidFill>
                  <a:prstClr val="black"/>
                </a:solidFill>
                <a:latin typeface="Comic Sans MS" panose="030F0702030302020204" pitchFamily="66" charset="0"/>
              </a:rPr>
              <a:t>your </a:t>
            </a:r>
            <a:r>
              <a:rPr lang="en-GB" sz="2800" dirty="0" smtClean="0">
                <a:solidFill>
                  <a:prstClr val="black"/>
                </a:solidFill>
                <a:latin typeface="Comic Sans MS" panose="030F0702030302020204" pitchFamily="66" charset="0"/>
              </a:rPr>
              <a:t>CGP phonics booklet.</a:t>
            </a:r>
          </a:p>
          <a:p>
            <a:pPr lvl="0">
              <a:spcBef>
                <a:spcPct val="20000"/>
              </a:spcBef>
            </a:pPr>
            <a:r>
              <a:rPr lang="en-GB" sz="2000" dirty="0">
                <a:solidFill>
                  <a:prstClr val="black"/>
                </a:solidFill>
                <a:latin typeface="Comic Sans MS" panose="030F0702030302020204" pitchFamily="66" charset="0"/>
              </a:rPr>
              <a:t>Follow the orange link to phonics play to practise the </a:t>
            </a:r>
            <a:r>
              <a:rPr lang="en-GB" sz="2800" dirty="0" err="1" smtClean="0">
                <a:solidFill>
                  <a:prstClr val="black"/>
                </a:solidFill>
                <a:latin typeface="Comic Sans MS" panose="030F0702030302020204" pitchFamily="66" charset="0"/>
              </a:rPr>
              <a:t>ie</a:t>
            </a:r>
            <a:r>
              <a:rPr lang="en-GB" sz="2000" dirty="0" smtClean="0">
                <a:solidFill>
                  <a:prstClr val="black"/>
                </a:solidFill>
                <a:latin typeface="Comic Sans MS" panose="030F0702030302020204" pitchFamily="66" charset="0"/>
              </a:rPr>
              <a:t> </a:t>
            </a:r>
            <a:r>
              <a:rPr lang="en-GB" sz="2000" dirty="0">
                <a:solidFill>
                  <a:prstClr val="black"/>
                </a:solidFill>
                <a:latin typeface="Comic Sans MS" panose="030F0702030302020204" pitchFamily="66" charset="0"/>
              </a:rPr>
              <a:t>sound. The web address is in red in case you are unable to access the link. Click on the existing version</a:t>
            </a:r>
            <a:r>
              <a:rPr lang="en-GB" sz="2000" dirty="0" smtClean="0">
                <a:solidFill>
                  <a:prstClr val="black"/>
                </a:solidFill>
                <a:latin typeface="Comic Sans MS" panose="030F0702030302020204" pitchFamily="66" charset="0"/>
              </a:rPr>
              <a:t>.</a:t>
            </a:r>
          </a:p>
          <a:p>
            <a:pPr lvl="0">
              <a:spcBef>
                <a:spcPct val="20000"/>
              </a:spcBef>
            </a:pPr>
            <a:r>
              <a:rPr lang="en-GB" sz="2000" dirty="0" smtClean="0">
                <a:solidFill>
                  <a:prstClr val="black"/>
                </a:solidFill>
                <a:latin typeface="Comic Sans MS" panose="030F0702030302020204" pitchFamily="66" charset="0"/>
                <a:hlinkClick r:id="rId2"/>
              </a:rPr>
              <a:t>Buried treasure blending game </a:t>
            </a:r>
            <a:r>
              <a:rPr lang="en-GB" sz="2000" dirty="0" err="1" smtClean="0">
                <a:solidFill>
                  <a:prstClr val="black"/>
                </a:solidFill>
                <a:latin typeface="Comic Sans MS" panose="030F0702030302020204" pitchFamily="66" charset="0"/>
                <a:hlinkClick r:id="rId2"/>
              </a:rPr>
              <a:t>ie</a:t>
            </a:r>
            <a:r>
              <a:rPr lang="en-GB" sz="2000" dirty="0" smtClean="0">
                <a:solidFill>
                  <a:prstClr val="black"/>
                </a:solidFill>
                <a:latin typeface="Comic Sans MS" panose="030F0702030302020204" pitchFamily="66" charset="0"/>
                <a:hlinkClick r:id="rId2"/>
              </a:rPr>
              <a:t> sound</a:t>
            </a:r>
            <a:endParaRPr lang="en-GB" sz="2000" dirty="0" smtClean="0">
              <a:solidFill>
                <a:prstClr val="black"/>
              </a:solidFill>
              <a:latin typeface="Comic Sans MS" panose="030F0702030302020204" pitchFamily="66" charset="0"/>
            </a:endParaRPr>
          </a:p>
          <a:p>
            <a:pPr lvl="0">
              <a:spcBef>
                <a:spcPct val="20000"/>
              </a:spcBef>
            </a:pPr>
            <a:endParaRPr lang="en-GB" sz="2000" dirty="0">
              <a:solidFill>
                <a:prstClr val="black"/>
              </a:solidFill>
              <a:latin typeface="Comic Sans MS" panose="030F0702030302020204" pitchFamily="66" charset="0"/>
            </a:endParaRPr>
          </a:p>
          <a:p>
            <a:pPr lvl="0">
              <a:spcBef>
                <a:spcPct val="20000"/>
              </a:spcBef>
            </a:pPr>
            <a:r>
              <a:rPr lang="en-GB" dirty="0">
                <a:solidFill>
                  <a:srgbClr val="FF0000"/>
                </a:solidFill>
                <a:latin typeface="Comic Sans MS" panose="030F0702030302020204" pitchFamily="66" charset="0"/>
              </a:rPr>
              <a:t>https://</a:t>
            </a:r>
            <a:r>
              <a:rPr lang="en-GB" dirty="0" smtClean="0">
                <a:solidFill>
                  <a:srgbClr val="FF0000"/>
                </a:solidFill>
                <a:latin typeface="Comic Sans MS" panose="030F0702030302020204" pitchFamily="66" charset="0"/>
              </a:rPr>
              <a:t>www.phonicsplay.co.uk/member-only/BuriedTreasure2.html</a:t>
            </a:r>
            <a:endParaRPr lang="en-GB" dirty="0">
              <a:solidFill>
                <a:srgbClr val="FF0000"/>
              </a:solidFill>
              <a:latin typeface="Comic Sans MS" panose="030F0702030302020204" pitchFamily="66" charset="0"/>
            </a:endParaRPr>
          </a:p>
          <a:p>
            <a:pPr lvl="0">
              <a:spcBef>
                <a:spcPct val="20000"/>
              </a:spcBef>
            </a:pPr>
            <a:endParaRPr lang="en-GB" sz="2800" dirty="0">
              <a:solidFill>
                <a:prstClr val="black"/>
              </a:solidFill>
              <a:latin typeface="Comic Sans MS" panose="030F0702030302020204" pitchFamily="66" charset="0"/>
            </a:endParaRPr>
          </a:p>
          <a:p>
            <a:pPr lvl="0">
              <a:spcBef>
                <a:spcPct val="20000"/>
              </a:spcBef>
            </a:pPr>
            <a:endParaRPr lang="en-GB" sz="2800" dirty="0" smtClean="0">
              <a:solidFill>
                <a:prstClr val="black"/>
              </a:solidFill>
              <a:latin typeface="Comic Sans MS" panose="030F0702030302020204" pitchFamily="66"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7776"/>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0476"/>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53794"/>
            <a:ext cx="4572000" cy="646331"/>
          </a:xfrm>
          <a:prstGeom prst="rect">
            <a:avLst/>
          </a:prstGeom>
        </p:spPr>
        <p:txBody>
          <a:bodyPr>
            <a:spAutoFit/>
          </a:bodyPr>
          <a:lstStyle/>
          <a:p>
            <a:pPr lvl="0"/>
            <a:r>
              <a:rPr lang="en-GB" dirty="0">
                <a:solidFill>
                  <a:prstClr val="black"/>
                </a:solidFill>
                <a:latin typeface="Comic Sans MS" panose="030F0702030302020204" pitchFamily="66" charset="0"/>
              </a:rPr>
              <a:t>Green </a:t>
            </a:r>
            <a:r>
              <a:rPr lang="en-GB" dirty="0" smtClean="0">
                <a:solidFill>
                  <a:prstClr val="black"/>
                </a:solidFill>
                <a:latin typeface="Comic Sans MS" panose="030F0702030302020204" pitchFamily="66" charset="0"/>
              </a:rPr>
              <a:t> group</a:t>
            </a:r>
            <a:endParaRPr lang="en-GB" dirty="0">
              <a:solidFill>
                <a:prstClr val="black"/>
              </a:solidFill>
              <a:latin typeface="Comic Sans MS" panose="030F0702030302020204" pitchFamily="66" charset="0"/>
            </a:endParaRPr>
          </a:p>
          <a:p>
            <a:pPr lvl="0"/>
            <a:r>
              <a:rPr lang="en-GB" dirty="0" smtClean="0">
                <a:solidFill>
                  <a:prstClr val="black"/>
                </a:solidFill>
                <a:latin typeface="Comic Sans MS" panose="030F0702030302020204" pitchFamily="66" charset="0"/>
              </a:rPr>
              <a:t>Phonics</a:t>
            </a:r>
            <a:endParaRPr lang="en-GB" dirty="0">
              <a:solidFill>
                <a:prstClr val="black"/>
              </a:solidFill>
              <a:latin typeface="Comic Sans MS" panose="030F0702030302020204" pitchFamily="66" charset="0"/>
            </a:endParaRPr>
          </a:p>
        </p:txBody>
      </p:sp>
      <p:pic>
        <p:nvPicPr>
          <p:cNvPr id="11" name="Picture 2" descr="Genie | The Scar Chronicles Wiki | Fandom">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5457" y="62346"/>
            <a:ext cx="1471664"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8903" y="5410200"/>
            <a:ext cx="1273148" cy="122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342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ED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Phonics</a:t>
            </a:r>
            <a:endParaRPr lang="en-GB" u="sng" dirty="0">
              <a:latin typeface="Comic Sans MS" panose="030F0702030302020204" pitchFamily="66" charset="0"/>
            </a:endParaRPr>
          </a:p>
        </p:txBody>
      </p:sp>
      <p:sp>
        <p:nvSpPr>
          <p:cNvPr id="3" name="Content Placeholder 2"/>
          <p:cNvSpPr>
            <a:spLocks noGrp="1"/>
          </p:cNvSpPr>
          <p:nvPr>
            <p:ph idx="1"/>
          </p:nvPr>
        </p:nvSpPr>
        <p:spPr>
          <a:xfrm>
            <a:off x="706582" y="1345190"/>
            <a:ext cx="7921875" cy="5791199"/>
          </a:xfrm>
        </p:spPr>
        <p:txBody>
          <a:bodyPr>
            <a:normAutofit/>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pPr marL="0" indent="0">
              <a:buNone/>
            </a:pPr>
            <a:endParaRPr lang="en-GB" dirty="0" smtClean="0">
              <a:latin typeface="Comic Sans MS" panose="030F0702030302020204" pitchFamily="66" charset="0"/>
            </a:endParaRPr>
          </a:p>
        </p:txBody>
      </p:sp>
      <p:sp>
        <p:nvSpPr>
          <p:cNvPr id="5" name="Rectangle 4"/>
          <p:cNvSpPr/>
          <p:nvPr/>
        </p:nvSpPr>
        <p:spPr>
          <a:xfrm>
            <a:off x="228601" y="1738745"/>
            <a:ext cx="8915400" cy="4832092"/>
          </a:xfrm>
          <a:prstGeom prst="rect">
            <a:avLst/>
          </a:prstGeom>
        </p:spPr>
        <p:txBody>
          <a:bodyPr wrap="square">
            <a:spAutoFit/>
          </a:bodyPr>
          <a:lstStyle/>
          <a:p>
            <a:pPr lvl="0">
              <a:spcBef>
                <a:spcPct val="20000"/>
              </a:spcBef>
            </a:pPr>
            <a:r>
              <a:rPr lang="en-GB" sz="2800" u="sng" dirty="0" smtClean="0">
                <a:solidFill>
                  <a:prstClr val="black"/>
                </a:solidFill>
                <a:latin typeface="Comic Sans MS" panose="030F0702030302020204" pitchFamily="66" charset="0"/>
              </a:rPr>
              <a:t>Challenge</a:t>
            </a:r>
          </a:p>
          <a:p>
            <a:pPr lvl="0">
              <a:spcBef>
                <a:spcPct val="20000"/>
              </a:spcBef>
            </a:pPr>
            <a:r>
              <a:rPr lang="en-GB" sz="2800" dirty="0">
                <a:solidFill>
                  <a:prstClr val="black"/>
                </a:solidFill>
                <a:latin typeface="Comic Sans MS" panose="030F0702030302020204" pitchFamily="66" charset="0"/>
              </a:rPr>
              <a:t>A</a:t>
            </a:r>
            <a:r>
              <a:rPr lang="en-GB" sz="2800" dirty="0" smtClean="0">
                <a:solidFill>
                  <a:prstClr val="black"/>
                </a:solidFill>
                <a:latin typeface="Comic Sans MS" panose="030F0702030302020204" pitchFamily="66" charset="0"/>
              </a:rPr>
              <a:t>lternative sounds for </a:t>
            </a:r>
            <a:r>
              <a:rPr lang="en-GB" sz="2800" dirty="0">
                <a:solidFill>
                  <a:srgbClr val="FF0000"/>
                </a:solidFill>
                <a:latin typeface="Comic Sans MS" panose="030F0702030302020204" pitchFamily="66" charset="0"/>
              </a:rPr>
              <a:t>o</a:t>
            </a:r>
            <a:r>
              <a:rPr lang="en-GB" sz="2800" dirty="0" smtClean="0">
                <a:solidFill>
                  <a:srgbClr val="FF0000"/>
                </a:solidFill>
                <a:latin typeface="Comic Sans MS" panose="030F0702030302020204" pitchFamily="66" charset="0"/>
              </a:rPr>
              <a:t> </a:t>
            </a:r>
            <a:endParaRPr lang="en-GB" sz="2800" dirty="0">
              <a:solidFill>
                <a:srgbClr val="FF0000"/>
              </a:solidFill>
              <a:latin typeface="Comic Sans MS" panose="030F0702030302020204" pitchFamily="66" charset="0"/>
            </a:endParaRPr>
          </a:p>
          <a:p>
            <a:pPr lvl="0">
              <a:spcBef>
                <a:spcPct val="20000"/>
              </a:spcBef>
            </a:pPr>
            <a:r>
              <a:rPr lang="en-GB" sz="2800" dirty="0" smtClean="0">
                <a:solidFill>
                  <a:schemeClr val="accent1"/>
                </a:solidFill>
                <a:latin typeface="Comic Sans MS" panose="030F0702030302020204" pitchFamily="66" charset="0"/>
              </a:rPr>
              <a:t>As in </a:t>
            </a:r>
            <a:r>
              <a:rPr lang="en-GB" sz="2800" dirty="0" smtClean="0">
                <a:solidFill>
                  <a:schemeClr val="accent1"/>
                </a:solidFill>
                <a:latin typeface="Comic Sans MS" panose="030F0702030302020204" pitchFamily="66" charset="0"/>
              </a:rPr>
              <a:t>h</a:t>
            </a:r>
            <a:r>
              <a:rPr lang="en-GB" sz="2800" dirty="0" smtClean="0">
                <a:solidFill>
                  <a:srgbClr val="FF0000"/>
                </a:solidFill>
                <a:latin typeface="Comic Sans MS" panose="030F0702030302020204" pitchFamily="66" charset="0"/>
              </a:rPr>
              <a:t>o</a:t>
            </a:r>
            <a:r>
              <a:rPr lang="en-GB" sz="2800" dirty="0">
                <a:solidFill>
                  <a:schemeClr val="accent1"/>
                </a:solidFill>
                <a:latin typeface="Comic Sans MS" panose="030F0702030302020204" pitchFamily="66" charset="0"/>
              </a:rPr>
              <a:t>t</a:t>
            </a:r>
            <a:r>
              <a:rPr lang="en-GB" sz="2800" dirty="0" smtClean="0">
                <a:solidFill>
                  <a:schemeClr val="accent1"/>
                </a:solidFill>
                <a:latin typeface="Comic Sans MS" panose="030F0702030302020204" pitchFamily="66" charset="0"/>
              </a:rPr>
              <a:t> </a:t>
            </a:r>
            <a:r>
              <a:rPr lang="en-GB" sz="2800" dirty="0" smtClean="0">
                <a:solidFill>
                  <a:srgbClr val="00B0F0"/>
                </a:solidFill>
                <a:latin typeface="Comic Sans MS" panose="030F0702030302020204" pitchFamily="66" charset="0"/>
              </a:rPr>
              <a:t>or </a:t>
            </a:r>
            <a:r>
              <a:rPr lang="en-GB" sz="2800" dirty="0">
                <a:solidFill>
                  <a:srgbClr val="00B0F0"/>
                </a:solidFill>
                <a:latin typeface="Comic Sans MS" panose="030F0702030302020204" pitchFamily="66" charset="0"/>
              </a:rPr>
              <a:t>n</a:t>
            </a:r>
            <a:r>
              <a:rPr lang="en-GB" sz="2800" dirty="0" smtClean="0">
                <a:solidFill>
                  <a:srgbClr val="FF0000"/>
                </a:solidFill>
                <a:latin typeface="Comic Sans MS" panose="030F0702030302020204" pitchFamily="66" charset="0"/>
              </a:rPr>
              <a:t>o</a:t>
            </a:r>
            <a:r>
              <a:rPr lang="en-GB" sz="2800" dirty="0" smtClean="0">
                <a:solidFill>
                  <a:srgbClr val="00B0F0"/>
                </a:solidFill>
                <a:latin typeface="Comic Sans MS" panose="030F0702030302020204" pitchFamily="66" charset="0"/>
              </a:rPr>
              <a:t> </a:t>
            </a:r>
            <a:endParaRPr lang="en-GB" sz="2800" dirty="0" smtClean="0">
              <a:solidFill>
                <a:srgbClr val="00B0F0"/>
              </a:solidFill>
              <a:latin typeface="Comic Sans MS" panose="030F0702030302020204" pitchFamily="66" charset="0"/>
            </a:endParaRPr>
          </a:p>
          <a:p>
            <a:pPr lvl="0">
              <a:spcBef>
                <a:spcPct val="20000"/>
              </a:spcBef>
            </a:pPr>
            <a:endParaRPr lang="en-GB" sz="2800" dirty="0" smtClean="0">
              <a:solidFill>
                <a:prstClr val="black"/>
              </a:solidFill>
              <a:latin typeface="Comic Sans MS" panose="030F0702030302020204" pitchFamily="66" charset="0"/>
            </a:endParaRPr>
          </a:p>
          <a:p>
            <a:pPr lvl="0">
              <a:spcBef>
                <a:spcPct val="20000"/>
              </a:spcBef>
            </a:pPr>
            <a:r>
              <a:rPr lang="en-GB" sz="2000" dirty="0">
                <a:solidFill>
                  <a:prstClr val="black"/>
                </a:solidFill>
                <a:latin typeface="Comic Sans MS" panose="030F0702030302020204" pitchFamily="66" charset="0"/>
              </a:rPr>
              <a:t>Follow the orange link to phonics play to practise the </a:t>
            </a:r>
            <a:r>
              <a:rPr lang="en-GB" sz="2800" dirty="0" smtClean="0">
                <a:solidFill>
                  <a:prstClr val="black"/>
                </a:solidFill>
                <a:latin typeface="Comic Sans MS" panose="030F0702030302020204" pitchFamily="66" charset="0"/>
              </a:rPr>
              <a:t>o</a:t>
            </a:r>
            <a:r>
              <a:rPr lang="en-GB" sz="2000" dirty="0" smtClean="0">
                <a:solidFill>
                  <a:prstClr val="black"/>
                </a:solidFill>
                <a:latin typeface="Comic Sans MS" panose="030F0702030302020204" pitchFamily="66" charset="0"/>
              </a:rPr>
              <a:t> </a:t>
            </a:r>
            <a:r>
              <a:rPr lang="en-GB" sz="2000" dirty="0">
                <a:solidFill>
                  <a:prstClr val="black"/>
                </a:solidFill>
                <a:latin typeface="Comic Sans MS" panose="030F0702030302020204" pitchFamily="66" charset="0"/>
              </a:rPr>
              <a:t>sound. The web address is in red in case you are unable to access the link. Click on the existing version</a:t>
            </a:r>
            <a:r>
              <a:rPr lang="en-GB" sz="2000" dirty="0" smtClean="0">
                <a:solidFill>
                  <a:prstClr val="black"/>
                </a:solidFill>
                <a:latin typeface="Comic Sans MS" panose="030F0702030302020204" pitchFamily="66" charset="0"/>
              </a:rPr>
              <a:t>.</a:t>
            </a:r>
          </a:p>
          <a:p>
            <a:pPr lvl="0">
              <a:spcBef>
                <a:spcPct val="20000"/>
              </a:spcBef>
            </a:pPr>
            <a:r>
              <a:rPr lang="en-GB" sz="2000" dirty="0" smtClean="0">
                <a:solidFill>
                  <a:prstClr val="black"/>
                </a:solidFill>
                <a:latin typeface="Comic Sans MS" panose="030F0702030302020204" pitchFamily="66" charset="0"/>
                <a:hlinkClick r:id="rId2"/>
              </a:rPr>
              <a:t>Cheeky Chimps Game Phase 5 alternative o sound</a:t>
            </a:r>
            <a:endParaRPr lang="en-GB" sz="2000" dirty="0" smtClean="0">
              <a:solidFill>
                <a:prstClr val="black"/>
              </a:solidFill>
              <a:latin typeface="Comic Sans MS" panose="030F0702030302020204" pitchFamily="66" charset="0"/>
            </a:endParaRPr>
          </a:p>
          <a:p>
            <a:pPr lvl="0">
              <a:spcBef>
                <a:spcPct val="20000"/>
              </a:spcBef>
            </a:pPr>
            <a:endParaRPr lang="en-GB" sz="2000" dirty="0">
              <a:solidFill>
                <a:prstClr val="black"/>
              </a:solidFill>
              <a:latin typeface="Comic Sans MS" panose="030F0702030302020204" pitchFamily="66" charset="0"/>
            </a:endParaRPr>
          </a:p>
          <a:p>
            <a:pPr lvl="0">
              <a:spcBef>
                <a:spcPct val="20000"/>
              </a:spcBef>
            </a:pPr>
            <a:r>
              <a:rPr lang="en-GB" sz="2000" dirty="0">
                <a:solidFill>
                  <a:srgbClr val="FF0000"/>
                </a:solidFill>
                <a:latin typeface="Comic Sans MS" panose="030F0702030302020204" pitchFamily="66" charset="0"/>
              </a:rPr>
              <a:t>https://www.phonicsplay.co.uk/member-only/CheekyChimps.html</a:t>
            </a:r>
          </a:p>
          <a:p>
            <a:pPr lvl="0">
              <a:spcBef>
                <a:spcPct val="20000"/>
              </a:spcBef>
            </a:pPr>
            <a:endParaRPr lang="en-GB" sz="2800" dirty="0" smtClean="0">
              <a:solidFill>
                <a:prstClr val="black"/>
              </a:solidFill>
              <a:latin typeface="Comic Sans MS" panose="030F0702030302020204" pitchFamily="66"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7776"/>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0476"/>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53794"/>
            <a:ext cx="4572000" cy="646331"/>
          </a:xfrm>
          <a:prstGeom prst="rect">
            <a:avLst/>
          </a:prstGeom>
        </p:spPr>
        <p:txBody>
          <a:bodyPr>
            <a:spAutoFit/>
          </a:bodyPr>
          <a:lstStyle/>
          <a:p>
            <a:pPr lvl="0"/>
            <a:r>
              <a:rPr lang="en-GB" dirty="0">
                <a:solidFill>
                  <a:prstClr val="black"/>
                </a:solidFill>
                <a:latin typeface="Comic Sans MS" panose="030F0702030302020204" pitchFamily="66" charset="0"/>
              </a:rPr>
              <a:t>Green </a:t>
            </a:r>
            <a:r>
              <a:rPr lang="en-GB" dirty="0" smtClean="0">
                <a:solidFill>
                  <a:prstClr val="black"/>
                </a:solidFill>
                <a:latin typeface="Comic Sans MS" panose="030F0702030302020204" pitchFamily="66" charset="0"/>
              </a:rPr>
              <a:t> group</a:t>
            </a:r>
            <a:endParaRPr lang="en-GB" dirty="0">
              <a:solidFill>
                <a:prstClr val="black"/>
              </a:solidFill>
              <a:latin typeface="Comic Sans MS" panose="030F0702030302020204" pitchFamily="66" charset="0"/>
            </a:endParaRPr>
          </a:p>
          <a:p>
            <a:pPr lvl="0"/>
            <a:r>
              <a:rPr lang="en-GB" dirty="0" smtClean="0">
                <a:solidFill>
                  <a:prstClr val="black"/>
                </a:solidFill>
                <a:latin typeface="Comic Sans MS" panose="030F0702030302020204" pitchFamily="66" charset="0"/>
              </a:rPr>
              <a:t>Phonics</a:t>
            </a:r>
            <a:endParaRPr lang="en-GB" dirty="0">
              <a:solidFill>
                <a:prstClr val="black"/>
              </a:solidFill>
              <a:latin typeface="Comic Sans MS" panose="030F0702030302020204" pitchFamily="66" charset="0"/>
            </a:endParaRPr>
          </a:p>
        </p:txBody>
      </p:sp>
      <p:pic>
        <p:nvPicPr>
          <p:cNvPr id="11" name="Picture 2" descr="Genie | The Scar Chronicles Wiki | Fandom">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5457" y="62346"/>
            <a:ext cx="1471664"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52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46" y="259446"/>
            <a:ext cx="16160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GB" u="sng" dirty="0" smtClean="0">
                <a:latin typeface="Comic Sans MS" panose="030F0702030302020204" pitchFamily="66" charset="0"/>
              </a:rPr>
              <a:t>Phonics</a:t>
            </a:r>
            <a:endParaRPr lang="en-GB" u="sng" dirty="0">
              <a:latin typeface="Comic Sans MS" panose="030F0702030302020204" pitchFamily="66" charset="0"/>
            </a:endParaRPr>
          </a:p>
        </p:txBody>
      </p:sp>
      <p:sp>
        <p:nvSpPr>
          <p:cNvPr id="3" name="Content Placeholder 2"/>
          <p:cNvSpPr>
            <a:spLocks noGrp="1"/>
          </p:cNvSpPr>
          <p:nvPr>
            <p:ph idx="1"/>
          </p:nvPr>
        </p:nvSpPr>
        <p:spPr>
          <a:xfrm>
            <a:off x="457201" y="1506397"/>
            <a:ext cx="8723336" cy="1389203"/>
          </a:xfrm>
        </p:spPr>
        <p:txBody>
          <a:bodyPr>
            <a:normAutofit/>
          </a:bodyPr>
          <a:lstStyle/>
          <a:p>
            <a:endParaRPr lang="en-GB" sz="2400" dirty="0" smtClean="0">
              <a:latin typeface="Comic Sans MS" panose="030F0702030302020204" pitchFamily="66" charset="0"/>
            </a:endParaRPr>
          </a:p>
          <a:p>
            <a:pPr marL="0" lvl="0" indent="0">
              <a:lnSpc>
                <a:spcPct val="100000"/>
              </a:lnSpc>
              <a:spcBef>
                <a:spcPct val="20000"/>
              </a:spcBef>
              <a:buNone/>
            </a:pPr>
            <a:r>
              <a:rPr lang="en-GB" dirty="0" smtClean="0">
                <a:solidFill>
                  <a:srgbClr val="FF0000"/>
                </a:solidFill>
                <a:latin typeface="Comic Sans MS" panose="030F0702030302020204" pitchFamily="66" charset="0"/>
              </a:rPr>
              <a:t>I </a:t>
            </a:r>
            <a:r>
              <a:rPr lang="en-GB" dirty="0">
                <a:solidFill>
                  <a:srgbClr val="FF0000"/>
                </a:solidFill>
                <a:latin typeface="Comic Sans MS" panose="030F0702030302020204" pitchFamily="66" charset="0"/>
              </a:rPr>
              <a:t>would like you to work through pages </a:t>
            </a:r>
            <a:r>
              <a:rPr lang="en-GB" dirty="0" smtClean="0">
                <a:solidFill>
                  <a:srgbClr val="FF0000"/>
                </a:solidFill>
                <a:latin typeface="Comic Sans MS" panose="030F0702030302020204" pitchFamily="66" charset="0"/>
              </a:rPr>
              <a:t>46 </a:t>
            </a:r>
            <a:r>
              <a:rPr lang="en-GB" dirty="0">
                <a:solidFill>
                  <a:srgbClr val="FF0000"/>
                </a:solidFill>
                <a:latin typeface="Comic Sans MS" panose="030F0702030302020204" pitchFamily="66" charset="0"/>
              </a:rPr>
              <a:t>in your Phonics booklet 1</a:t>
            </a:r>
            <a:r>
              <a:rPr lang="en-GB" dirty="0" smtClean="0">
                <a:solidFill>
                  <a:srgbClr val="FF0000"/>
                </a:solidFill>
                <a:latin typeface="Comic Sans MS" panose="030F0702030302020204" pitchFamily="66" charset="0"/>
              </a:rPr>
              <a:t>.</a:t>
            </a:r>
          </a:p>
          <a:p>
            <a:pPr marL="0" lvl="0" indent="0">
              <a:lnSpc>
                <a:spcPct val="100000"/>
              </a:lnSpc>
              <a:spcBef>
                <a:spcPct val="20000"/>
              </a:spcBef>
              <a:buNone/>
            </a:pPr>
            <a:endParaRPr lang="en-GB" sz="2000" dirty="0" smtClean="0">
              <a:solidFill>
                <a:srgbClr val="FF0000"/>
              </a:solidFill>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353794"/>
            <a:ext cx="4572000" cy="646331"/>
          </a:xfrm>
          <a:prstGeom prst="rect">
            <a:avLst/>
          </a:prstGeom>
        </p:spPr>
        <p:txBody>
          <a:bodyPr>
            <a:spAutoFit/>
          </a:bodyPr>
          <a:lstStyle/>
          <a:p>
            <a:pPr lvl="0"/>
            <a:r>
              <a:rPr lang="en-GB" dirty="0" smtClean="0">
                <a:solidFill>
                  <a:prstClr val="black"/>
                </a:solidFill>
                <a:latin typeface="Comic Sans MS" panose="030F0702030302020204" pitchFamily="66" charset="0"/>
              </a:rPr>
              <a:t>Yellow group</a:t>
            </a:r>
            <a:endParaRPr lang="en-GB" dirty="0">
              <a:solidFill>
                <a:prstClr val="black"/>
              </a:solidFill>
              <a:latin typeface="Comic Sans MS" panose="030F0702030302020204" pitchFamily="66" charset="0"/>
            </a:endParaRPr>
          </a:p>
          <a:p>
            <a:pPr lvl="0"/>
            <a:r>
              <a:rPr lang="en-GB" dirty="0" smtClean="0">
                <a:solidFill>
                  <a:prstClr val="black"/>
                </a:solidFill>
                <a:latin typeface="Comic Sans MS" panose="030F0702030302020204" pitchFamily="66" charset="0"/>
              </a:rPr>
              <a:t>Phonics</a:t>
            </a:r>
            <a:endParaRPr lang="en-GB" dirty="0">
              <a:solidFill>
                <a:prstClr val="black"/>
              </a:solidFill>
              <a:latin typeface="Comic Sans MS" panose="030F0702030302020204" pitchFamily="66" charset="0"/>
            </a:endParaRPr>
          </a:p>
        </p:txBody>
      </p:sp>
      <p:pic>
        <p:nvPicPr>
          <p:cNvPr id="10" name="Picture 2" descr="Genie | The Scar Chronicles Wiki | Fandom">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5410200"/>
            <a:ext cx="1219200" cy="1216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1" y="3124200"/>
            <a:ext cx="8458200" cy="1815882"/>
          </a:xfrm>
          <a:prstGeom prst="rect">
            <a:avLst/>
          </a:prstGeom>
          <a:noFill/>
        </p:spPr>
        <p:txBody>
          <a:bodyPr wrap="square" rtlCol="0">
            <a:spAutoFit/>
          </a:bodyPr>
          <a:lstStyle/>
          <a:p>
            <a:pPr lvl="0">
              <a:spcBef>
                <a:spcPct val="20000"/>
              </a:spcBef>
            </a:pPr>
            <a:r>
              <a:rPr lang="en-GB" sz="2000" dirty="0">
                <a:solidFill>
                  <a:prstClr val="black"/>
                </a:solidFill>
                <a:latin typeface="Comic Sans MS" panose="030F0702030302020204" pitchFamily="66" charset="0"/>
              </a:rPr>
              <a:t>Follow the orange link to phonics play to practise blending single</a:t>
            </a:r>
          </a:p>
          <a:p>
            <a:pPr lvl="0">
              <a:spcBef>
                <a:spcPct val="20000"/>
              </a:spcBef>
            </a:pPr>
            <a:r>
              <a:rPr lang="en-GB" sz="2000" dirty="0">
                <a:solidFill>
                  <a:prstClr val="black"/>
                </a:solidFill>
                <a:latin typeface="Comic Sans MS" panose="030F0702030302020204" pitchFamily="66" charset="0"/>
              </a:rPr>
              <a:t>sounds. The web address is in red in case you are unable to access the link. </a:t>
            </a:r>
            <a:r>
              <a:rPr lang="en-GB" sz="2000" dirty="0" smtClean="0">
                <a:solidFill>
                  <a:prstClr val="black"/>
                </a:solidFill>
                <a:latin typeface="Comic Sans MS" panose="030F0702030302020204" pitchFamily="66" charset="0"/>
              </a:rPr>
              <a:t> Click </a:t>
            </a:r>
            <a:r>
              <a:rPr lang="en-GB" sz="2000" dirty="0">
                <a:solidFill>
                  <a:prstClr val="black"/>
                </a:solidFill>
                <a:latin typeface="Comic Sans MS" panose="030F0702030302020204" pitchFamily="66" charset="0"/>
              </a:rPr>
              <a:t>on the existing version</a:t>
            </a:r>
            <a:r>
              <a:rPr lang="en-GB" sz="2000" dirty="0" smtClean="0">
                <a:solidFill>
                  <a:prstClr val="black"/>
                </a:solidFill>
                <a:latin typeface="Comic Sans MS" panose="030F0702030302020204" pitchFamily="66" charset="0"/>
              </a:rPr>
              <a:t>.</a:t>
            </a:r>
          </a:p>
          <a:p>
            <a:pPr lvl="0">
              <a:spcBef>
                <a:spcPct val="20000"/>
              </a:spcBef>
            </a:pPr>
            <a:r>
              <a:rPr lang="en-GB" sz="2000" dirty="0" smtClean="0">
                <a:solidFill>
                  <a:prstClr val="black"/>
                </a:solidFill>
                <a:latin typeface="Comic Sans MS" panose="030F0702030302020204" pitchFamily="66" charset="0"/>
                <a:hlinkClick r:id="rId7"/>
              </a:rPr>
              <a:t>Pick a picture game Phase 2</a:t>
            </a:r>
            <a:endParaRPr lang="en-GB" sz="2000" dirty="0" smtClean="0">
              <a:solidFill>
                <a:prstClr val="black"/>
              </a:solidFill>
              <a:latin typeface="Comic Sans MS" panose="030F0702030302020204" pitchFamily="66" charset="0"/>
            </a:endParaRPr>
          </a:p>
          <a:p>
            <a:pPr lvl="0">
              <a:spcBef>
                <a:spcPct val="20000"/>
              </a:spcBef>
            </a:pPr>
            <a:r>
              <a:rPr lang="en-GB" sz="2000" dirty="0">
                <a:solidFill>
                  <a:srgbClr val="FF0000"/>
                </a:solidFill>
                <a:latin typeface="Comic Sans MS" panose="030F0702030302020204" pitchFamily="66" charset="0"/>
              </a:rPr>
              <a:t>https://www.phonicsplay.co.uk/PictureMatch.html</a:t>
            </a:r>
          </a:p>
        </p:txBody>
      </p:sp>
    </p:spTree>
    <p:extLst>
      <p:ext uri="{BB962C8B-B14F-4D97-AF65-F5344CB8AC3E}">
        <p14:creationId xmlns:p14="http://schemas.microsoft.com/office/powerpoint/2010/main" val="3358061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369" y="480218"/>
            <a:ext cx="7886700" cy="1325563"/>
          </a:xfrm>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rot="10800000" flipV="1">
            <a:off x="743242" y="5105400"/>
            <a:ext cx="8093022" cy="1371599"/>
          </a:xfrm>
        </p:spPr>
        <p:txBody>
          <a:bodyPr>
            <a:noAutofit/>
          </a:bodyPr>
          <a:lstStyle/>
          <a:p>
            <a:pPr marL="0" lvl="0" indent="0" eaLnBrk="0" fontAlgn="base" hangingPunct="0">
              <a:lnSpc>
                <a:spcPct val="100000"/>
              </a:lnSpc>
              <a:spcBef>
                <a:spcPct val="0"/>
              </a:spcBef>
              <a:spcAft>
                <a:spcPct val="0"/>
              </a:spcAft>
              <a:buNone/>
            </a:pPr>
            <a:endParaRPr lang="en-GB" sz="1800" b="1" dirty="0">
              <a:solidFill>
                <a:schemeClr val="tx2"/>
              </a:solidFill>
              <a:latin typeface="Comic Sans MS"/>
            </a:endParaRPr>
          </a:p>
          <a:p>
            <a:pPr marL="0" indent="0">
              <a:buNone/>
            </a:pPr>
            <a:endParaRPr lang="en-GB" sz="1800" dirty="0">
              <a:latin typeface="Comic Sans MS" panose="030F0702030302020204" pitchFamily="66" charset="0"/>
            </a:endParaRPr>
          </a:p>
        </p:txBody>
      </p:sp>
      <p:pic>
        <p:nvPicPr>
          <p:cNvPr id="2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57200"/>
            <a:ext cx="2808654" cy="9493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3287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8200" y="1905000"/>
            <a:ext cx="7848600" cy="3108543"/>
          </a:xfrm>
          <a:prstGeom prst="rect">
            <a:avLst/>
          </a:prstGeom>
        </p:spPr>
        <p:txBody>
          <a:bodyPr wrap="square">
            <a:spAutoFit/>
          </a:bodyPr>
          <a:lstStyle/>
          <a:p>
            <a:pPr lvl="0" eaLnBrk="0" fontAlgn="base" hangingPunct="0">
              <a:spcBef>
                <a:spcPct val="0"/>
              </a:spcBef>
              <a:spcAft>
                <a:spcPct val="0"/>
              </a:spcAft>
            </a:pPr>
            <a:r>
              <a:rPr lang="en-GB" sz="2800" b="1" dirty="0" smtClean="0">
                <a:solidFill>
                  <a:srgbClr val="17406D"/>
                </a:solidFill>
                <a:latin typeface="Comic Sans MS"/>
              </a:rPr>
              <a:t>For our last activity of the week, we </a:t>
            </a:r>
          </a:p>
          <a:p>
            <a:pPr lvl="0" eaLnBrk="0" fontAlgn="base" hangingPunct="0">
              <a:spcBef>
                <a:spcPct val="0"/>
              </a:spcBef>
              <a:spcAft>
                <a:spcPct val="0"/>
              </a:spcAft>
            </a:pPr>
            <a:r>
              <a:rPr lang="en-GB" sz="2800" b="1" dirty="0">
                <a:solidFill>
                  <a:srgbClr val="17406D"/>
                </a:solidFill>
                <a:latin typeface="Comic Sans MS"/>
              </a:rPr>
              <a:t>a</a:t>
            </a:r>
            <a:r>
              <a:rPr lang="en-GB" sz="2800" b="1" dirty="0" smtClean="0">
                <a:solidFill>
                  <a:srgbClr val="17406D"/>
                </a:solidFill>
                <a:latin typeface="Comic Sans MS"/>
              </a:rPr>
              <a:t>re going to end with a science experiment.</a:t>
            </a:r>
          </a:p>
          <a:p>
            <a:pPr lvl="0" eaLnBrk="0" fontAlgn="base" hangingPunct="0">
              <a:spcBef>
                <a:spcPct val="0"/>
              </a:spcBef>
              <a:spcAft>
                <a:spcPct val="0"/>
              </a:spcAft>
            </a:pPr>
            <a:r>
              <a:rPr lang="en-GB" sz="2800" b="1" dirty="0" smtClean="0">
                <a:solidFill>
                  <a:srgbClr val="17406D"/>
                </a:solidFill>
                <a:latin typeface="Comic Sans MS"/>
              </a:rPr>
              <a:t>See the following page.</a:t>
            </a:r>
          </a:p>
          <a:p>
            <a:pPr lvl="0" eaLnBrk="0" fontAlgn="base" hangingPunct="0">
              <a:spcBef>
                <a:spcPct val="0"/>
              </a:spcBef>
              <a:spcAft>
                <a:spcPct val="0"/>
              </a:spcAft>
            </a:pPr>
            <a:endParaRPr lang="en-GB" sz="2800" b="1" dirty="0">
              <a:solidFill>
                <a:srgbClr val="17406D"/>
              </a:solidFill>
              <a:latin typeface="Comic Sans MS"/>
            </a:endParaRPr>
          </a:p>
          <a:p>
            <a:pPr lvl="0" eaLnBrk="0" fontAlgn="base" hangingPunct="0">
              <a:spcBef>
                <a:spcPct val="0"/>
              </a:spcBef>
              <a:spcAft>
                <a:spcPct val="0"/>
              </a:spcAft>
            </a:pPr>
            <a:r>
              <a:rPr lang="en-GB" sz="2800" b="1" dirty="0" smtClean="0">
                <a:solidFill>
                  <a:srgbClr val="17406D"/>
                </a:solidFill>
                <a:latin typeface="Comic Sans MS"/>
              </a:rPr>
              <a:t>Check out more experiments on the Year One learning page if you want to try </a:t>
            </a:r>
            <a:r>
              <a:rPr lang="en-GB" sz="2800" b="1" dirty="0" smtClean="0">
                <a:solidFill>
                  <a:srgbClr val="17406D"/>
                </a:solidFill>
                <a:latin typeface="Comic Sans MS"/>
              </a:rPr>
              <a:t>a different one.</a:t>
            </a:r>
            <a:endParaRPr lang="en-GB" sz="2800" b="1" dirty="0" smtClean="0">
              <a:solidFill>
                <a:srgbClr val="17406D"/>
              </a:solidFill>
              <a:latin typeface="Comic Sans MS"/>
            </a:endParaRPr>
          </a:p>
        </p:txBody>
      </p:sp>
    </p:spTree>
    <p:extLst>
      <p:ext uri="{BB962C8B-B14F-4D97-AF65-F5344CB8AC3E}">
        <p14:creationId xmlns:p14="http://schemas.microsoft.com/office/powerpoint/2010/main" val="3137550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 y="175846"/>
            <a:ext cx="4114800" cy="3124200"/>
          </a:xfrm>
        </p:spPr>
        <p:txBody>
          <a:bodyPr>
            <a:noAutofit/>
          </a:bodyPr>
          <a:lstStyle/>
          <a:p>
            <a:r>
              <a:rPr lang="en-GB" b="1" u="sng" dirty="0">
                <a:latin typeface="Comic Sans MS" panose="030F0702030302020204" pitchFamily="66" charset="0"/>
              </a:rPr>
              <a:t>Erupting Lemon Volcanoes</a:t>
            </a:r>
          </a:p>
          <a:p>
            <a:r>
              <a:rPr lang="en-US" sz="1400" dirty="0" smtClean="0">
                <a:latin typeface="Comic Sans MS" panose="030F0702030302020204" pitchFamily="66" charset="0"/>
              </a:rPr>
              <a:t>A  messy experiment that is best carried out where making a mess doesn’t matter*</a:t>
            </a:r>
            <a:endParaRPr lang="en-US" sz="1400" dirty="0">
              <a:latin typeface="Comic Sans MS" panose="030F0702030302020204" pitchFamily="66" charset="0"/>
            </a:endParaRPr>
          </a:p>
          <a:p>
            <a:r>
              <a:rPr lang="en-GB" sz="1400" b="1" dirty="0" smtClean="0">
                <a:latin typeface="Comic Sans MS" panose="030F0702030302020204" pitchFamily="66" charset="0"/>
              </a:rPr>
              <a:t>You </a:t>
            </a:r>
            <a:r>
              <a:rPr lang="en-GB" sz="1400" b="1" dirty="0">
                <a:latin typeface="Comic Sans MS" panose="030F0702030302020204" pitchFamily="66" charset="0"/>
              </a:rPr>
              <a:t>will need:</a:t>
            </a:r>
            <a:endParaRPr lang="en-GB" sz="1400" dirty="0">
              <a:latin typeface="Comic Sans MS" panose="030F0702030302020204" pitchFamily="66" charset="0"/>
            </a:endParaRPr>
          </a:p>
          <a:p>
            <a:r>
              <a:rPr lang="en-GB" sz="1400" dirty="0">
                <a:latin typeface="Comic Sans MS" panose="030F0702030302020204" pitchFamily="66" charset="0"/>
              </a:rPr>
              <a:t>A Lemon</a:t>
            </a:r>
          </a:p>
          <a:p>
            <a:r>
              <a:rPr lang="en-GB" sz="1400" dirty="0">
                <a:latin typeface="Comic Sans MS" panose="030F0702030302020204" pitchFamily="66" charset="0"/>
              </a:rPr>
              <a:t>A toothpick</a:t>
            </a:r>
          </a:p>
          <a:p>
            <a:r>
              <a:rPr lang="en-GB" sz="1400" dirty="0">
                <a:latin typeface="Comic Sans MS" panose="030F0702030302020204" pitchFamily="66" charset="0"/>
              </a:rPr>
              <a:t>Food colouring</a:t>
            </a:r>
          </a:p>
          <a:p>
            <a:r>
              <a:rPr lang="en-GB" sz="1400" dirty="0">
                <a:latin typeface="Comic Sans MS" panose="030F0702030302020204" pitchFamily="66" charset="0"/>
              </a:rPr>
              <a:t>Washing up liquid</a:t>
            </a:r>
          </a:p>
          <a:p>
            <a:r>
              <a:rPr lang="en-GB" sz="1400" dirty="0">
                <a:latin typeface="Comic Sans MS" panose="030F0702030302020204" pitchFamily="66" charset="0"/>
              </a:rPr>
              <a:t>Bicarbonate of soda</a:t>
            </a:r>
          </a:p>
          <a:p>
            <a:r>
              <a:rPr lang="en-GB" sz="1400" dirty="0">
                <a:latin typeface="Comic Sans MS" panose="030F0702030302020204" pitchFamily="66" charset="0"/>
              </a:rPr>
              <a:t>A </a:t>
            </a:r>
            <a:r>
              <a:rPr lang="en-GB" sz="1400" dirty="0" smtClean="0">
                <a:latin typeface="Comic Sans MS" panose="030F0702030302020204" pitchFamily="66" charset="0"/>
              </a:rPr>
              <a:t>plate</a:t>
            </a:r>
          </a:p>
          <a:p>
            <a:r>
              <a:rPr lang="en-GB" sz="1400" dirty="0" smtClean="0">
                <a:latin typeface="Comic Sans MS" panose="030F0702030302020204" pitchFamily="66" charset="0"/>
              </a:rPr>
              <a:t>1. Cut </a:t>
            </a:r>
            <a:r>
              <a:rPr lang="en-GB" sz="1400" dirty="0">
                <a:latin typeface="Comic Sans MS" panose="030F0702030302020204" pitchFamily="66" charset="0"/>
              </a:rPr>
              <a:t>your lemon in half and then use a toothpick to poke into the flesh of the lemon to release the juice.</a:t>
            </a:r>
          </a:p>
          <a:p>
            <a:r>
              <a:rPr lang="en-GB" sz="1400" dirty="0" smtClean="0">
                <a:latin typeface="Comic Sans MS" panose="030F0702030302020204" pitchFamily="66" charset="0"/>
              </a:rPr>
              <a:t>2. Put </a:t>
            </a:r>
            <a:r>
              <a:rPr lang="en-GB" sz="1400" dirty="0">
                <a:latin typeface="Comic Sans MS" panose="030F0702030302020204" pitchFamily="66" charset="0"/>
              </a:rPr>
              <a:t>your lemon on a plate (ready to catch the eruption!)</a:t>
            </a:r>
          </a:p>
          <a:p>
            <a:r>
              <a:rPr lang="en-GB" sz="1400" dirty="0" smtClean="0">
                <a:latin typeface="Comic Sans MS" panose="030F0702030302020204" pitchFamily="66" charset="0"/>
              </a:rPr>
              <a:t>3. Add </a:t>
            </a:r>
            <a:r>
              <a:rPr lang="en-GB" sz="1400" dirty="0">
                <a:latin typeface="Comic Sans MS" panose="030F0702030302020204" pitchFamily="66" charset="0"/>
              </a:rPr>
              <a:t>a few drops of food colouring.</a:t>
            </a:r>
          </a:p>
          <a:p>
            <a:r>
              <a:rPr lang="en-GB" sz="1400" dirty="0" smtClean="0">
                <a:latin typeface="Comic Sans MS" panose="030F0702030302020204" pitchFamily="66" charset="0"/>
              </a:rPr>
              <a:t>4. Next</a:t>
            </a:r>
            <a:r>
              <a:rPr lang="en-GB" sz="1400" dirty="0">
                <a:latin typeface="Comic Sans MS" panose="030F0702030302020204" pitchFamily="66" charset="0"/>
              </a:rPr>
              <a:t>, add a little washing up liquid to the lemon.</a:t>
            </a:r>
          </a:p>
          <a:p>
            <a:r>
              <a:rPr lang="en-GB" sz="1400" dirty="0" smtClean="0">
                <a:latin typeface="Comic Sans MS" panose="030F0702030302020204" pitchFamily="66" charset="0"/>
              </a:rPr>
              <a:t>5. Sprinkle </a:t>
            </a:r>
            <a:r>
              <a:rPr lang="en-GB" sz="1400" dirty="0">
                <a:latin typeface="Comic Sans MS" panose="030F0702030302020204" pitchFamily="66" charset="0"/>
              </a:rPr>
              <a:t>the top of the lemon with a generous layer of bicarbonate of soda.</a:t>
            </a:r>
          </a:p>
          <a:p>
            <a:r>
              <a:rPr lang="en-GB" sz="1400" dirty="0" smtClean="0">
                <a:latin typeface="Comic Sans MS" panose="030F0702030302020204" pitchFamily="66" charset="0"/>
              </a:rPr>
              <a:t>6. Stand </a:t>
            </a:r>
            <a:r>
              <a:rPr lang="en-GB" sz="1400" dirty="0">
                <a:latin typeface="Comic Sans MS" panose="030F0702030302020204" pitchFamily="66" charset="0"/>
              </a:rPr>
              <a:t>back and watch!</a:t>
            </a:r>
          </a:p>
        </p:txBody>
      </p:sp>
      <p:pic>
        <p:nvPicPr>
          <p:cNvPr id="13315" name="Picture 3" descr="C:\Users\user\Desktop\total lock 2018-19\Farnborough 2018-19\volcano\IMG_61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724400" y="175846"/>
            <a:ext cx="428483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23520"/>
            <a:ext cx="13287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0331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Autofit/>
          </a:bodyPr>
          <a:lstStyle/>
          <a:p>
            <a:r>
              <a:rPr lang="en-GB" b="1" u="sng" dirty="0">
                <a:latin typeface="Comic Sans MS" panose="030F0702030302020204" pitchFamily="66" charset="0"/>
              </a:rPr>
              <a:t>What’s the </a:t>
            </a:r>
            <a:r>
              <a:rPr lang="en-GB" b="1" u="sng" dirty="0" smtClean="0">
                <a:latin typeface="Comic Sans MS" panose="030F0702030302020204" pitchFamily="66" charset="0"/>
              </a:rPr>
              <a:t>science </a:t>
            </a:r>
            <a:r>
              <a:rPr lang="en-GB" b="1" u="sng" dirty="0">
                <a:latin typeface="Comic Sans MS" panose="030F0702030302020204" pitchFamily="66" charset="0"/>
              </a:rPr>
              <a:t>behind it</a:t>
            </a:r>
            <a:r>
              <a:rPr lang="en-GB" b="1" u="sng" dirty="0" smtClean="0">
                <a:latin typeface="Comic Sans MS" panose="030F0702030302020204" pitchFamily="66" charset="0"/>
              </a:rPr>
              <a:t>?</a:t>
            </a:r>
          </a:p>
          <a:p>
            <a:r>
              <a:rPr lang="en-GB" dirty="0">
                <a:latin typeface="Comic Sans MS" panose="030F0702030302020204" pitchFamily="66" charset="0"/>
              </a:rPr>
              <a:t>This is all because of a chemical reaction: The citric acid from the lemon juice is reacting to the bicarbonate of soda creating carbon dioxide gas. The washing up liquid helps capture the gas so we can see it as bubbles during the reaction.</a:t>
            </a:r>
          </a:p>
          <a:p>
            <a:r>
              <a:rPr lang="en-GB" b="1" u="sng" dirty="0">
                <a:latin typeface="Comic Sans MS" panose="030F0702030302020204" pitchFamily="66" charset="0"/>
              </a:rPr>
              <a:t>You could try to answer these questions</a:t>
            </a:r>
            <a:r>
              <a:rPr lang="en-GB" b="1" u="sng" dirty="0" smtClean="0">
                <a:latin typeface="Comic Sans MS" panose="030F0702030302020204" pitchFamily="66" charset="0"/>
              </a:rPr>
              <a:t>:</a:t>
            </a:r>
          </a:p>
          <a:p>
            <a:pPr marL="342900" indent="-342900">
              <a:buFont typeface="Arial" panose="020B0604020202020204" pitchFamily="34" charset="0"/>
              <a:buChar char="•"/>
            </a:pPr>
            <a:r>
              <a:rPr lang="en-GB" dirty="0">
                <a:latin typeface="Comic Sans MS" panose="030F0702030302020204" pitchFamily="66" charset="0"/>
              </a:rPr>
              <a:t>Would this work as well with limes? </a:t>
            </a:r>
            <a:endParaRPr lang="en-GB" dirty="0" smtClean="0">
              <a:latin typeface="Comic Sans MS" panose="030F0702030302020204" pitchFamily="66" charset="0"/>
            </a:endParaRPr>
          </a:p>
          <a:p>
            <a:pPr marL="342900" indent="-342900">
              <a:buFont typeface="Arial" panose="020B0604020202020204" pitchFamily="34" charset="0"/>
              <a:buChar char="•"/>
            </a:pPr>
            <a:r>
              <a:rPr lang="en-GB" dirty="0" smtClean="0">
                <a:latin typeface="Comic Sans MS" panose="030F0702030302020204" pitchFamily="66" charset="0"/>
              </a:rPr>
              <a:t>Would </a:t>
            </a:r>
            <a:r>
              <a:rPr lang="en-GB" dirty="0">
                <a:latin typeface="Comic Sans MS" panose="030F0702030302020204" pitchFamily="66" charset="0"/>
              </a:rPr>
              <a:t>else could you use?</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p:pic>
        <p:nvPicPr>
          <p:cNvPr id="14338" name="Picture 2" descr="C:\Users\user\Desktop\total lock 2018-19\Farnborough 2018-19\volcano\IMG_61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05980" y="1600200"/>
            <a:ext cx="459089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373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220"/>
            <a:ext cx="2111053" cy="109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43000" y="1122363"/>
            <a:ext cx="6858000" cy="1849437"/>
          </a:xfrm>
        </p:spPr>
        <p:txBody>
          <a:bodyPr>
            <a:normAutofit fontScale="90000"/>
          </a:bodyPr>
          <a:lstStyle/>
          <a:p>
            <a:pPr marL="342900" lvl="0" indent="-342900" algn="l">
              <a:lnSpc>
                <a:spcPct val="100000"/>
              </a:lnSpc>
              <a:spcBef>
                <a:spcPts val="0"/>
              </a:spcBef>
              <a:buFontTx/>
              <a:buAutoNum type="arabicPeriod"/>
            </a:pPr>
            <a:r>
              <a:rPr lang="en-GB" sz="2000" dirty="0" smtClean="0">
                <a:solidFill>
                  <a:prstClr val="black"/>
                </a:solidFill>
                <a:latin typeface="Calibri" panose="020F0502020204030204"/>
                <a:ea typeface="+mn-ea"/>
                <a:cs typeface="+mn-cs"/>
              </a:rPr>
              <a:t>Sandcastle, square, square.</a:t>
            </a:r>
            <a:br>
              <a:rPr lang="en-GB" sz="2000" dirty="0" smtClean="0">
                <a:solidFill>
                  <a:prstClr val="black"/>
                </a:solidFill>
                <a:latin typeface="Calibri" panose="020F0502020204030204"/>
                <a:ea typeface="+mn-ea"/>
                <a:cs typeface="+mn-cs"/>
              </a:rPr>
            </a:br>
            <a:r>
              <a:rPr lang="en-GB" sz="2000" dirty="0" smtClean="0">
                <a:solidFill>
                  <a:prstClr val="black"/>
                </a:solidFill>
                <a:latin typeface="Calibri" panose="020F0502020204030204"/>
                <a:ea typeface="+mn-ea"/>
                <a:cs typeface="+mn-cs"/>
              </a:rPr>
              <a:t/>
            </a:r>
            <a:br>
              <a:rPr lang="en-GB" sz="2000" dirty="0" smtClean="0">
                <a:solidFill>
                  <a:prstClr val="black"/>
                </a:solidFill>
                <a:latin typeface="Calibri" panose="020F0502020204030204"/>
                <a:ea typeface="+mn-ea"/>
                <a:cs typeface="+mn-cs"/>
              </a:rPr>
            </a:br>
            <a:r>
              <a:rPr lang="en-GB" sz="1800" dirty="0" smtClean="0">
                <a:solidFill>
                  <a:prstClr val="black"/>
                </a:solidFill>
                <a:latin typeface="Calibri" panose="020F0502020204030204"/>
                <a:ea typeface="+mn-ea"/>
                <a:cs typeface="+mn-cs"/>
              </a:rPr>
              <a:t/>
            </a:r>
            <a:br>
              <a:rPr lang="en-GB" sz="1800" dirty="0" smtClean="0">
                <a:solidFill>
                  <a:prstClr val="black"/>
                </a:solidFill>
                <a:latin typeface="Calibri" panose="020F0502020204030204"/>
                <a:ea typeface="+mn-ea"/>
                <a:cs typeface="+mn-cs"/>
              </a:rPr>
            </a:br>
            <a:r>
              <a:rPr lang="en-GB" sz="1800" dirty="0" smtClean="0">
                <a:solidFill>
                  <a:prstClr val="black"/>
                </a:solidFill>
                <a:latin typeface="Calibri" panose="020F0502020204030204"/>
                <a:ea typeface="+mn-ea"/>
                <a:cs typeface="+mn-cs"/>
              </a:rPr>
              <a:t/>
            </a:r>
            <a:br>
              <a:rPr lang="en-GB" sz="1800" dirty="0" smtClean="0">
                <a:solidFill>
                  <a:prstClr val="black"/>
                </a:solidFill>
                <a:latin typeface="Calibri" panose="020F0502020204030204"/>
                <a:ea typeface="+mn-ea"/>
                <a:cs typeface="+mn-cs"/>
              </a:rPr>
            </a:br>
            <a:r>
              <a:rPr lang="en-GB" sz="1800" dirty="0" smtClean="0">
                <a:solidFill>
                  <a:prstClr val="black"/>
                </a:solidFill>
                <a:latin typeface="Calibri" panose="020F0502020204030204"/>
                <a:ea typeface="+mn-ea"/>
                <a:cs typeface="+mn-cs"/>
              </a:rPr>
              <a:t/>
            </a:r>
            <a:br>
              <a:rPr lang="en-GB" sz="1800" dirty="0" smtClean="0">
                <a:solidFill>
                  <a:prstClr val="black"/>
                </a:solidFill>
                <a:latin typeface="Calibri" panose="020F0502020204030204"/>
                <a:ea typeface="+mn-ea"/>
                <a:cs typeface="+mn-cs"/>
              </a:rPr>
            </a:br>
            <a:r>
              <a:rPr lang="en-GB" sz="1800" dirty="0" smtClean="0">
                <a:solidFill>
                  <a:prstClr val="black"/>
                </a:solidFill>
                <a:latin typeface="Calibri" panose="020F0502020204030204"/>
                <a:ea typeface="+mn-ea"/>
                <a:cs typeface="+mn-cs"/>
              </a:rPr>
              <a:t/>
            </a:r>
            <a:br>
              <a:rPr lang="en-GB" sz="1800" dirty="0" smtClean="0">
                <a:solidFill>
                  <a:prstClr val="black"/>
                </a:solidFill>
                <a:latin typeface="Calibri" panose="020F0502020204030204"/>
                <a:ea typeface="+mn-ea"/>
                <a:cs typeface="+mn-cs"/>
              </a:rPr>
            </a:br>
            <a:endParaRPr lang="en-GB" sz="1800" dirty="0">
              <a:solidFill>
                <a:prstClr val="black"/>
              </a:solidFill>
              <a:latin typeface="Calibri" panose="020F0502020204030204"/>
              <a:ea typeface="+mn-ea"/>
              <a:cs typeface="+mn-cs"/>
            </a:endParaRPr>
          </a:p>
        </p:txBody>
      </p:sp>
      <p:sp>
        <p:nvSpPr>
          <p:cNvPr id="4" name="TextBox 3"/>
          <p:cNvSpPr txBox="1"/>
          <p:nvPr/>
        </p:nvSpPr>
        <p:spPr>
          <a:xfrm>
            <a:off x="282253" y="274444"/>
            <a:ext cx="1981200" cy="646331"/>
          </a:xfrm>
          <a:prstGeom prst="rect">
            <a:avLst/>
          </a:prstGeom>
          <a:noFill/>
        </p:spPr>
        <p:txBody>
          <a:bodyPr wrap="square" rtlCol="0">
            <a:spAutoFit/>
          </a:bodyPr>
          <a:lstStyle/>
          <a:p>
            <a:r>
              <a:rPr lang="en-GB" dirty="0" smtClean="0">
                <a:latin typeface="Comic Sans MS" panose="030F0702030302020204" pitchFamily="66" charset="0"/>
              </a:rPr>
              <a:t>Yellow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sp>
        <p:nvSpPr>
          <p:cNvPr id="5" name="Rectangle 4"/>
          <p:cNvSpPr/>
          <p:nvPr/>
        </p:nvSpPr>
        <p:spPr>
          <a:xfrm>
            <a:off x="914400" y="3081980"/>
            <a:ext cx="4572000" cy="1200329"/>
          </a:xfrm>
          <a:prstGeom prst="rect">
            <a:avLst/>
          </a:prstGeom>
        </p:spPr>
        <p:txBody>
          <a:bodyPr>
            <a:spAutoFit/>
          </a:bodyPr>
          <a:lstStyle/>
          <a:p>
            <a:pPr lvl="0"/>
            <a:r>
              <a:rPr lang="en-GB" dirty="0" smtClean="0">
                <a:solidFill>
                  <a:prstClr val="black"/>
                </a:solidFill>
              </a:rPr>
              <a:t>2. Small shell, small shell, big shell.</a:t>
            </a:r>
          </a:p>
          <a:p>
            <a:pPr lvl="0"/>
            <a:endParaRPr lang="en-GB" dirty="0" smtClean="0">
              <a:solidFill>
                <a:prstClr val="black"/>
              </a:solidFill>
            </a:endParaRPr>
          </a:p>
          <a:p>
            <a:pPr lvl="0"/>
            <a:r>
              <a:rPr lang="en-GB" dirty="0" smtClean="0">
                <a:solidFill>
                  <a:prstClr val="black"/>
                </a:solidFill>
              </a:rPr>
              <a:t>3. Shell, stick, stone, shell , stick, stone.</a:t>
            </a:r>
          </a:p>
          <a:p>
            <a:pPr lvl="0"/>
            <a:r>
              <a:rPr lang="en-GB" dirty="0">
                <a:solidFill>
                  <a:prstClr val="black"/>
                </a:solidFill>
              </a:rPr>
              <a:t> </a:t>
            </a:r>
            <a:r>
              <a:rPr lang="en-GB" dirty="0" smtClean="0">
                <a:solidFill>
                  <a:prstClr val="black"/>
                </a:solidFill>
              </a:rPr>
              <a:t>   shell, stone , stick, shell, stone, stick.</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817" y="2057400"/>
            <a:ext cx="233658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817" y="597609"/>
            <a:ext cx="2260384" cy="107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686908"/>
            <a:ext cx="2286000" cy="141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652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8" name="Rectangle 7"/>
          <p:cNvSpPr/>
          <p:nvPr/>
        </p:nvSpPr>
        <p:spPr>
          <a:xfrm>
            <a:off x="714651" y="2236900"/>
            <a:ext cx="7632845" cy="43163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rgbClr val="FF66CC"/>
              </a:solidFill>
              <a:latin typeface="Comic Sans MS" panose="030F0702030302020204" pitchFamily="66" charset="0"/>
            </a:endParaRPr>
          </a:p>
        </p:txBody>
      </p:sp>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Active Learning</a:t>
            </a:r>
            <a:endParaRPr lang="en-GB" u="sng" dirty="0">
              <a:latin typeface="Comic Sans MS" panose="030F0702030302020204" pitchFamily="66" charset="0"/>
            </a:endParaRPr>
          </a:p>
        </p:txBody>
      </p:sp>
      <p:sp>
        <p:nvSpPr>
          <p:cNvPr id="3" name="Content Placeholder 2"/>
          <p:cNvSpPr>
            <a:spLocks noGrp="1"/>
          </p:cNvSpPr>
          <p:nvPr>
            <p:ph idx="1"/>
          </p:nvPr>
        </p:nvSpPr>
        <p:spPr>
          <a:xfrm>
            <a:off x="495432" y="4724400"/>
            <a:ext cx="7886700" cy="1828800"/>
          </a:xfrm>
        </p:spPr>
        <p:txBody>
          <a:bodyPr>
            <a:normAutofit/>
          </a:bodyPr>
          <a:lstStyle/>
          <a:p>
            <a:pPr marL="0" lvl="0" indent="0" eaLnBrk="0" fontAlgn="base" hangingPunct="0">
              <a:lnSpc>
                <a:spcPct val="100000"/>
              </a:lnSpc>
              <a:spcBef>
                <a:spcPct val="0"/>
              </a:spcBef>
              <a:spcAft>
                <a:spcPct val="0"/>
              </a:spcAft>
              <a:buNone/>
            </a:pPr>
            <a:endParaRPr lang="en-GB" dirty="0">
              <a:latin typeface="Comic Sans MS" panose="030F0702030302020204" pitchFamily="66" charset="0"/>
            </a:endParaRPr>
          </a:p>
          <a:p>
            <a:pPr marL="0" lvl="0" indent="0" eaLnBrk="0" fontAlgn="base" hangingPunct="0">
              <a:lnSpc>
                <a:spcPct val="100000"/>
              </a:lnSpc>
              <a:spcBef>
                <a:spcPct val="0"/>
              </a:spcBef>
              <a:spcAft>
                <a:spcPct val="0"/>
              </a:spcAft>
              <a:buNone/>
            </a:pPr>
            <a:r>
              <a:rPr lang="en-GB" b="1" dirty="0" smtClean="0">
                <a:solidFill>
                  <a:srgbClr val="000000"/>
                </a:solidFill>
                <a:latin typeface="Comic Sans MS"/>
              </a:rPr>
              <a:t> </a:t>
            </a:r>
            <a:endParaRPr lang="en-GB" sz="1900" dirty="0">
              <a:latin typeface="Comic Sans MS" panose="030F0702030302020204" pitchFamily="66" charset="0"/>
            </a:endParaRPr>
          </a:p>
        </p:txBody>
      </p:sp>
      <p:pic>
        <p:nvPicPr>
          <p:cNvPr id="4" name="Picture 3" descr="Image result for active learning clip art"/>
          <p:cNvPicPr/>
          <p:nvPr/>
        </p:nvPicPr>
        <p:blipFill>
          <a:blip r:embed="rId2">
            <a:extLst>
              <a:ext uri="{28A0092B-C50C-407E-A947-70E740481C1C}">
                <a14:useLocalDpi xmlns:a14="http://schemas.microsoft.com/office/drawing/2010/main" val="0"/>
              </a:ext>
            </a:extLst>
          </a:blip>
          <a:srcRect/>
          <a:stretch>
            <a:fillRect/>
          </a:stretch>
        </p:blipFill>
        <p:spPr bwMode="auto">
          <a:xfrm>
            <a:off x="6923809" y="236269"/>
            <a:ext cx="1905000" cy="1642764"/>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4715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Genie | The Scar Chronicles Wiki | Fand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36269"/>
            <a:ext cx="1489496" cy="16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36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5" name="Rounded Rectangle 4"/>
          <p:cNvSpPr/>
          <p:nvPr/>
        </p:nvSpPr>
        <p:spPr>
          <a:xfrm>
            <a:off x="228600" y="228600"/>
            <a:ext cx="8763000" cy="472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ctr"/>
            <a:endParaRPr lang="en-GB" dirty="0">
              <a:latin typeface="Comic Sans MS" panose="030F0702030302020204" pitchFamily="66" charset="0"/>
            </a:endParaRPr>
          </a:p>
        </p:txBody>
      </p:sp>
      <p:sp>
        <p:nvSpPr>
          <p:cNvPr id="3" name="Content Placeholder 2"/>
          <p:cNvSpPr>
            <a:spLocks noGrp="1"/>
          </p:cNvSpPr>
          <p:nvPr>
            <p:ph idx="1"/>
          </p:nvPr>
        </p:nvSpPr>
        <p:spPr>
          <a:xfrm>
            <a:off x="228600" y="481251"/>
            <a:ext cx="8686800" cy="4351338"/>
          </a:xfrm>
        </p:spPr>
        <p:txBody>
          <a:bodyPr>
            <a:noAutofit/>
          </a:bodyPr>
          <a:lstStyle/>
          <a:p>
            <a:pPr marL="0" indent="0" algn="ctr">
              <a:buNone/>
            </a:pPr>
            <a:r>
              <a:rPr lang="en-GB" sz="4400" dirty="0" smtClean="0">
                <a:solidFill>
                  <a:schemeClr val="tx2"/>
                </a:solidFill>
                <a:latin typeface="Comic Sans MS" panose="030F0702030302020204" pitchFamily="66" charset="0"/>
              </a:rPr>
              <a:t>Have a fantastic weekend</a:t>
            </a:r>
          </a:p>
          <a:p>
            <a:pPr marL="0" indent="0" algn="ctr">
              <a:buNone/>
            </a:pPr>
            <a:r>
              <a:rPr lang="en-GB" sz="4400" dirty="0" smtClean="0">
                <a:solidFill>
                  <a:schemeClr val="tx2"/>
                </a:solidFill>
                <a:latin typeface="Comic Sans MS" panose="030F0702030302020204" pitchFamily="66" charset="0"/>
              </a:rPr>
              <a:t>Elves.</a:t>
            </a:r>
          </a:p>
          <a:p>
            <a:pPr marL="0" indent="0" algn="ctr">
              <a:buNone/>
            </a:pPr>
            <a:r>
              <a:rPr lang="en-GB" sz="4400" dirty="0" smtClean="0">
                <a:solidFill>
                  <a:schemeClr val="tx2"/>
                </a:solidFill>
                <a:latin typeface="Comic Sans MS" panose="030F0702030302020204" pitchFamily="66" charset="0"/>
              </a:rPr>
              <a:t>I would love to hear from you. Send me a </a:t>
            </a:r>
            <a:r>
              <a:rPr lang="en-GB" sz="4400" dirty="0" smtClean="0">
                <a:solidFill>
                  <a:schemeClr val="tx2"/>
                </a:solidFill>
                <a:latin typeface="Comic Sans MS" panose="030F0702030302020204" pitchFamily="66" charset="0"/>
              </a:rPr>
              <a:t>photo or message via email on </a:t>
            </a:r>
            <a:r>
              <a:rPr lang="en-GB" sz="4400" dirty="0" err="1" smtClean="0">
                <a:solidFill>
                  <a:schemeClr val="tx2"/>
                </a:solidFill>
                <a:latin typeface="Comic Sans MS" panose="030F0702030302020204" pitchFamily="66" charset="0"/>
                <a:hlinkClick r:id="rId2"/>
              </a:rPr>
              <a:t>admin@farnborough.bromley</a:t>
            </a:r>
            <a:r>
              <a:rPr lang="en-GB" sz="4400" dirty="0" smtClean="0">
                <a:solidFill>
                  <a:schemeClr val="tx2"/>
                </a:solidFill>
                <a:latin typeface="Comic Sans MS" panose="030F0702030302020204" pitchFamily="66" charset="0"/>
                <a:hlinkClick r:id="rId2"/>
              </a:rPr>
              <a:t>. </a:t>
            </a:r>
            <a:r>
              <a:rPr lang="en-GB" sz="4400" dirty="0" smtClean="0">
                <a:solidFill>
                  <a:schemeClr val="tx2"/>
                </a:solidFill>
                <a:latin typeface="Comic Sans MS" panose="030F0702030302020204" pitchFamily="66" charset="0"/>
                <a:hlinkClick r:id="rId2"/>
              </a:rPr>
              <a:t>sch.uk</a:t>
            </a:r>
            <a:endParaRPr lang="en-GB" sz="4400" dirty="0" smtClean="0">
              <a:solidFill>
                <a:schemeClr val="tx2"/>
              </a:solidFill>
              <a:latin typeface="Comic Sans MS" panose="030F0702030302020204" pitchFamily="66" charset="0"/>
            </a:endParaRPr>
          </a:p>
        </p:txBody>
      </p:sp>
      <p:pic>
        <p:nvPicPr>
          <p:cNvPr id="8" name="Picture 2" descr="Genie | The Scar Chronicles Wiki | Fand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698691"/>
            <a:ext cx="1489496" cy="169671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6999" y="4705938"/>
            <a:ext cx="1321591" cy="1950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4605775"/>
            <a:ext cx="1143000" cy="188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15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500" y="6927"/>
            <a:ext cx="7772400" cy="1143000"/>
          </a:xfrm>
        </p:spPr>
        <p:txBody>
          <a:bodyPr/>
          <a:lstStyle/>
          <a:p>
            <a:pPr>
              <a:defRPr/>
            </a:pPr>
            <a:r>
              <a:rPr lang="en-GB" sz="5400" dirty="0" smtClean="0">
                <a:latin typeface="Comic Sans MS" panose="030F0702030302020204" pitchFamily="66" charset="0"/>
              </a:rPr>
              <a:t/>
            </a:r>
            <a:br>
              <a:rPr lang="en-GB" sz="5400" dirty="0" smtClean="0">
                <a:latin typeface="Comic Sans MS" panose="030F0702030302020204" pitchFamily="66" charset="0"/>
              </a:rPr>
            </a:br>
            <a:r>
              <a:rPr lang="en-GB" sz="5400" dirty="0">
                <a:latin typeface="Comic Sans MS" panose="030F0702030302020204" pitchFamily="66" charset="0"/>
              </a:rPr>
              <a:t/>
            </a:r>
            <a:br>
              <a:rPr lang="en-GB" sz="5400" dirty="0">
                <a:latin typeface="Comic Sans MS" panose="030F0702030302020204" pitchFamily="66" charset="0"/>
              </a:rPr>
            </a:br>
            <a:r>
              <a:rPr lang="en-GB" sz="5400" dirty="0" smtClean="0">
                <a:latin typeface="Comic Sans MS" panose="030F0702030302020204" pitchFamily="66" charset="0"/>
              </a:rPr>
              <a:t>It’s Friday!</a:t>
            </a:r>
            <a:br>
              <a:rPr lang="en-GB" sz="5400" dirty="0" smtClean="0">
                <a:latin typeface="Comic Sans MS" panose="030F0702030302020204" pitchFamily="66" charset="0"/>
              </a:rPr>
            </a:br>
            <a:endParaRPr lang="en-GB" sz="5400" dirty="0">
              <a:latin typeface="Comic Sans MS" panose="030F0702030302020204" pitchFamily="66" charset="0"/>
            </a:endParaRPr>
          </a:p>
        </p:txBody>
      </p:sp>
      <p:sp>
        <p:nvSpPr>
          <p:cNvPr id="3" name="Subtitle 2"/>
          <p:cNvSpPr>
            <a:spLocks noGrp="1"/>
          </p:cNvSpPr>
          <p:nvPr>
            <p:ph type="subTitle" idx="1"/>
          </p:nvPr>
        </p:nvSpPr>
        <p:spPr>
          <a:xfrm>
            <a:off x="914400" y="2819400"/>
            <a:ext cx="8610600" cy="1752600"/>
          </a:xfrm>
        </p:spPr>
        <p:txBody>
          <a:bodyPr/>
          <a:lstStyle/>
          <a:p>
            <a:pPr>
              <a:defRPr/>
            </a:pPr>
            <a:r>
              <a:rPr lang="en-GB" sz="4400" dirty="0" smtClean="0">
                <a:latin typeface="Comic Sans MS" panose="030F0702030302020204" pitchFamily="66" charset="0"/>
              </a:rPr>
              <a:t>.</a:t>
            </a:r>
          </a:p>
        </p:txBody>
      </p:sp>
      <p:sp>
        <p:nvSpPr>
          <p:cNvPr id="4" name="Rectangle 3"/>
          <p:cNvSpPr/>
          <p:nvPr/>
        </p:nvSpPr>
        <p:spPr>
          <a:xfrm>
            <a:off x="152400" y="2133600"/>
            <a:ext cx="8534400" cy="2394502"/>
          </a:xfrm>
          <a:prstGeom prst="rect">
            <a:avLst/>
          </a:prstGeom>
        </p:spPr>
        <p:txBody>
          <a:bodyPr wrap="square">
            <a:spAutoFit/>
          </a:bodyPr>
          <a:lstStyle/>
          <a:p>
            <a:pPr lvl="0" algn="ctr" eaLnBrk="0" fontAlgn="base" hangingPunct="0">
              <a:spcBef>
                <a:spcPct val="20000"/>
              </a:spcBef>
              <a:spcAft>
                <a:spcPct val="0"/>
              </a:spcAft>
              <a:buClr>
                <a:srgbClr val="FF9900"/>
              </a:buClr>
              <a:buSzPct val="75000"/>
              <a:defRPr/>
            </a:pPr>
            <a:r>
              <a:rPr kumimoji="1" lang="en-GB" sz="4400" kern="0" dirty="0" smtClean="0">
                <a:solidFill>
                  <a:srgbClr val="FFFFFF"/>
                </a:solidFill>
                <a:effectLst>
                  <a:outerShdw blurRad="38100" dist="38100" dir="2700000" algn="tl">
                    <a:srgbClr val="000000"/>
                  </a:outerShdw>
                </a:effectLst>
                <a:latin typeface="Comic Sans MS" panose="030F0702030302020204" pitchFamily="66" charset="0"/>
              </a:rPr>
              <a:t>  Friday 24th April 2020</a:t>
            </a:r>
            <a:endParaRPr kumimoji="1" lang="en-GB" sz="4400" kern="0" dirty="0">
              <a:solidFill>
                <a:srgbClr val="FFFFFF"/>
              </a:solidFill>
              <a:effectLst>
                <a:outerShdw blurRad="38100" dist="38100" dir="2700000" algn="tl">
                  <a:srgbClr val="000000"/>
                </a:outerShdw>
              </a:effectLst>
              <a:latin typeface="Comic Sans MS" panose="030F0702030302020204" pitchFamily="66" charset="0"/>
            </a:endParaRPr>
          </a:p>
          <a:p>
            <a:pPr lvl="0" algn="ctr" eaLnBrk="0" fontAlgn="base" hangingPunct="0">
              <a:spcBef>
                <a:spcPct val="20000"/>
              </a:spcBef>
              <a:spcAft>
                <a:spcPct val="0"/>
              </a:spcAft>
              <a:buClr>
                <a:srgbClr val="FF9900"/>
              </a:buClr>
              <a:buSzPct val="75000"/>
              <a:defRPr/>
            </a:pPr>
            <a:endParaRPr kumimoji="1" lang="en-GB" sz="4400" kern="0" dirty="0">
              <a:solidFill>
                <a:srgbClr val="FFFFFF"/>
              </a:solidFill>
              <a:effectLst>
                <a:outerShdw blurRad="38100" dist="38100" dir="2700000" algn="tl">
                  <a:srgbClr val="000000"/>
                </a:outerShdw>
              </a:effectLst>
              <a:latin typeface="Comic Sans MS" panose="030F0702030302020204" pitchFamily="66" charset="0"/>
            </a:endParaRPr>
          </a:p>
          <a:p>
            <a:pPr lvl="0" algn="ctr" eaLnBrk="0" fontAlgn="base" hangingPunct="0">
              <a:spcBef>
                <a:spcPct val="20000"/>
              </a:spcBef>
              <a:spcAft>
                <a:spcPct val="0"/>
              </a:spcAft>
              <a:buClr>
                <a:srgbClr val="FF9900"/>
              </a:buClr>
              <a:buSzPct val="75000"/>
              <a:defRPr/>
            </a:pPr>
            <a:r>
              <a:rPr kumimoji="1" lang="en-GB" sz="4400" kern="0" dirty="0">
                <a:solidFill>
                  <a:srgbClr val="FFFFFF"/>
                </a:solidFill>
                <a:effectLst>
                  <a:outerShdw blurRad="38100" dist="38100" dir="2700000" algn="tl">
                    <a:srgbClr val="000000"/>
                  </a:outerShdw>
                </a:effectLst>
                <a:latin typeface="Comic Sans MS" panose="030F0702030302020204" pitchFamily="66" charset="0"/>
              </a:rPr>
              <a:t>Here’s your work for today…</a:t>
            </a:r>
          </a:p>
        </p:txBody>
      </p:sp>
    </p:spTree>
    <p:extLst>
      <p:ext uri="{BB962C8B-B14F-4D97-AF65-F5344CB8AC3E}">
        <p14:creationId xmlns:p14="http://schemas.microsoft.com/office/powerpoint/2010/main" val="50621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9" name="Rounded Rectangle 8"/>
          <p:cNvSpPr/>
          <p:nvPr/>
        </p:nvSpPr>
        <p:spPr>
          <a:xfrm>
            <a:off x="1550122" y="1295400"/>
            <a:ext cx="6445826"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62231" y="-685840"/>
            <a:ext cx="6858000" cy="2434503"/>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409978" y="969818"/>
            <a:ext cx="10339876" cy="3262818"/>
          </a:xfrm>
        </p:spPr>
        <p:txBody>
          <a:bodyPr>
            <a:normAutofit fontScale="25000" lnSpcReduction="20000"/>
          </a:bodyPr>
          <a:lstStyle/>
          <a:p>
            <a:endParaRPr lang="en-GB" sz="8000" dirty="0">
              <a:latin typeface="Comic Sans MS" panose="030F0702030302020204" pitchFamily="66" charset="0"/>
            </a:endParaRPr>
          </a:p>
          <a:p>
            <a:r>
              <a:rPr lang="en-GB" sz="9600" b="1" dirty="0" smtClean="0">
                <a:solidFill>
                  <a:srgbClr val="FF3B3B"/>
                </a:solidFill>
                <a:latin typeface="Comic Sans MS" panose="030F0702030302020204" pitchFamily="66" charset="0"/>
              </a:rPr>
              <a:t>I’m so impressed with your reading Elves. </a:t>
            </a:r>
            <a:endParaRPr lang="en-GB" sz="9600" b="1" dirty="0">
              <a:solidFill>
                <a:srgbClr val="FF3B3B"/>
              </a:solidFill>
              <a:latin typeface="Comic Sans MS" panose="030F0702030302020204" pitchFamily="66" charset="0"/>
            </a:endParaRPr>
          </a:p>
          <a:p>
            <a:r>
              <a:rPr lang="en-GB" sz="9600" b="1" dirty="0" smtClean="0">
                <a:solidFill>
                  <a:srgbClr val="FF3B3B"/>
                </a:solidFill>
                <a:latin typeface="Comic Sans MS" panose="030F0702030302020204" pitchFamily="66" charset="0"/>
              </a:rPr>
              <a:t>You should be very proud of yourselves!</a:t>
            </a:r>
          </a:p>
          <a:p>
            <a:endParaRPr lang="en-GB" sz="9600" b="1" dirty="0" smtClean="0">
              <a:solidFill>
                <a:srgbClr val="00B0F0"/>
              </a:solidFill>
              <a:latin typeface="Comic Sans MS" panose="030F0702030302020204" pitchFamily="66" charset="0"/>
            </a:endParaRPr>
          </a:p>
          <a:p>
            <a:r>
              <a:rPr lang="en-GB" sz="9600" b="1" dirty="0" smtClean="0">
                <a:solidFill>
                  <a:schemeClr val="accent1">
                    <a:lumMod val="60000"/>
                    <a:lumOff val="40000"/>
                  </a:schemeClr>
                </a:solidFill>
                <a:latin typeface="Comic Sans MS" panose="030F0702030302020204" pitchFamily="66" charset="0"/>
              </a:rPr>
              <a:t>Please log on to Bug Club</a:t>
            </a:r>
          </a:p>
          <a:p>
            <a:r>
              <a:rPr lang="en-GB" sz="9600" b="1" dirty="0">
                <a:solidFill>
                  <a:schemeClr val="accent1">
                    <a:lumMod val="60000"/>
                    <a:lumOff val="40000"/>
                  </a:schemeClr>
                </a:solidFill>
                <a:latin typeface="Comic Sans MS" panose="030F0702030302020204" pitchFamily="66" charset="0"/>
              </a:rPr>
              <a:t>R</a:t>
            </a:r>
            <a:r>
              <a:rPr lang="en-GB" sz="9600" b="1" dirty="0" smtClean="0">
                <a:solidFill>
                  <a:schemeClr val="accent1">
                    <a:lumMod val="60000"/>
                    <a:lumOff val="40000"/>
                  </a:schemeClr>
                </a:solidFill>
                <a:latin typeface="Comic Sans MS" panose="030F0702030302020204" pitchFamily="66" charset="0"/>
              </a:rPr>
              <a:t>ead for at least 15 minutes.</a:t>
            </a:r>
          </a:p>
          <a:p>
            <a:r>
              <a:rPr lang="en-GB" sz="9600" b="1" dirty="0" smtClean="0">
                <a:solidFill>
                  <a:schemeClr val="accent1">
                    <a:lumMod val="60000"/>
                    <a:lumOff val="40000"/>
                  </a:schemeClr>
                </a:solidFill>
                <a:latin typeface="Comic Sans MS" panose="030F0702030302020204" pitchFamily="66" charset="0"/>
              </a:rPr>
              <a:t>            </a:t>
            </a:r>
          </a:p>
          <a:p>
            <a:r>
              <a:rPr lang="en-GB" sz="9600" b="1" dirty="0" smtClean="0">
                <a:solidFill>
                  <a:schemeClr val="accent1">
                    <a:lumMod val="60000"/>
                    <a:lumOff val="40000"/>
                  </a:schemeClr>
                </a:solidFill>
                <a:latin typeface="Comic Sans MS" panose="030F0702030302020204" pitchFamily="66" charset="0"/>
              </a:rPr>
              <a:t>  Please read the key words inside the front cover first.</a:t>
            </a:r>
          </a:p>
          <a:p>
            <a:r>
              <a:rPr lang="en-GB" sz="9600" b="1" dirty="0" smtClean="0">
                <a:solidFill>
                  <a:schemeClr val="accent1">
                    <a:lumMod val="60000"/>
                    <a:lumOff val="40000"/>
                  </a:schemeClr>
                </a:solidFill>
                <a:latin typeface="Comic Sans MS" panose="030F0702030302020204" pitchFamily="66" charset="0"/>
              </a:rPr>
              <a:t>When you find the bug questions, click and complete them.</a:t>
            </a:r>
          </a:p>
          <a:p>
            <a:endParaRPr lang="en-GB" sz="9600" b="1" dirty="0">
              <a:solidFill>
                <a:schemeClr val="accent1">
                  <a:lumMod val="60000"/>
                  <a:lumOff val="40000"/>
                </a:schemeClr>
              </a:solidFill>
              <a:latin typeface="Comic Sans MS" panose="030F0702030302020204" pitchFamily="66" charset="0"/>
            </a:endParaRPr>
          </a:p>
          <a:p>
            <a:r>
              <a:rPr lang="en-GB" sz="9600" b="1" dirty="0" smtClean="0">
                <a:solidFill>
                  <a:schemeClr val="accent1">
                    <a:lumMod val="60000"/>
                    <a:lumOff val="40000"/>
                  </a:schemeClr>
                </a:solidFill>
                <a:latin typeface="Comic Sans MS" panose="030F0702030302020204" pitchFamily="66" charset="0"/>
              </a:rPr>
              <a:t> Please note down the books you’ve read in your reading</a:t>
            </a:r>
          </a:p>
          <a:p>
            <a:r>
              <a:rPr lang="en-GB" sz="9600" b="1" dirty="0">
                <a:solidFill>
                  <a:schemeClr val="accent1">
                    <a:lumMod val="60000"/>
                    <a:lumOff val="40000"/>
                  </a:schemeClr>
                </a:solidFill>
                <a:latin typeface="Comic Sans MS" panose="030F0702030302020204" pitchFamily="66" charset="0"/>
              </a:rPr>
              <a:t>r</a:t>
            </a:r>
            <a:r>
              <a:rPr lang="en-GB" sz="9600" b="1" dirty="0" smtClean="0">
                <a:solidFill>
                  <a:schemeClr val="accent1">
                    <a:lumMod val="60000"/>
                    <a:lumOff val="40000"/>
                  </a:schemeClr>
                </a:solidFill>
                <a:latin typeface="Comic Sans MS" panose="030F0702030302020204" pitchFamily="66" charset="0"/>
              </a:rPr>
              <a:t>ecord book.</a:t>
            </a:r>
            <a:endParaRPr lang="en-GB" sz="9600" b="1" dirty="0">
              <a:solidFill>
                <a:schemeClr val="accent1">
                  <a:lumMod val="60000"/>
                  <a:lumOff val="40000"/>
                </a:schemeClr>
              </a:solidFill>
              <a:latin typeface="Comic Sans MS" panose="030F0702030302020204" pitchFamily="66" charset="0"/>
            </a:endParaRPr>
          </a:p>
          <a:p>
            <a:endParaRPr lang="en-GB" sz="2000" dirty="0" smtClean="0">
              <a:solidFill>
                <a:schemeClr val="accent1">
                  <a:lumMod val="60000"/>
                  <a:lumOff val="40000"/>
                </a:schemeClr>
              </a:solidFill>
              <a:latin typeface="Comic Sans MS" panose="030F0702030302020204" pitchFamily="66" charset="0"/>
            </a:endParaRPr>
          </a:p>
          <a:p>
            <a:r>
              <a:rPr lang="en-GB" sz="2000" dirty="0" smtClean="0">
                <a:latin typeface="Comic Sans MS" panose="030F0702030302020204" pitchFamily="66" charset="0"/>
              </a:rPr>
              <a:t> </a:t>
            </a:r>
            <a:endParaRPr lang="en-GB" sz="2000" dirty="0">
              <a:latin typeface="Comic Sans MS" panose="030F0702030302020204" pitchFamily="66"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135"/>
            <a:ext cx="1593416" cy="10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38400" y="6132005"/>
            <a:ext cx="4669270" cy="646331"/>
          </a:xfrm>
          <a:prstGeom prst="rect">
            <a:avLst/>
          </a:prstGeom>
          <a:solidFill>
            <a:srgbClr val="D1B2E8"/>
          </a:solidFill>
          <a:ln>
            <a:solidFill>
              <a:srgbClr val="D1B2E8"/>
            </a:solidFill>
          </a:ln>
        </p:spPr>
        <p:txBody>
          <a:bodyPr wrap="square" rtlCol="0">
            <a:spAutoFit/>
          </a:bodyPr>
          <a:lstStyle/>
          <a:p>
            <a:r>
              <a:rPr lang="en-GB" dirty="0">
                <a:latin typeface="Comic Sans MS" panose="030F0702030302020204" pitchFamily="66" charset="0"/>
              </a:rPr>
              <a:t>Y</a:t>
            </a:r>
            <a:r>
              <a:rPr lang="en-GB" dirty="0" smtClean="0">
                <a:latin typeface="Comic Sans MS" panose="030F0702030302020204" pitchFamily="66" charset="0"/>
              </a:rPr>
              <a:t>our personal login details are on the inside of your reading record book.</a:t>
            </a:r>
            <a:endParaRPr lang="en-GB" dirty="0">
              <a:latin typeface="Comic Sans MS" panose="030F0702030302020204" pitchFamily="66"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670" y="161135"/>
            <a:ext cx="187757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Genie | The Scar Chronicles Wiki | Fand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231" y="5056909"/>
            <a:ext cx="1264182" cy="154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Rounded Rectangular Callout 4"/>
          <p:cNvSpPr/>
          <p:nvPr/>
        </p:nvSpPr>
        <p:spPr>
          <a:xfrm>
            <a:off x="914400" y="2057400"/>
            <a:ext cx="7239000" cy="1676400"/>
          </a:xfrm>
          <a:prstGeom prst="wedgeRoundRectCallout">
            <a:avLst>
              <a:gd name="adj1" fmla="val -41425"/>
              <a:gd name="adj2" fmla="val 85159"/>
              <a:gd name="adj3" fmla="val 16667"/>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81000" y="483121"/>
            <a:ext cx="6858000" cy="1244600"/>
          </a:xfrm>
        </p:spPr>
        <p:txBody>
          <a:bodyPr/>
          <a:lstStyle/>
          <a:p>
            <a:r>
              <a:rPr lang="en-GB" u="sng" dirty="0" smtClean="0">
                <a:latin typeface="Comic Sans MS" panose="030F0702030302020204" pitchFamily="66" charset="0"/>
              </a:rPr>
              <a:t>Maths</a:t>
            </a:r>
            <a:endParaRPr lang="en-GB" u="sng" dirty="0">
              <a:latin typeface="Comic Sans MS" panose="030F0702030302020204" pitchFamily="66" charset="0"/>
            </a:endParaRPr>
          </a:p>
        </p:txBody>
      </p:sp>
      <p:sp>
        <p:nvSpPr>
          <p:cNvPr id="3" name="Subtitle 2"/>
          <p:cNvSpPr>
            <a:spLocks noGrp="1"/>
          </p:cNvSpPr>
          <p:nvPr>
            <p:ph type="subTitle" idx="1"/>
          </p:nvPr>
        </p:nvSpPr>
        <p:spPr>
          <a:xfrm>
            <a:off x="1104900" y="2078182"/>
            <a:ext cx="6858000" cy="1655762"/>
          </a:xfrm>
        </p:spPr>
        <p:txBody>
          <a:bodyPr>
            <a:normAutofit/>
          </a:bodyPr>
          <a:lstStyle/>
          <a:p>
            <a:r>
              <a:rPr lang="en-GB" dirty="0" smtClean="0"/>
              <a:t> </a:t>
            </a:r>
            <a:r>
              <a:rPr lang="en-GB" sz="3600" dirty="0" smtClean="0">
                <a:latin typeface="Comic Sans MS" panose="030F0702030302020204" pitchFamily="66" charset="0"/>
              </a:rPr>
              <a:t>Today we are going to continue to look at </a:t>
            </a:r>
            <a:r>
              <a:rPr lang="en-GB" sz="3600" dirty="0" err="1" smtClean="0">
                <a:latin typeface="Comic Sans MS" panose="030F0702030302020204" pitchFamily="66" charset="0"/>
              </a:rPr>
              <a:t>postion</a:t>
            </a:r>
            <a:r>
              <a:rPr lang="en-GB" sz="3600" dirty="0" smtClean="0">
                <a:latin typeface="Comic Sans MS" panose="030F0702030302020204" pitchFamily="66" charset="0"/>
              </a:rPr>
              <a:t> and direction. </a:t>
            </a:r>
            <a:endParaRPr lang="en-GB" sz="3600" dirty="0">
              <a:latin typeface="Comic Sans MS" panose="030F0702030302020204" pitchFamily="66" charset="0"/>
            </a:endParaRPr>
          </a:p>
        </p:txBody>
      </p:sp>
      <p:pic>
        <p:nvPicPr>
          <p:cNvPr id="1028" name="Picture 4" descr="Genie | Disney Wiki | Fando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9829800"/>
            <a:ext cx="5656797" cy="1203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enie | The Scar Chronicles Wiki | Fando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285778"/>
            <a:ext cx="2057400" cy="234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2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6858000" cy="1244600"/>
          </a:xfrm>
        </p:spPr>
        <p:txBody>
          <a:bodyPr/>
          <a:lstStyle/>
          <a:p>
            <a:r>
              <a:rPr lang="en-GB" u="sng" dirty="0" smtClean="0">
                <a:latin typeface="Comic Sans MS" panose="030F0702030302020204" pitchFamily="66" charset="0"/>
              </a:rPr>
              <a:t>Maths</a:t>
            </a:r>
            <a:endParaRPr lang="en-GB" u="sng" dirty="0">
              <a:latin typeface="Comic Sans MS" panose="030F0702030302020204" pitchFamily="66" charset="0"/>
            </a:endParaRPr>
          </a:p>
        </p:txBody>
      </p:sp>
      <p:sp>
        <p:nvSpPr>
          <p:cNvPr id="3" name="Subtitle 2"/>
          <p:cNvSpPr>
            <a:spLocks noGrp="1"/>
          </p:cNvSpPr>
          <p:nvPr>
            <p:ph type="subTitle" idx="1"/>
          </p:nvPr>
        </p:nvSpPr>
        <p:spPr>
          <a:xfrm>
            <a:off x="1104900" y="2078182"/>
            <a:ext cx="6858000" cy="1655762"/>
          </a:xfrm>
        </p:spPr>
        <p:txBody>
          <a:bodyPr>
            <a:normAutofit/>
          </a:bodyPr>
          <a:lstStyle/>
          <a:p>
            <a:r>
              <a:rPr lang="en-GB" dirty="0" smtClean="0"/>
              <a:t> </a:t>
            </a:r>
            <a:endParaRPr lang="en-GB" sz="3600" dirty="0">
              <a:latin typeface="Comic Sans MS" panose="030F0702030302020204" pitchFamily="66" charset="0"/>
            </a:endParaRPr>
          </a:p>
        </p:txBody>
      </p:sp>
      <p:sp>
        <p:nvSpPr>
          <p:cNvPr id="6" name="TextBox 5"/>
          <p:cNvSpPr txBox="1"/>
          <p:nvPr/>
        </p:nvSpPr>
        <p:spPr>
          <a:xfrm>
            <a:off x="533400" y="4754847"/>
            <a:ext cx="7620000" cy="646331"/>
          </a:xfrm>
          <a:prstGeom prst="rect">
            <a:avLst/>
          </a:prstGeom>
          <a:noFill/>
        </p:spPr>
        <p:txBody>
          <a:bodyPr wrap="square" rtlCol="0">
            <a:spAutoFit/>
          </a:bodyPr>
          <a:lstStyle/>
          <a:p>
            <a:r>
              <a:rPr lang="en-GB" dirty="0" smtClean="0">
                <a:latin typeface="Comic Sans MS" panose="030F0702030302020204" pitchFamily="66" charset="0"/>
              </a:rPr>
              <a:t>Read through these words with a grown up.</a:t>
            </a:r>
          </a:p>
          <a:p>
            <a:r>
              <a:rPr lang="en-GB" dirty="0" smtClean="0">
                <a:latin typeface="Comic Sans MS" panose="030F0702030302020204" pitchFamily="66" charset="0"/>
              </a:rPr>
              <a:t>Explain the above words you have learnt to your grown up.</a:t>
            </a:r>
          </a:p>
        </p:txBody>
      </p:sp>
      <p:pic>
        <p:nvPicPr>
          <p:cNvPr id="2052"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760709"/>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694667"/>
            <a:ext cx="4191000" cy="27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722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52400" y="662400"/>
            <a:ext cx="16002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52400" y="838200"/>
            <a:ext cx="1981200" cy="646331"/>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   Maths</a:t>
            </a:r>
            <a:endParaRPr lang="en-GB" dirty="0">
              <a:latin typeface="Comic Sans MS" panose="030F0702030302020204" pitchFamily="66" charset="0"/>
            </a:endParaRPr>
          </a:p>
        </p:txBody>
      </p:sp>
      <p:pic>
        <p:nvPicPr>
          <p:cNvPr id="3077" name="Picture 5" descr="Genie | Disney Wiki | Fand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13677900"/>
            <a:ext cx="6638925" cy="2903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28800"/>
            <a:ext cx="2209800" cy="407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05200" y="2057400"/>
            <a:ext cx="5105400" cy="3046988"/>
          </a:xfrm>
          <a:prstGeom prst="rect">
            <a:avLst/>
          </a:prstGeom>
          <a:noFill/>
        </p:spPr>
        <p:txBody>
          <a:bodyPr wrap="square" rtlCol="0">
            <a:spAutoFit/>
          </a:bodyPr>
          <a:lstStyle/>
          <a:p>
            <a:r>
              <a:rPr lang="en-GB" sz="2400" dirty="0" smtClean="0">
                <a:latin typeface="Comic Sans MS" panose="030F0702030302020204" pitchFamily="66" charset="0"/>
              </a:rPr>
              <a:t>Can you jump a whole turn?</a:t>
            </a:r>
          </a:p>
          <a:p>
            <a:endParaRPr lang="en-GB" sz="2400" dirty="0">
              <a:latin typeface="Comic Sans MS" panose="030F0702030302020204" pitchFamily="66" charset="0"/>
            </a:endParaRPr>
          </a:p>
          <a:p>
            <a:r>
              <a:rPr lang="en-GB" sz="2400" dirty="0" smtClean="0">
                <a:latin typeface="Comic Sans MS" panose="030F0702030302020204" pitchFamily="66" charset="0"/>
              </a:rPr>
              <a:t>This means face an object (a teddy). Then</a:t>
            </a:r>
          </a:p>
          <a:p>
            <a:r>
              <a:rPr lang="en-GB" sz="2400" dirty="0" smtClean="0">
                <a:latin typeface="Comic Sans MS" panose="030F0702030302020204" pitchFamily="66" charset="0"/>
              </a:rPr>
              <a:t>Jump all the way round to face the teddy when you finish.</a:t>
            </a:r>
          </a:p>
          <a:p>
            <a:endParaRPr lang="en-GB" sz="2400" dirty="0">
              <a:latin typeface="Comic Sans MS" panose="030F0702030302020204" pitchFamily="66" charset="0"/>
            </a:endParaRPr>
          </a:p>
          <a:p>
            <a:r>
              <a:rPr lang="en-GB" sz="2400" dirty="0" smtClean="0">
                <a:latin typeface="Comic Sans MS" panose="030F0702030302020204" pitchFamily="66" charset="0"/>
              </a:rPr>
              <a:t>Ready Steady Go …..</a:t>
            </a:r>
          </a:p>
        </p:txBody>
      </p:sp>
    </p:spTree>
    <p:extLst>
      <p:ext uri="{BB962C8B-B14F-4D97-AF65-F5344CB8AC3E}">
        <p14:creationId xmlns:p14="http://schemas.microsoft.com/office/powerpoint/2010/main" val="42688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103909" y="123829"/>
            <a:ext cx="1600200" cy="822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3909" y="211727"/>
            <a:ext cx="1981200" cy="646331"/>
          </a:xfrm>
          <a:prstGeom prst="rect">
            <a:avLst/>
          </a:prstGeom>
          <a:noFill/>
        </p:spPr>
        <p:txBody>
          <a:bodyPr wrap="square" rtlCol="0">
            <a:spAutoFit/>
          </a:bodyPr>
          <a:lstStyle/>
          <a:p>
            <a:r>
              <a:rPr lang="en-GB" dirty="0" smtClean="0">
                <a:latin typeface="Comic Sans MS" panose="030F0702030302020204" pitchFamily="66" charset="0"/>
              </a:rPr>
              <a:t>Green group</a:t>
            </a:r>
          </a:p>
          <a:p>
            <a:r>
              <a:rPr lang="en-GB" dirty="0" smtClean="0">
                <a:latin typeface="Comic Sans MS" panose="030F0702030302020204" pitchFamily="66" charset="0"/>
              </a:rPr>
              <a:t>Maths</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252" y="2489065"/>
            <a:ext cx="1828800" cy="279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381004"/>
            <a:ext cx="7391400" cy="523220"/>
          </a:xfrm>
          <a:prstGeom prst="rect">
            <a:avLst/>
          </a:prstGeom>
          <a:noFill/>
        </p:spPr>
        <p:txBody>
          <a:bodyPr wrap="square" rtlCol="0">
            <a:spAutoFit/>
          </a:bodyPr>
          <a:lstStyle/>
          <a:p>
            <a:r>
              <a:rPr lang="en-GB" sz="2800" dirty="0" smtClean="0">
                <a:latin typeface="Comic Sans MS" panose="030F0702030302020204" pitchFamily="66" charset="0"/>
              </a:rPr>
              <a:t>Let’s practise finding our left and right</a:t>
            </a:r>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2052"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604" y="858058"/>
            <a:ext cx="2514095" cy="160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3622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2860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5638800"/>
            <a:ext cx="8305800" cy="923330"/>
          </a:xfrm>
          <a:prstGeom prst="rect">
            <a:avLst/>
          </a:prstGeom>
          <a:noFill/>
        </p:spPr>
        <p:txBody>
          <a:bodyPr wrap="square" rtlCol="0">
            <a:spAutoFit/>
          </a:bodyPr>
          <a:lstStyle/>
          <a:p>
            <a:r>
              <a:rPr lang="en-GB" dirty="0" smtClean="0">
                <a:latin typeface="Comic Sans MS" panose="030F0702030302020204" pitchFamily="66" charset="0"/>
              </a:rPr>
              <a:t>The doll is on the right side of the boy.</a:t>
            </a:r>
          </a:p>
          <a:p>
            <a:r>
              <a:rPr lang="en-GB" dirty="0" smtClean="0">
                <a:latin typeface="Comic Sans MS" panose="030F0702030302020204" pitchFamily="66" charset="0"/>
              </a:rPr>
              <a:t>The teddy is on the left side of the boy.</a:t>
            </a:r>
          </a:p>
          <a:p>
            <a:r>
              <a:rPr lang="en-GB" dirty="0" smtClean="0">
                <a:latin typeface="Comic Sans MS" panose="030F0702030302020204" pitchFamily="66" charset="0"/>
              </a:rPr>
              <a:t>Can you practise your left and right with a grown up?</a:t>
            </a:r>
            <a:endParaRPr lang="en-GB" dirty="0">
              <a:latin typeface="Comic Sans MS" panose="030F0702030302020204" pitchFamily="66" charset="0"/>
            </a:endParaRPr>
          </a:p>
        </p:txBody>
      </p:sp>
      <p:pic>
        <p:nvPicPr>
          <p:cNvPr id="14" name="Picture 4"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3700" y="580013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16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2201</TotalTime>
  <Words>1143</Words>
  <Application>Microsoft Office PowerPoint</Application>
  <PresentationFormat>On-screen Show (4:3)</PresentationFormat>
  <Paragraphs>222</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Childrens drawings on blue design template</vt:lpstr>
      <vt:lpstr>1_Office Theme</vt:lpstr>
      <vt:lpstr>   Good Morning Elves!</vt:lpstr>
      <vt:lpstr>PowerPoint Presentation</vt:lpstr>
      <vt:lpstr>Sandcastle, square, square.      </vt:lpstr>
      <vt:lpstr>  It’s Friday! </vt:lpstr>
      <vt:lpstr>        Reading online </vt:lpstr>
      <vt:lpstr>Maths</vt:lpstr>
      <vt:lpstr>Maths</vt:lpstr>
      <vt:lpstr>PowerPoint Presentation</vt:lpstr>
      <vt:lpstr>PowerPoint Presentation</vt:lpstr>
      <vt:lpstr>For today’s work, complete the slides which follow in your blue books.   .</vt:lpstr>
      <vt:lpstr>PowerPoint Presentation</vt:lpstr>
      <vt:lpstr>PowerPoint Presentation</vt:lpstr>
      <vt:lpstr>PowerPoint Presentation</vt:lpstr>
      <vt:lpstr>.</vt:lpstr>
      <vt:lpstr>PowerPoint Presentation</vt:lpstr>
      <vt:lpstr>PowerPoint Presentation</vt:lpstr>
      <vt:lpstr>Today create a shop in your home. What are you going to sell? </vt:lpstr>
      <vt:lpstr>        </vt:lpstr>
      <vt:lpstr>PowerPoint Presentation</vt:lpstr>
      <vt:lpstr>PowerPoint Presentation</vt:lpstr>
      <vt:lpstr>PowerPoint Presentation</vt:lpstr>
      <vt:lpstr>Handwriting</vt:lpstr>
      <vt:lpstr>English</vt:lpstr>
      <vt:lpstr>Phonics</vt:lpstr>
      <vt:lpstr>Phonics</vt:lpstr>
      <vt:lpstr>Phonics</vt:lpstr>
      <vt:lpstr>  </vt:lpstr>
      <vt:lpstr>PowerPoint Presentation</vt:lpstr>
      <vt:lpstr>PowerPoint Presentation</vt:lpstr>
      <vt:lpstr>  Active Learning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yvonne murray</cp:lastModifiedBy>
  <cp:revision>265</cp:revision>
  <cp:lastPrinted>2020-03-20T10:30:41Z</cp:lastPrinted>
  <dcterms:created xsi:type="dcterms:W3CDTF">2020-03-17T20:05:19Z</dcterms:created>
  <dcterms:modified xsi:type="dcterms:W3CDTF">2020-04-19T11:11:02Z</dcterms:modified>
</cp:coreProperties>
</file>