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58" r:id="rId3"/>
    <p:sldId id="281" r:id="rId4"/>
    <p:sldId id="291" r:id="rId5"/>
    <p:sldId id="262" r:id="rId6"/>
    <p:sldId id="283" r:id="rId7"/>
    <p:sldId id="263" r:id="rId8"/>
    <p:sldId id="264" r:id="rId9"/>
    <p:sldId id="265" r:id="rId10"/>
    <p:sldId id="267" r:id="rId11"/>
    <p:sldId id="278" r:id="rId12"/>
    <p:sldId id="268" r:id="rId13"/>
    <p:sldId id="269" r:id="rId14"/>
    <p:sldId id="270" r:id="rId15"/>
    <p:sldId id="289" r:id="rId16"/>
    <p:sldId id="290" r:id="rId17"/>
    <p:sldId id="276" r:id="rId18"/>
    <p:sldId id="280" r:id="rId19"/>
    <p:sldId id="287" r:id="rId20"/>
    <p:sldId id="284" r:id="rId21"/>
    <p:sldId id="288"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13F52"/>
    <a:srgbClr val="00CC00"/>
    <a:srgbClr val="008000"/>
    <a:srgbClr val="FFFF99"/>
    <a:srgbClr val="D6BFE3"/>
    <a:srgbClr val="D1B2E8"/>
    <a:srgbClr val="FF3B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90" autoAdjust="0"/>
    <p:restoredTop sz="94660"/>
  </p:normalViewPr>
  <p:slideViewPr>
    <p:cSldViewPr>
      <p:cViewPr varScale="1">
        <p:scale>
          <a:sx n="69" d="100"/>
          <a:sy n="69" d="100"/>
        </p:scale>
        <p:origin x="-1410"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1" descr="educatcarhou"/>
          <p:cNvPicPr>
            <a:picLocks noChangeAspect="1" noChangeArrowheads="1"/>
          </p:cNvPicPr>
          <p:nvPr/>
        </p:nvPicPr>
        <p:blipFill>
          <a:blip r:embed="rId2">
            <a:lum bright="-24000" contrast="-30000"/>
            <a:extLst>
              <a:ext uri="{28A0092B-C50C-407E-A947-70E740481C1C}">
                <a14:useLocalDpi xmlns:a14="http://schemas.microsoft.com/office/drawing/2010/main" val="0"/>
              </a:ext>
            </a:extLst>
          </a:blip>
          <a:srcRect/>
          <a:stretch>
            <a:fillRect/>
          </a:stretch>
        </p:blipFill>
        <p:spPr bwMode="auto">
          <a:xfrm>
            <a:off x="0" y="0"/>
            <a:ext cx="9144000" cy="686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3"/>
          <p:cNvSpPr>
            <a:spLocks noGrp="1" noChangeArrowheads="1"/>
          </p:cNvSpPr>
          <p:nvPr>
            <p:ph type="ctrTitle"/>
          </p:nvPr>
        </p:nvSpPr>
        <p:spPr>
          <a:xfrm>
            <a:off x="457200" y="1905000"/>
            <a:ext cx="7772400" cy="1143000"/>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lgn="ctr">
              <a:defRPr/>
            </a:lvl1pPr>
          </a:lstStyle>
          <a:p>
            <a:pPr lvl="0"/>
            <a:r>
              <a:rPr lang="en-GB" noProof="0" smtClean="0"/>
              <a:t>Click to edit title style</a:t>
            </a:r>
          </a:p>
        </p:txBody>
      </p:sp>
      <p:sp>
        <p:nvSpPr>
          <p:cNvPr id="3076" name="Rectangle 4"/>
          <p:cNvSpPr>
            <a:spLocks noGrp="1" noChangeArrowheads="1"/>
          </p:cNvSpPr>
          <p:nvPr>
            <p:ph type="subTitle" idx="1"/>
          </p:nvPr>
        </p:nvSpPr>
        <p:spPr>
          <a:xfrm>
            <a:off x="457200" y="2971800"/>
            <a:ext cx="7772400" cy="1752600"/>
          </a:xfrm>
        </p:spPr>
        <p:txBody>
          <a:bodyPr/>
          <a:lstStyle>
            <a:lvl1pPr marL="0" indent="0" algn="ctr">
              <a:buFont typeface="Monotype Sorts" pitchFamily="2" charset="2"/>
              <a:buNone/>
              <a:defRPr/>
            </a:lvl1pPr>
          </a:lstStyle>
          <a:p>
            <a:pPr lvl="0"/>
            <a:r>
              <a:rPr lang="en-GB" noProof="0" smtClean="0"/>
              <a:t>Click to edit Master subtitle style</a:t>
            </a:r>
          </a:p>
        </p:txBody>
      </p:sp>
      <p:sp>
        <p:nvSpPr>
          <p:cNvPr id="5" name="Rectangle 5"/>
          <p:cNvSpPr>
            <a:spLocks noGrp="1" noChangeArrowheads="1"/>
          </p:cNvSpPr>
          <p:nvPr>
            <p:ph type="dt" sz="half" idx="10"/>
          </p:nvPr>
        </p:nvSpPr>
        <p:spPr>
          <a:xfrm>
            <a:off x="533400" y="6248400"/>
            <a:ext cx="1905000" cy="457200"/>
          </a:xfrm>
        </p:spPr>
        <p:txBody>
          <a:bodyPr/>
          <a:lstStyle>
            <a:lvl1pPr>
              <a:defRPr>
                <a:solidFill>
                  <a:srgbClr val="CCECFF"/>
                </a:solidFill>
              </a:defRPr>
            </a:lvl1pPr>
          </a:lstStyle>
          <a:p>
            <a:pPr>
              <a:defRPr/>
            </a:pPr>
            <a:endParaRPr lang="en-GB"/>
          </a:p>
        </p:txBody>
      </p:sp>
      <p:sp>
        <p:nvSpPr>
          <p:cNvPr id="6" name="Rectangle 6"/>
          <p:cNvSpPr>
            <a:spLocks noGrp="1" noChangeArrowheads="1"/>
          </p:cNvSpPr>
          <p:nvPr>
            <p:ph type="ftr" sz="quarter" idx="11"/>
          </p:nvPr>
        </p:nvSpPr>
        <p:spPr>
          <a:xfrm>
            <a:off x="2971800" y="6248400"/>
            <a:ext cx="2895600" cy="457200"/>
          </a:xfrm>
        </p:spPr>
        <p:txBody>
          <a:bodyPr/>
          <a:lstStyle>
            <a:lvl1pPr>
              <a:defRPr>
                <a:solidFill>
                  <a:srgbClr val="CCECFF"/>
                </a:solidFill>
              </a:defRPr>
            </a:lvl1pPr>
          </a:lstStyle>
          <a:p>
            <a:pPr>
              <a:defRPr/>
            </a:pPr>
            <a:endParaRPr lang="en-GB"/>
          </a:p>
        </p:txBody>
      </p:sp>
      <p:sp>
        <p:nvSpPr>
          <p:cNvPr id="7" name="Rectangle 7"/>
          <p:cNvSpPr>
            <a:spLocks noGrp="1" noChangeArrowheads="1"/>
          </p:cNvSpPr>
          <p:nvPr>
            <p:ph type="sldNum" sz="quarter" idx="12"/>
          </p:nvPr>
        </p:nvSpPr>
        <p:spPr>
          <a:xfrm>
            <a:off x="6400800" y="6248400"/>
            <a:ext cx="1905000" cy="457200"/>
          </a:xfrm>
        </p:spPr>
        <p:txBody>
          <a:bodyPr/>
          <a:lstStyle>
            <a:lvl1pPr>
              <a:defRPr>
                <a:solidFill>
                  <a:srgbClr val="CCECFF"/>
                </a:solidFill>
              </a:defRPr>
            </a:lvl1pPr>
          </a:lstStyle>
          <a:p>
            <a:pPr>
              <a:defRPr/>
            </a:pPr>
            <a:fld id="{57F0C508-270D-4A5F-8E31-2A03C2DB9B85}" type="slidenum">
              <a:rPr lang="en-GB"/>
              <a:pPr>
                <a:defRPr/>
              </a:pPr>
              <a:t>‹#›</a:t>
            </a:fld>
            <a:endParaRPr lang="en-GB"/>
          </a:p>
        </p:txBody>
      </p:sp>
    </p:spTree>
    <p:extLst>
      <p:ext uri="{BB962C8B-B14F-4D97-AF65-F5344CB8AC3E}">
        <p14:creationId xmlns:p14="http://schemas.microsoft.com/office/powerpoint/2010/main" val="2849890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8F3AC2B-9F19-4AD1-B937-70E933FAFE31}"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1393336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2300" y="381000"/>
            <a:ext cx="19431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43000" y="381000"/>
            <a:ext cx="56769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08151E5-CE44-4EF8-A27B-DD2C7488CFD0}"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32141333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a:defRPr/>
            </a:pPr>
            <a:fld id="{81F6127C-4B9F-401E-9847-74443EC2AAEE}" type="datetimeFigureOut">
              <a:rPr lang="en-GB" smtClean="0">
                <a:solidFill>
                  <a:prstClr val="black">
                    <a:tint val="75000"/>
                  </a:prstClr>
                </a:solidFill>
              </a:rPr>
              <a:pPr>
                <a:defRPr/>
              </a:pPr>
              <a:t>26/04/2020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27C4FD87-838A-498B-AE83-CF6CC791367C}"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9342958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a:defRPr/>
            </a:pPr>
            <a:fld id="{81F6127C-4B9F-401E-9847-74443EC2AAEE}" type="datetimeFigureOut">
              <a:rPr lang="en-GB" smtClean="0">
                <a:solidFill>
                  <a:prstClr val="black">
                    <a:tint val="75000"/>
                  </a:prstClr>
                </a:solidFill>
              </a:rPr>
              <a:pPr>
                <a:defRPr/>
              </a:pPr>
              <a:t>26/04/2020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27C4FD87-838A-498B-AE83-CF6CC791367C}"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4829067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fld id="{81F6127C-4B9F-401E-9847-74443EC2AAEE}" type="datetimeFigureOut">
              <a:rPr lang="en-GB" smtClean="0">
                <a:solidFill>
                  <a:prstClr val="black">
                    <a:tint val="75000"/>
                  </a:prstClr>
                </a:solidFill>
              </a:rPr>
              <a:pPr>
                <a:defRPr/>
              </a:pPr>
              <a:t>26/04/2020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27C4FD87-838A-498B-AE83-CF6CC791367C}"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7747431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a:defRPr/>
            </a:pPr>
            <a:fld id="{81F6127C-4B9F-401E-9847-74443EC2AAEE}" type="datetimeFigureOut">
              <a:rPr lang="en-GB" smtClean="0">
                <a:solidFill>
                  <a:prstClr val="black">
                    <a:tint val="75000"/>
                  </a:prstClr>
                </a:solidFill>
              </a:rPr>
              <a:pPr>
                <a:defRPr/>
              </a:pPr>
              <a:t>26/04/2020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27C4FD87-838A-498B-AE83-CF6CC791367C}"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161251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a:defRPr/>
            </a:pPr>
            <a:fld id="{81F6127C-4B9F-401E-9847-74443EC2AAEE}" type="datetimeFigureOut">
              <a:rPr lang="en-GB" smtClean="0">
                <a:solidFill>
                  <a:prstClr val="black">
                    <a:tint val="75000"/>
                  </a:prstClr>
                </a:solidFill>
              </a:rPr>
              <a:pPr>
                <a:defRPr/>
              </a:pPr>
              <a:t>26/04/2020</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27C4FD87-838A-498B-AE83-CF6CC791367C}"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3599968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a:defRPr/>
            </a:pPr>
            <a:fld id="{81F6127C-4B9F-401E-9847-74443EC2AAEE}" type="datetimeFigureOut">
              <a:rPr lang="en-GB" smtClean="0">
                <a:solidFill>
                  <a:prstClr val="black">
                    <a:tint val="75000"/>
                  </a:prstClr>
                </a:solidFill>
              </a:rPr>
              <a:pPr>
                <a:defRPr/>
              </a:pPr>
              <a:t>26/04/2020</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27C4FD87-838A-498B-AE83-CF6CC791367C}"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3324931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81F6127C-4B9F-401E-9847-74443EC2AAEE}" type="datetimeFigureOut">
              <a:rPr lang="en-GB" smtClean="0">
                <a:solidFill>
                  <a:prstClr val="black">
                    <a:tint val="75000"/>
                  </a:prstClr>
                </a:solidFill>
              </a:rPr>
              <a:pPr>
                <a:defRPr/>
              </a:pPr>
              <a:t>26/04/2020</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27C4FD87-838A-498B-AE83-CF6CC791367C}"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09705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fld id="{81F6127C-4B9F-401E-9847-74443EC2AAEE}" type="datetimeFigureOut">
              <a:rPr lang="en-GB" smtClean="0">
                <a:solidFill>
                  <a:prstClr val="black">
                    <a:tint val="75000"/>
                  </a:prstClr>
                </a:solidFill>
              </a:rPr>
              <a:pPr>
                <a:defRPr/>
              </a:pPr>
              <a:t>26/04/2020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27C4FD87-838A-498B-AE83-CF6CC791367C}"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576805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B57FF34-A333-4B04-8F2A-F21487C4E170}"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39438954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fld id="{81F6127C-4B9F-401E-9847-74443EC2AAEE}" type="datetimeFigureOut">
              <a:rPr lang="en-GB" smtClean="0">
                <a:solidFill>
                  <a:prstClr val="black">
                    <a:tint val="75000"/>
                  </a:prstClr>
                </a:solidFill>
              </a:rPr>
              <a:pPr>
                <a:defRPr/>
              </a:pPr>
              <a:t>26/04/2020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27C4FD87-838A-498B-AE83-CF6CC791367C}"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8820201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a:defRPr/>
            </a:pPr>
            <a:fld id="{81F6127C-4B9F-401E-9847-74443EC2AAEE}" type="datetimeFigureOut">
              <a:rPr lang="en-GB" smtClean="0">
                <a:solidFill>
                  <a:prstClr val="black">
                    <a:tint val="75000"/>
                  </a:prstClr>
                </a:solidFill>
              </a:rPr>
              <a:pPr>
                <a:defRPr/>
              </a:pPr>
              <a:t>26/04/2020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27C4FD87-838A-498B-AE83-CF6CC791367C}"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5178216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a:defRPr/>
            </a:pPr>
            <a:fld id="{81F6127C-4B9F-401E-9847-74443EC2AAEE}" type="datetimeFigureOut">
              <a:rPr lang="en-GB" smtClean="0">
                <a:solidFill>
                  <a:prstClr val="black">
                    <a:tint val="75000"/>
                  </a:prstClr>
                </a:solidFill>
              </a:rPr>
              <a:pPr>
                <a:defRPr/>
              </a:pPr>
              <a:t>26/04/2020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27C4FD87-838A-498B-AE83-CF6CC791367C}"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406225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C7C50BC-EC6A-4370-BD04-A7A6A857CBA3}"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3109478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43000" y="16002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0" y="16002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9097729-4FB8-456C-921A-C076D72215EF}"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702876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8DC435B-813E-4924-958A-33CD5DDFFF55}"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3595226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FC51D52-C0AF-47AE-9D81-03F9D8C54B0F}"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346334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B5C1970-28DD-421A-B132-AB29783799F2}"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988677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C905F10-989B-4DC7-B7EB-0655DEA4890E}"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1709556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DABFD85-B56E-4619-B1E8-11B3227937B0}"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1901303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invGray">
      <p:bgPr>
        <a:solidFill>
          <a:schemeClr val="accent5">
            <a:lumMod val="60000"/>
            <a:lumOff val="40000"/>
          </a:schemeClr>
        </a:solidFill>
        <a:effectLst/>
      </p:bgPr>
    </p:bg>
    <p:spTree>
      <p:nvGrpSpPr>
        <p:cNvPr id="1" name=""/>
        <p:cNvGrpSpPr/>
        <p:nvPr/>
      </p:nvGrpSpPr>
      <p:grpSpPr>
        <a:xfrm>
          <a:off x="0" y="0"/>
          <a:ext cx="0" cy="0"/>
          <a:chOff x="0" y="0"/>
          <a:chExt cx="0" cy="0"/>
        </a:xfrm>
      </p:grpSpPr>
      <p:pic>
        <p:nvPicPr>
          <p:cNvPr id="1026" name="Picture 11" descr="educatcarhou"/>
          <p:cNvPicPr>
            <a:picLocks noChangeAspect="1" noChangeArrowheads="1"/>
          </p:cNvPicPr>
          <p:nvPr/>
        </p:nvPicPr>
        <p:blipFill>
          <a:blip r:embed="rId13">
            <a:lum bright="-24000" contrast="-30000"/>
            <a:extLst>
              <a:ext uri="{28A0092B-C50C-407E-A947-70E740481C1C}">
                <a14:useLocalDpi xmlns:a14="http://schemas.microsoft.com/office/drawing/2010/main" val="0"/>
              </a:ext>
            </a:extLst>
          </a:blip>
          <a:srcRect/>
          <a:stretch>
            <a:fillRect/>
          </a:stretch>
        </p:blipFill>
        <p:spPr bwMode="auto">
          <a:xfrm>
            <a:off x="0" y="0"/>
            <a:ext cx="9144000" cy="686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0" name="Rectangle 2"/>
          <p:cNvSpPr>
            <a:spLocks noGrp="1" noChangeArrowheads="1"/>
          </p:cNvSpPr>
          <p:nvPr>
            <p:ph type="title"/>
          </p:nvPr>
        </p:nvSpPr>
        <p:spPr bwMode="auto">
          <a:xfrm>
            <a:off x="2514600" y="381000"/>
            <a:ext cx="6400800"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Click to edit title style</a:t>
            </a:r>
          </a:p>
        </p:txBody>
      </p:sp>
      <p:sp>
        <p:nvSpPr>
          <p:cNvPr id="2051" name="Rectangle 3"/>
          <p:cNvSpPr>
            <a:spLocks noGrp="1" noChangeArrowheads="1"/>
          </p:cNvSpPr>
          <p:nvPr>
            <p:ph type="body" idx="1"/>
          </p:nvPr>
        </p:nvSpPr>
        <p:spPr bwMode="auto">
          <a:xfrm>
            <a:off x="1143000" y="1600200"/>
            <a:ext cx="7772400"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2052" name="Rectangle 4"/>
          <p:cNvSpPr>
            <a:spLocks noGrp="1" noChangeArrowheads="1"/>
          </p:cNvSpPr>
          <p:nvPr>
            <p:ph type="dt" sz="half" idx="2"/>
          </p:nvPr>
        </p:nvSpPr>
        <p:spPr bwMode="auto">
          <a:xfrm>
            <a:off x="1143000" y="64008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50000"/>
              </a:spcBef>
              <a:defRPr sz="1400">
                <a:latin typeface="+mj-lt"/>
              </a:defRPr>
            </a:lvl1pPr>
          </a:lstStyle>
          <a:p>
            <a:pPr eaLnBrk="0" fontAlgn="base" hangingPunct="0">
              <a:spcAft>
                <a:spcPct val="0"/>
              </a:spcAft>
              <a:defRPr/>
            </a:pPr>
            <a:endParaRPr lang="en-GB">
              <a:solidFill>
                <a:srgbClr val="FFFFFF"/>
              </a:solidFill>
            </a:endParaRPr>
          </a:p>
        </p:txBody>
      </p:sp>
      <p:sp>
        <p:nvSpPr>
          <p:cNvPr id="2053" name="Rectangle 5"/>
          <p:cNvSpPr>
            <a:spLocks noGrp="1" noChangeArrowheads="1"/>
          </p:cNvSpPr>
          <p:nvPr>
            <p:ph type="ftr" sz="quarter" idx="3"/>
          </p:nvPr>
        </p:nvSpPr>
        <p:spPr bwMode="auto">
          <a:xfrm>
            <a:off x="3581400" y="64008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spcBef>
                <a:spcPct val="50000"/>
              </a:spcBef>
              <a:defRPr sz="1400">
                <a:latin typeface="+mj-lt"/>
              </a:defRPr>
            </a:lvl1pPr>
          </a:lstStyle>
          <a:p>
            <a:pPr eaLnBrk="0" fontAlgn="base" hangingPunct="0">
              <a:spcAft>
                <a:spcPct val="0"/>
              </a:spcAft>
              <a:defRPr/>
            </a:pPr>
            <a:endParaRPr lang="en-GB">
              <a:solidFill>
                <a:srgbClr val="FFFFFF"/>
              </a:solidFill>
            </a:endParaRPr>
          </a:p>
        </p:txBody>
      </p:sp>
      <p:sp>
        <p:nvSpPr>
          <p:cNvPr id="2054" name="Rectangle 6"/>
          <p:cNvSpPr>
            <a:spLocks noGrp="1" noChangeArrowheads="1"/>
          </p:cNvSpPr>
          <p:nvPr>
            <p:ph type="sldNum" sz="quarter" idx="4"/>
          </p:nvPr>
        </p:nvSpPr>
        <p:spPr bwMode="auto">
          <a:xfrm>
            <a:off x="7010400" y="64008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spcBef>
                <a:spcPct val="50000"/>
              </a:spcBef>
              <a:defRPr sz="1400">
                <a:latin typeface="+mj-lt"/>
              </a:defRPr>
            </a:lvl1pPr>
          </a:lstStyle>
          <a:p>
            <a:pPr eaLnBrk="0" fontAlgn="base" hangingPunct="0">
              <a:spcAft>
                <a:spcPct val="0"/>
              </a:spcAft>
              <a:defRPr/>
            </a:pPr>
            <a:fld id="{CCE45789-5AE5-4156-AA33-0E56C3422975}" type="slidenum">
              <a:rPr lang="en-GB">
                <a:solidFill>
                  <a:srgbClr val="FFFFFF"/>
                </a:solidFill>
              </a:rPr>
              <a:pPr eaLnBrk="0" fontAlgn="base" hangingPunct="0">
                <a:spcAft>
                  <a:spcPct val="0"/>
                </a:spcAft>
                <a:defRPr/>
              </a:pPr>
              <a:t>‹#›</a:t>
            </a:fld>
            <a:endParaRPr lang="en-GB">
              <a:solidFill>
                <a:srgbClr val="FFFFFF"/>
              </a:solidFill>
            </a:endParaRPr>
          </a:p>
        </p:txBody>
      </p:sp>
    </p:spTree>
    <p:extLst>
      <p:ext uri="{BB962C8B-B14F-4D97-AF65-F5344CB8AC3E}">
        <p14:creationId xmlns:p14="http://schemas.microsoft.com/office/powerpoint/2010/main" val="1007933850"/>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charset="0"/>
        </a:defRPr>
      </a:lvl5pPr>
      <a:lvl6pPr marL="457200"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charset="0"/>
        </a:defRPr>
      </a:lvl6pPr>
      <a:lvl7pPr marL="914400"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charset="0"/>
        </a:defRPr>
      </a:lvl7pPr>
      <a:lvl8pPr marL="1371600"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charset="0"/>
        </a:defRPr>
      </a:lvl8pPr>
      <a:lvl9pPr marL="1828800"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Char char="–"/>
        <a:defRPr kumimoji="1"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mn-lt"/>
        </a:defRPr>
      </a:lvl5pPr>
      <a:lvl6pPr marL="2514600" indent="-228600" algn="l" rtl="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81F6127C-4B9F-401E-9847-74443EC2AAEE}" type="datetimeFigureOut">
              <a:rPr lang="en-GB" smtClean="0">
                <a:solidFill>
                  <a:prstClr val="black">
                    <a:tint val="75000"/>
                  </a:prstClr>
                </a:solidFill>
              </a:rPr>
              <a:pPr>
                <a:defRPr/>
              </a:pPr>
              <a:t>26/04/2020</a:t>
            </a:fld>
            <a:endParaRPr lang="en-GB">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27C4FD87-838A-498B-AE83-CF6CC791367C}"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18178450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gif"/><Relationship Id="rId1" Type="http://schemas.openxmlformats.org/officeDocument/2006/relationships/slideLayout" Target="../slideLayouts/slideLayout12.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defRPr/>
            </a:pPr>
            <a:r>
              <a:rPr lang="en-GB" sz="5400" dirty="0" smtClean="0">
                <a:latin typeface="Comic Sans MS" panose="030F0702030302020204" pitchFamily="66" charset="0"/>
              </a:rPr>
              <a:t>Good morning Unicorns!</a:t>
            </a:r>
            <a:endParaRPr lang="en-GB" sz="5400" dirty="0">
              <a:latin typeface="Comic Sans MS" panose="030F0702030302020204" pitchFamily="66" charset="0"/>
            </a:endParaRPr>
          </a:p>
        </p:txBody>
      </p:sp>
      <p:sp>
        <p:nvSpPr>
          <p:cNvPr id="3" name="Subtitle 2"/>
          <p:cNvSpPr>
            <a:spLocks noGrp="1"/>
          </p:cNvSpPr>
          <p:nvPr>
            <p:ph type="subTitle" idx="1"/>
          </p:nvPr>
        </p:nvSpPr>
        <p:spPr>
          <a:xfrm>
            <a:off x="457200" y="3429000"/>
            <a:ext cx="7772400" cy="1752600"/>
          </a:xfrm>
        </p:spPr>
        <p:txBody>
          <a:bodyPr/>
          <a:lstStyle/>
          <a:p>
            <a:pPr>
              <a:defRPr/>
            </a:pPr>
            <a:r>
              <a:rPr lang="en-GB" sz="4400" dirty="0" smtClean="0">
                <a:latin typeface="Comic Sans MS" panose="030F0702030302020204" pitchFamily="66" charset="0"/>
              </a:rPr>
              <a:t>Here’s your work for today: Friday 1</a:t>
            </a:r>
            <a:r>
              <a:rPr lang="en-GB" sz="4400" baseline="30000" dirty="0" smtClean="0">
                <a:latin typeface="Comic Sans MS" panose="030F0702030302020204" pitchFamily="66" charset="0"/>
              </a:rPr>
              <a:t>st</a:t>
            </a:r>
            <a:r>
              <a:rPr lang="en-GB" sz="4400" dirty="0" smtClean="0">
                <a:latin typeface="Comic Sans MS" panose="030F0702030302020204" pitchFamily="66" charset="0"/>
              </a:rPr>
              <a:t> May</a:t>
            </a:r>
            <a:endParaRPr lang="en-GB" sz="4400" dirty="0">
              <a:latin typeface="Comic Sans MS" panose="030F0702030302020204" pitchFamily="66" charset="0"/>
            </a:endParaRPr>
          </a:p>
        </p:txBody>
      </p:sp>
    </p:spTree>
    <p:extLst>
      <p:ext uri="{BB962C8B-B14F-4D97-AF65-F5344CB8AC3E}">
        <p14:creationId xmlns:p14="http://schemas.microsoft.com/office/powerpoint/2010/main" val="18603840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228600"/>
            <a:ext cx="5410200" cy="63981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215593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3B3B"/>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u="sng" dirty="0" smtClean="0">
                <a:latin typeface="Comic Sans MS" panose="030F0702030302020204" pitchFamily="66" charset="0"/>
              </a:rPr>
              <a:t>Handwriting</a:t>
            </a:r>
            <a:endParaRPr lang="en-GB" u="sng" dirty="0">
              <a:latin typeface="Comic Sans MS" panose="030F0702030302020204" pitchFamily="66" charset="0"/>
            </a:endParaRPr>
          </a:p>
        </p:txBody>
      </p:sp>
      <p:sp>
        <p:nvSpPr>
          <p:cNvPr id="3" name="Subtitle 2"/>
          <p:cNvSpPr>
            <a:spLocks noGrp="1"/>
          </p:cNvSpPr>
          <p:nvPr>
            <p:ph type="subTitle" idx="1"/>
          </p:nvPr>
        </p:nvSpPr>
        <p:spPr/>
        <p:txBody>
          <a:bodyPr>
            <a:normAutofit/>
          </a:bodyPr>
          <a:lstStyle/>
          <a:p>
            <a:r>
              <a:rPr lang="en-GB" sz="2800" dirty="0" smtClean="0">
                <a:latin typeface="Comic Sans MS" panose="030F0702030302020204" pitchFamily="66" charset="0"/>
              </a:rPr>
              <a:t>Please complete pages 24 and 25 in your CGP Handwriting Book</a:t>
            </a:r>
            <a:endParaRPr lang="en-GB" sz="2800" dirty="0">
              <a:latin typeface="Comic Sans MS" panose="030F0702030302020204" pitchFamily="66" charset="0"/>
            </a:endParaRPr>
          </a:p>
        </p:txBody>
      </p:sp>
      <p:pic>
        <p:nvPicPr>
          <p:cNvPr id="4" name="Picture 3" descr="Image result for hand writing clip art"/>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7600" y="1143000"/>
            <a:ext cx="2133600" cy="1219200"/>
          </a:xfrm>
          <a:prstGeom prst="rect">
            <a:avLst/>
          </a:prstGeom>
          <a:noFill/>
          <a:ln>
            <a:noFill/>
          </a:ln>
        </p:spPr>
      </p:pic>
    </p:spTree>
    <p:extLst>
      <p:ext uri="{BB962C8B-B14F-4D97-AF65-F5344CB8AC3E}">
        <p14:creationId xmlns:p14="http://schemas.microsoft.com/office/powerpoint/2010/main" val="2488321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u="sng" dirty="0" smtClean="0">
                <a:latin typeface="Comic Sans MS" panose="030F0702030302020204" pitchFamily="66" charset="0"/>
              </a:rPr>
              <a:t/>
            </a:r>
            <a:br>
              <a:rPr lang="en-GB" u="sng" dirty="0" smtClean="0">
                <a:latin typeface="Comic Sans MS" panose="030F0702030302020204" pitchFamily="66" charset="0"/>
              </a:rPr>
            </a:br>
            <a:r>
              <a:rPr lang="en-GB" u="sng" dirty="0" smtClean="0">
                <a:latin typeface="Comic Sans MS" panose="030F0702030302020204" pitchFamily="66" charset="0"/>
              </a:rPr>
              <a:t/>
            </a:r>
            <a:br>
              <a:rPr lang="en-GB" u="sng" dirty="0" smtClean="0">
                <a:latin typeface="Comic Sans MS" panose="030F0702030302020204" pitchFamily="66" charset="0"/>
              </a:rPr>
            </a:br>
            <a:r>
              <a:rPr lang="en-GB" u="sng" dirty="0">
                <a:latin typeface="Comic Sans MS" panose="030F0702030302020204" pitchFamily="66" charset="0"/>
              </a:rPr>
              <a:t/>
            </a:r>
            <a:br>
              <a:rPr lang="en-GB" u="sng" dirty="0">
                <a:latin typeface="Comic Sans MS" panose="030F0702030302020204" pitchFamily="66" charset="0"/>
              </a:rPr>
            </a:br>
            <a:r>
              <a:rPr lang="en-GB" u="sng" dirty="0" smtClean="0">
                <a:latin typeface="Comic Sans MS" panose="030F0702030302020204" pitchFamily="66" charset="0"/>
              </a:rPr>
              <a:t>English</a:t>
            </a:r>
            <a:endParaRPr lang="en-GB" u="sng" dirty="0">
              <a:latin typeface="Comic Sans MS" panose="030F0702030302020204" pitchFamily="66" charset="0"/>
            </a:endParaRPr>
          </a:p>
        </p:txBody>
      </p:sp>
      <p:sp>
        <p:nvSpPr>
          <p:cNvPr id="3" name="Content Placeholder 2"/>
          <p:cNvSpPr>
            <a:spLocks noGrp="1"/>
          </p:cNvSpPr>
          <p:nvPr>
            <p:ph idx="1"/>
          </p:nvPr>
        </p:nvSpPr>
        <p:spPr>
          <a:xfrm>
            <a:off x="685800" y="1295400"/>
            <a:ext cx="7829550" cy="4881563"/>
          </a:xfrm>
        </p:spPr>
        <p:txBody>
          <a:bodyPr/>
          <a:lstStyle/>
          <a:p>
            <a:endParaRPr lang="en-GB" sz="2400" dirty="0" smtClean="0">
              <a:latin typeface="Comic Sans MS" panose="030F0702030302020204" pitchFamily="66" charset="0"/>
            </a:endParaRPr>
          </a:p>
          <a:p>
            <a:pPr marL="0" indent="0">
              <a:buNone/>
            </a:pPr>
            <a:endParaRPr lang="en-GB" sz="2400" dirty="0">
              <a:latin typeface="Comic Sans MS" panose="030F0702030302020204" pitchFamily="66" charset="0"/>
            </a:endParaRPr>
          </a:p>
          <a:p>
            <a:pPr algn="r"/>
            <a:endParaRPr lang="en-GB" dirty="0" smtClean="0">
              <a:latin typeface="Comic Sans MS" panose="030F0702030302020204" pitchFamily="66" charset="0"/>
            </a:endParaRPr>
          </a:p>
          <a:p>
            <a:r>
              <a:rPr lang="en-GB" dirty="0" smtClean="0">
                <a:latin typeface="Comic Sans MS" panose="030F0702030302020204" pitchFamily="66" charset="0"/>
              </a:rPr>
              <a:t>Today we are going to use your ideas from yesterday to put together your </a:t>
            </a:r>
            <a:r>
              <a:rPr lang="en-GB" dirty="0">
                <a:latin typeface="Comic Sans MS" panose="030F0702030302020204" pitchFamily="66" charset="0"/>
              </a:rPr>
              <a:t>poem about a noisy, fantasy </a:t>
            </a:r>
            <a:r>
              <a:rPr lang="en-GB" dirty="0" smtClean="0">
                <a:latin typeface="Comic Sans MS" panose="030F0702030302020204" pitchFamily="66" charset="0"/>
              </a:rPr>
              <a:t>land.</a:t>
            </a:r>
            <a:endParaRPr lang="en-GB" dirty="0">
              <a:latin typeface="Comic Sans MS" panose="030F0702030302020204" pitchFamily="66" charset="0"/>
            </a:endParaRPr>
          </a:p>
        </p:txBody>
      </p:sp>
      <p:pic>
        <p:nvPicPr>
          <p:cNvPr id="4" name="Picture 3" descr="See the source imag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7600" y="228600"/>
            <a:ext cx="1752600" cy="1219200"/>
          </a:xfrm>
          <a:prstGeom prst="rect">
            <a:avLst/>
          </a:prstGeom>
          <a:noFill/>
          <a:ln>
            <a:noFill/>
          </a:ln>
        </p:spPr>
      </p:pic>
      <p:pic>
        <p:nvPicPr>
          <p:cNvPr id="7" name="Picture 4" descr="Kids Poetry Clipa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8400" y="4724399"/>
            <a:ext cx="2102844" cy="19039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06811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4" name="Content Placeholder 3"/>
          <p:cNvSpPr>
            <a:spLocks noGrp="1"/>
          </p:cNvSpPr>
          <p:nvPr>
            <p:ph idx="1"/>
          </p:nvPr>
        </p:nvSpPr>
        <p:spPr bwMode="auto">
          <a:prstGeom prst="roundRect">
            <a:avLst/>
          </a:prstGeom>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normAutofit/>
          </a:bodyPr>
          <a:lstStyle/>
          <a:p>
            <a:pPr lvl="0"/>
            <a:r>
              <a:rPr lang="en-GB" dirty="0" smtClean="0">
                <a:latin typeface="Comic Sans MS" panose="030F0702030302020204" pitchFamily="66" charset="0"/>
              </a:rPr>
              <a:t>Yesterday you chose the animals that live in your land.</a:t>
            </a:r>
          </a:p>
          <a:p>
            <a:pPr lvl="0"/>
            <a:endParaRPr lang="en-GB" dirty="0">
              <a:latin typeface="Comic Sans MS" panose="030F0702030302020204" pitchFamily="66" charset="0"/>
            </a:endParaRPr>
          </a:p>
          <a:p>
            <a:pPr lvl="0"/>
            <a:r>
              <a:rPr lang="en-GB" dirty="0" smtClean="0">
                <a:latin typeface="Comic Sans MS" panose="030F0702030302020204" pitchFamily="66" charset="0"/>
              </a:rPr>
              <a:t>Now you need to decide on the noises that they will make.</a:t>
            </a:r>
          </a:p>
          <a:p>
            <a:pPr lvl="0"/>
            <a:endParaRPr lang="en-GB" dirty="0">
              <a:latin typeface="Comic Sans MS" panose="030F0702030302020204" pitchFamily="66" charset="0"/>
            </a:endParaRPr>
          </a:p>
          <a:p>
            <a:pPr lvl="0"/>
            <a:r>
              <a:rPr lang="en-GB" dirty="0" smtClean="0">
                <a:latin typeface="Comic Sans MS" panose="030F0702030302020204" pitchFamily="66" charset="0"/>
              </a:rPr>
              <a:t>Here are my ideas:</a:t>
            </a:r>
          </a:p>
          <a:p>
            <a:pPr marL="0" lvl="0" indent="0">
              <a:buNone/>
            </a:pPr>
            <a:r>
              <a:rPr lang="en-GB" dirty="0" smtClean="0">
                <a:solidFill>
                  <a:srgbClr val="FF0000"/>
                </a:solidFill>
                <a:latin typeface="Comic Sans MS" panose="030F0702030302020204" pitchFamily="66" charset="0"/>
              </a:rPr>
              <a:t>           hiss, shoo, hum</a:t>
            </a:r>
            <a:endParaRPr lang="en-GB" dirty="0">
              <a:solidFill>
                <a:srgbClr val="FF0000"/>
              </a:solidFill>
              <a:latin typeface="Comic Sans MS" panose="030F0702030302020204" pitchFamily="66" charset="0"/>
            </a:endParaRPr>
          </a:p>
          <a:p>
            <a:endParaRPr lang="en-GB" dirty="0">
              <a:latin typeface="Comic Sans MS" panose="030F0702030302020204" pitchFamily="66" charset="0"/>
            </a:endParaRPr>
          </a:p>
        </p:txBody>
      </p:sp>
    </p:spTree>
    <p:extLst>
      <p:ext uri="{BB962C8B-B14F-4D97-AF65-F5344CB8AC3E}">
        <p14:creationId xmlns:p14="http://schemas.microsoft.com/office/powerpoint/2010/main" val="38796617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4" name="Content Placeholder 3"/>
          <p:cNvSpPr>
            <a:spLocks noGrp="1"/>
          </p:cNvSpPr>
          <p:nvPr>
            <p:ph idx="1"/>
          </p:nvPr>
        </p:nvSpPr>
        <p:spPr bwMode="auto">
          <a:xfrm>
            <a:off x="457200" y="533400"/>
            <a:ext cx="8058150" cy="5643563"/>
          </a:xfrm>
          <a:prstGeom prst="roundRect">
            <a:avLst/>
          </a:prstGeom>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noAutofit/>
          </a:bodyPr>
          <a:lstStyle/>
          <a:p>
            <a:pPr lvl="0"/>
            <a:r>
              <a:rPr lang="en-GB" sz="2400" dirty="0" smtClean="0">
                <a:latin typeface="Comic Sans MS" panose="030F0702030302020204" pitchFamily="66" charset="0"/>
              </a:rPr>
              <a:t>Now put all your ideas from yesterday and today to write your poem:</a:t>
            </a:r>
          </a:p>
          <a:p>
            <a:pPr lvl="0"/>
            <a:endParaRPr lang="en-GB" sz="2400" dirty="0" smtClean="0">
              <a:latin typeface="Comic Sans MS" panose="030F0702030302020204" pitchFamily="66" charset="0"/>
            </a:endParaRPr>
          </a:p>
          <a:p>
            <a:pPr lvl="0"/>
            <a:endParaRPr lang="en-GB" sz="2400" dirty="0">
              <a:latin typeface="Comic Sans MS" panose="030F0702030302020204" pitchFamily="66" charset="0"/>
            </a:endParaRPr>
          </a:p>
          <a:p>
            <a:pPr marL="0" indent="0">
              <a:buNone/>
            </a:pPr>
            <a:r>
              <a:rPr lang="en-GB" dirty="0">
                <a:latin typeface="Comic Sans MS" panose="030F0702030302020204" pitchFamily="66" charset="0"/>
              </a:rPr>
              <a:t>On the ______ ______ _____</a:t>
            </a:r>
          </a:p>
          <a:p>
            <a:pPr marL="0" indent="0">
              <a:buNone/>
            </a:pPr>
            <a:r>
              <a:rPr lang="en-GB" dirty="0">
                <a:latin typeface="Comic Sans MS" panose="030F0702030302020204" pitchFamily="66" charset="0"/>
              </a:rPr>
              <a:t/>
            </a:r>
            <a:br>
              <a:rPr lang="en-GB" dirty="0">
                <a:latin typeface="Comic Sans MS" panose="030F0702030302020204" pitchFamily="66" charset="0"/>
              </a:rPr>
            </a:br>
            <a:endParaRPr lang="en-GB" dirty="0">
              <a:latin typeface="Comic Sans MS" panose="030F0702030302020204" pitchFamily="66" charset="0"/>
            </a:endParaRPr>
          </a:p>
          <a:p>
            <a:pPr marL="0" indent="0">
              <a:buNone/>
            </a:pPr>
            <a:r>
              <a:rPr lang="en-GB" dirty="0">
                <a:latin typeface="Comic Sans MS" panose="030F0702030302020204" pitchFamily="66" charset="0"/>
              </a:rPr>
              <a:t>Where the _______ go _______</a:t>
            </a:r>
          </a:p>
          <a:p>
            <a:pPr marL="0" indent="0">
              <a:buNone/>
            </a:pPr>
            <a:r>
              <a:rPr lang="en-GB" dirty="0">
                <a:latin typeface="Comic Sans MS" panose="030F0702030302020204" pitchFamily="66" charset="0"/>
              </a:rPr>
              <a:t/>
            </a:r>
            <a:br>
              <a:rPr lang="en-GB" dirty="0">
                <a:latin typeface="Comic Sans MS" panose="030F0702030302020204" pitchFamily="66" charset="0"/>
              </a:rPr>
            </a:br>
            <a:endParaRPr lang="en-GB" dirty="0">
              <a:latin typeface="Comic Sans MS" panose="030F0702030302020204" pitchFamily="66" charset="0"/>
            </a:endParaRPr>
          </a:p>
          <a:p>
            <a:pPr marL="0" indent="0">
              <a:buNone/>
            </a:pPr>
            <a:r>
              <a:rPr lang="en-GB" dirty="0">
                <a:latin typeface="Comic Sans MS" panose="030F0702030302020204" pitchFamily="66" charset="0"/>
              </a:rPr>
              <a:t>And the _______ all say _______!</a:t>
            </a:r>
          </a:p>
          <a:p>
            <a:pPr marL="0" indent="0">
              <a:buNone/>
            </a:pPr>
            <a:r>
              <a:rPr lang="en-GB" sz="2400" dirty="0">
                <a:latin typeface="Comic Sans MS" panose="030F0702030302020204" pitchFamily="66" charset="0"/>
              </a:rPr>
              <a:t/>
            </a:r>
            <a:br>
              <a:rPr lang="en-GB" sz="2400" dirty="0">
                <a:latin typeface="Comic Sans MS" panose="030F0702030302020204" pitchFamily="66" charset="0"/>
              </a:rPr>
            </a:br>
            <a:endParaRPr lang="en-GB" sz="2400" dirty="0">
              <a:latin typeface="Comic Sans MS" panose="030F0702030302020204" pitchFamily="66" charset="0"/>
            </a:endParaRPr>
          </a:p>
          <a:p>
            <a:endParaRPr lang="en-GB" sz="2400" dirty="0">
              <a:latin typeface="Comic Sans MS" panose="030F0702030302020204" pitchFamily="66" charset="0"/>
            </a:endParaRPr>
          </a:p>
        </p:txBody>
      </p:sp>
    </p:spTree>
    <p:extLst>
      <p:ext uri="{BB962C8B-B14F-4D97-AF65-F5344CB8AC3E}">
        <p14:creationId xmlns:p14="http://schemas.microsoft.com/office/powerpoint/2010/main" val="27929806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4" name="Content Placeholder 3"/>
          <p:cNvSpPr>
            <a:spLocks noGrp="1"/>
          </p:cNvSpPr>
          <p:nvPr>
            <p:ph idx="1"/>
          </p:nvPr>
        </p:nvSpPr>
        <p:spPr bwMode="auto">
          <a:xfrm>
            <a:off x="381000" y="228600"/>
            <a:ext cx="8134350" cy="6553200"/>
          </a:xfrm>
          <a:prstGeom prst="roundRect">
            <a:avLst/>
          </a:prstGeom>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noAutofit/>
          </a:bodyPr>
          <a:lstStyle/>
          <a:p>
            <a:pPr marL="0" lvl="0" indent="0">
              <a:buNone/>
            </a:pPr>
            <a:r>
              <a:rPr lang="en-GB" dirty="0" smtClean="0">
                <a:latin typeface="Comic Sans MS" panose="030F0702030302020204" pitchFamily="66" charset="0"/>
              </a:rPr>
              <a:t>Here’s my version:</a:t>
            </a:r>
          </a:p>
          <a:p>
            <a:pPr lvl="0"/>
            <a:endParaRPr lang="en-GB" dirty="0">
              <a:latin typeface="Comic Sans MS" panose="030F0702030302020204" pitchFamily="66" charset="0"/>
            </a:endParaRPr>
          </a:p>
          <a:p>
            <a:pPr marL="0" indent="0">
              <a:buNone/>
            </a:pPr>
            <a:r>
              <a:rPr lang="en-GB" sz="2400" dirty="0">
                <a:solidFill>
                  <a:srgbClr val="FF0000"/>
                </a:solidFill>
                <a:latin typeface="Comic Sans MS" panose="030F0702030302020204" pitchFamily="66" charset="0"/>
              </a:rPr>
              <a:t>On the Tring, Trang, Trong </a:t>
            </a:r>
            <a:r>
              <a:rPr lang="en-GB" sz="2400" dirty="0" smtClean="0">
                <a:solidFill>
                  <a:srgbClr val="FF0000"/>
                </a:solidFill>
                <a:latin typeface="Comic Sans MS" panose="030F0702030302020204" pitchFamily="66" charset="0"/>
              </a:rPr>
              <a:t>,</a:t>
            </a:r>
          </a:p>
          <a:p>
            <a:pPr marL="0" indent="0">
              <a:buNone/>
            </a:pPr>
            <a:r>
              <a:rPr lang="en-GB" sz="2400" dirty="0" smtClean="0">
                <a:solidFill>
                  <a:srgbClr val="FF0000"/>
                </a:solidFill>
                <a:latin typeface="Comic Sans MS" panose="030F0702030302020204" pitchFamily="66" charset="0"/>
              </a:rPr>
              <a:t>Where the hamsters go hiss</a:t>
            </a:r>
          </a:p>
          <a:p>
            <a:pPr marL="0" indent="0">
              <a:buNone/>
            </a:pPr>
            <a:r>
              <a:rPr lang="en-GB" sz="2400" dirty="0" smtClean="0">
                <a:solidFill>
                  <a:srgbClr val="FF0000"/>
                </a:solidFill>
                <a:latin typeface="Comic Sans MS" panose="030F0702030302020204" pitchFamily="66" charset="0"/>
              </a:rPr>
              <a:t>And the eggcups all go shoo!</a:t>
            </a:r>
          </a:p>
          <a:p>
            <a:endParaRPr lang="en-GB" sz="2400" dirty="0">
              <a:solidFill>
                <a:srgbClr val="FF0000"/>
              </a:solidFill>
              <a:latin typeface="Comic Sans MS" panose="030F0702030302020204" pitchFamily="66" charset="0"/>
            </a:endParaRPr>
          </a:p>
          <a:p>
            <a:pPr marL="0" indent="0">
              <a:buNone/>
            </a:pPr>
            <a:r>
              <a:rPr lang="en-GB" sz="2400" dirty="0" smtClean="0">
                <a:solidFill>
                  <a:srgbClr val="FF0000"/>
                </a:solidFill>
                <a:latin typeface="Comic Sans MS" panose="030F0702030302020204" pitchFamily="66" charset="0"/>
              </a:rPr>
              <a:t>There’s a Tring , Trang, Trong,</a:t>
            </a:r>
          </a:p>
          <a:p>
            <a:pPr marL="0" indent="0">
              <a:buNone/>
            </a:pPr>
            <a:r>
              <a:rPr lang="en-GB" sz="2400" dirty="0" smtClean="0">
                <a:solidFill>
                  <a:srgbClr val="FF0000"/>
                </a:solidFill>
                <a:latin typeface="Comic Sans MS" panose="030F0702030302020204" pitchFamily="66" charset="0"/>
              </a:rPr>
              <a:t>Where </a:t>
            </a:r>
            <a:r>
              <a:rPr lang="en-GB" sz="2400" dirty="0" smtClean="0">
                <a:solidFill>
                  <a:srgbClr val="FF0000"/>
                </a:solidFill>
                <a:latin typeface="Comic Sans MS" panose="030F0702030302020204" pitchFamily="66" charset="0"/>
              </a:rPr>
              <a:t>the </a:t>
            </a:r>
            <a:r>
              <a:rPr lang="en-GB" sz="2400" dirty="0" smtClean="0">
                <a:solidFill>
                  <a:srgbClr val="FF0000"/>
                </a:solidFill>
                <a:latin typeface="Comic Sans MS" panose="030F0702030302020204" pitchFamily="66" charset="0"/>
              </a:rPr>
              <a:t>goldfish go hum</a:t>
            </a:r>
          </a:p>
          <a:p>
            <a:pPr marL="0" indent="0">
              <a:buNone/>
            </a:pPr>
            <a:r>
              <a:rPr lang="en-GB" sz="2400" dirty="0" smtClean="0">
                <a:solidFill>
                  <a:srgbClr val="FF0000"/>
                </a:solidFill>
                <a:latin typeface="Comic Sans MS" panose="030F0702030302020204" pitchFamily="66" charset="0"/>
              </a:rPr>
              <a:t>And the squirrels all go stamp !</a:t>
            </a:r>
          </a:p>
          <a:p>
            <a:endParaRPr lang="en-GB" sz="2400" dirty="0">
              <a:solidFill>
                <a:srgbClr val="FF0000"/>
              </a:solidFill>
              <a:latin typeface="Comic Sans MS" panose="030F0702030302020204" pitchFamily="66" charset="0"/>
            </a:endParaRPr>
          </a:p>
          <a:p>
            <a:pPr marL="0" indent="0">
              <a:buNone/>
            </a:pPr>
            <a:r>
              <a:rPr lang="en-GB" sz="2400" dirty="0" smtClean="0">
                <a:solidFill>
                  <a:srgbClr val="FF0000"/>
                </a:solidFill>
                <a:latin typeface="Comic Sans MS" panose="030F0702030302020204" pitchFamily="66" charset="0"/>
              </a:rPr>
              <a:t>On the Tring, Trang, Trong</a:t>
            </a:r>
          </a:p>
          <a:p>
            <a:pPr marL="0" indent="0">
              <a:buNone/>
            </a:pPr>
            <a:r>
              <a:rPr lang="en-GB" sz="2400" dirty="0" smtClean="0">
                <a:solidFill>
                  <a:srgbClr val="FF0000"/>
                </a:solidFill>
                <a:latin typeface="Comic Sans MS" panose="030F0702030302020204" pitchFamily="66" charset="0"/>
              </a:rPr>
              <a:t>All the unicorns go crash!</a:t>
            </a:r>
          </a:p>
          <a:p>
            <a:pPr marL="0" indent="0">
              <a:buNone/>
            </a:pPr>
            <a:r>
              <a:rPr lang="en-GB" sz="2400" dirty="0" smtClean="0">
                <a:solidFill>
                  <a:srgbClr val="FF0000"/>
                </a:solidFill>
                <a:latin typeface="Comic Sans MS" panose="030F0702030302020204" pitchFamily="66" charset="0"/>
              </a:rPr>
              <a:t>And you just can’t catch ‘</a:t>
            </a:r>
            <a:r>
              <a:rPr lang="en-GB" sz="2400" dirty="0" err="1" smtClean="0">
                <a:solidFill>
                  <a:srgbClr val="FF0000"/>
                </a:solidFill>
                <a:latin typeface="Comic Sans MS" panose="030F0702030302020204" pitchFamily="66" charset="0"/>
              </a:rPr>
              <a:t>em</a:t>
            </a:r>
            <a:r>
              <a:rPr lang="en-GB" sz="2400" dirty="0" smtClean="0">
                <a:solidFill>
                  <a:srgbClr val="FF0000"/>
                </a:solidFill>
                <a:latin typeface="Comic Sans MS" panose="030F0702030302020204" pitchFamily="66" charset="0"/>
              </a:rPr>
              <a:t> when they do!</a:t>
            </a:r>
            <a:endParaRPr lang="en-GB" sz="2400" dirty="0">
              <a:solidFill>
                <a:srgbClr val="FF0000"/>
              </a:solidFill>
              <a:latin typeface="Comic Sans MS" panose="030F0702030302020204" pitchFamily="66" charset="0"/>
            </a:endParaRPr>
          </a:p>
          <a:p>
            <a:pPr lvl="0"/>
            <a:endParaRPr lang="en-GB" sz="2400" dirty="0">
              <a:solidFill>
                <a:srgbClr val="FF0000"/>
              </a:solidFill>
              <a:latin typeface="Comic Sans MS" panose="030F0702030302020204" pitchFamily="66" charset="0"/>
            </a:endParaRPr>
          </a:p>
          <a:p>
            <a:r>
              <a:rPr lang="en-GB" sz="2400" b="1" dirty="0">
                <a:solidFill>
                  <a:srgbClr val="FF0000"/>
                </a:solidFill>
                <a:latin typeface="Comic Sans MS" panose="030F0702030302020204" pitchFamily="66" charset="0"/>
              </a:rPr>
              <a:t/>
            </a:r>
            <a:br>
              <a:rPr lang="en-GB" sz="2400" b="1" dirty="0">
                <a:solidFill>
                  <a:srgbClr val="FF0000"/>
                </a:solidFill>
                <a:latin typeface="Comic Sans MS" panose="030F0702030302020204" pitchFamily="66" charset="0"/>
              </a:rPr>
            </a:br>
            <a:endParaRPr lang="en-GB" sz="2400" dirty="0">
              <a:solidFill>
                <a:srgbClr val="FF0000"/>
              </a:solidFill>
              <a:latin typeface="Comic Sans MS" panose="030F0702030302020204" pitchFamily="66" charset="0"/>
            </a:endParaRPr>
          </a:p>
          <a:p>
            <a:endParaRPr lang="en-GB" dirty="0">
              <a:latin typeface="Comic Sans MS" panose="030F0702030302020204" pitchFamily="66" charset="0"/>
            </a:endParaRPr>
          </a:p>
        </p:txBody>
      </p:sp>
    </p:spTree>
    <p:extLst>
      <p:ext uri="{BB962C8B-B14F-4D97-AF65-F5344CB8AC3E}">
        <p14:creationId xmlns:p14="http://schemas.microsoft.com/office/powerpoint/2010/main" val="17435008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n-GB" sz="3600" u="sng" dirty="0" smtClean="0">
                <a:latin typeface="Comic Sans MS" panose="030F0702030302020204" pitchFamily="66" charset="0"/>
              </a:rPr>
              <a:t>‘Find Out Friday’ Science!</a:t>
            </a:r>
          </a:p>
          <a:p>
            <a:pPr marL="0" indent="0" algn="ctr">
              <a:buNone/>
            </a:pPr>
            <a:endParaRPr lang="en-GB" sz="3600" u="sng" dirty="0" smtClean="0">
              <a:latin typeface="Comic Sans MS" panose="030F0702030302020204" pitchFamily="66" charset="0"/>
            </a:endParaRPr>
          </a:p>
          <a:p>
            <a:pPr marL="0" indent="0" algn="ctr">
              <a:buNone/>
            </a:pPr>
            <a:r>
              <a:rPr lang="en-GB" dirty="0" smtClean="0">
                <a:latin typeface="Comic Sans MS" panose="030F0702030302020204" pitchFamily="66" charset="0"/>
              </a:rPr>
              <a:t>Let’s hope that the lovely sunshine that we’ve been having has continued for today’s investigation…</a:t>
            </a:r>
          </a:p>
          <a:p>
            <a:pPr marL="0" indent="0" algn="ctr">
              <a:buNone/>
            </a:pPr>
            <a:endParaRPr lang="en-GB" sz="3600" dirty="0" smtClean="0">
              <a:latin typeface="Comic Sans MS" panose="030F0702030302020204" pitchFamily="66" charset="0"/>
            </a:endParaRPr>
          </a:p>
        </p:txBody>
      </p:sp>
      <p:pic>
        <p:nvPicPr>
          <p:cNvPr id="8" name="Picture 7"/>
          <p:cNvPicPr>
            <a:picLocks noChangeAspect="1"/>
          </p:cNvPicPr>
          <p:nvPr/>
        </p:nvPicPr>
        <p:blipFill>
          <a:blip r:embed="rId2"/>
          <a:stretch>
            <a:fillRect/>
          </a:stretch>
        </p:blipFill>
        <p:spPr>
          <a:xfrm>
            <a:off x="3125555" y="193097"/>
            <a:ext cx="2314575" cy="1346232"/>
          </a:xfrm>
          <a:prstGeom prst="rect">
            <a:avLst/>
          </a:prstGeom>
        </p:spPr>
      </p:pic>
    </p:spTree>
    <p:extLst>
      <p:ext uri="{BB962C8B-B14F-4D97-AF65-F5344CB8AC3E}">
        <p14:creationId xmlns:p14="http://schemas.microsoft.com/office/powerpoint/2010/main" val="21951155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6" name="Rounded Rectangle 5"/>
          <p:cNvSpPr/>
          <p:nvPr/>
        </p:nvSpPr>
        <p:spPr bwMode="auto">
          <a:xfrm>
            <a:off x="228600" y="609600"/>
            <a:ext cx="8458200" cy="5638801"/>
          </a:xfrm>
          <a:prstGeom prst="roundRect">
            <a:avLst/>
          </a:prstGeom>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endParaRPr lang="en-GB" sz="2400" dirty="0" smtClean="0">
              <a:latin typeface="Comic Sans MS" panose="030F0702030302020204" pitchFamily="66" charset="0"/>
            </a:endParaRPr>
          </a:p>
          <a:p>
            <a:r>
              <a:rPr lang="en-GB" sz="2000" dirty="0">
                <a:latin typeface="Comic Sans MS" panose="030F0702030302020204" pitchFamily="66" charset="0"/>
              </a:rPr>
              <a:t> </a:t>
            </a:r>
          </a:p>
          <a:p>
            <a:pPr lvl="0"/>
            <a:endParaRPr lang="en-GB" dirty="0">
              <a:latin typeface="Comic Sans MS" panose="030F0702030302020204" pitchFamily="66" charset="0"/>
            </a:endParaRPr>
          </a:p>
        </p:txBody>
      </p:sp>
      <p:sp>
        <p:nvSpPr>
          <p:cNvPr id="3" name="Content Placeholder 2"/>
          <p:cNvSpPr>
            <a:spLocks noGrp="1"/>
          </p:cNvSpPr>
          <p:nvPr>
            <p:ph idx="1"/>
          </p:nvPr>
        </p:nvSpPr>
        <p:spPr>
          <a:xfrm>
            <a:off x="495300" y="838200"/>
            <a:ext cx="7924800" cy="5181600"/>
          </a:xfrm>
        </p:spPr>
        <p:txBody>
          <a:bodyPr>
            <a:normAutofit/>
          </a:bodyPr>
          <a:lstStyle/>
          <a:p>
            <a:pPr marL="0" indent="0" algn="ctr">
              <a:buNone/>
            </a:pPr>
            <a:r>
              <a:rPr lang="en-GB" sz="3400" b="1" u="sng" dirty="0" smtClean="0">
                <a:latin typeface="Comic Sans MS" panose="030F0702030302020204" pitchFamily="66" charset="0"/>
              </a:rPr>
              <a:t>Paper Plate Sundial</a:t>
            </a:r>
          </a:p>
          <a:p>
            <a:pPr marL="0" indent="0" algn="ctr">
              <a:buNone/>
            </a:pPr>
            <a:endParaRPr lang="en-GB" sz="3400" b="1" u="sng" dirty="0" smtClean="0">
              <a:latin typeface="Comic Sans MS" panose="030F0702030302020204" pitchFamily="66" charset="0"/>
            </a:endParaRPr>
          </a:p>
          <a:p>
            <a:endParaRPr lang="en-GB" sz="3300" dirty="0" smtClean="0">
              <a:latin typeface="Comic Sans MS" panose="030F0702030302020204" pitchFamily="66" charset="0"/>
            </a:endParaRPr>
          </a:p>
          <a:p>
            <a:pPr marL="0" indent="0" algn="ctr">
              <a:buNone/>
            </a:pPr>
            <a:endParaRPr lang="en-GB" sz="3600" dirty="0" smtClean="0">
              <a:latin typeface="Comic Sans MS" panose="030F0702030302020204" pitchFamily="66" charset="0"/>
            </a:endParaRPr>
          </a:p>
          <a:p>
            <a:pPr marL="0" indent="0" algn="ctr">
              <a:buNone/>
            </a:pPr>
            <a:endParaRPr lang="en-GB" sz="2200" dirty="0">
              <a:latin typeface="Comic Sans MS" panose="030F0702030302020204" pitchFamily="66" charset="0"/>
            </a:endParaRPr>
          </a:p>
          <a:p>
            <a:pPr marL="0" indent="0" algn="ctr">
              <a:buNone/>
            </a:pPr>
            <a:r>
              <a:rPr lang="en-GB" sz="2200" dirty="0" smtClean="0">
                <a:latin typeface="Comic Sans MS" panose="030F0702030302020204" pitchFamily="66" charset="0"/>
              </a:rPr>
              <a:t>You will need:</a:t>
            </a:r>
          </a:p>
          <a:p>
            <a:pPr algn="ctr"/>
            <a:r>
              <a:rPr lang="en-GB" sz="2200" dirty="0" smtClean="0">
                <a:latin typeface="Comic Sans MS" panose="030F0702030302020204" pitchFamily="66" charset="0"/>
              </a:rPr>
              <a:t>A paper plate</a:t>
            </a:r>
          </a:p>
          <a:p>
            <a:pPr algn="ctr"/>
            <a:r>
              <a:rPr lang="en-GB" sz="2200" dirty="0" smtClean="0">
                <a:latin typeface="Comic Sans MS" panose="030F0702030302020204" pitchFamily="66" charset="0"/>
              </a:rPr>
              <a:t>A pencil or straw</a:t>
            </a:r>
          </a:p>
          <a:p>
            <a:pPr algn="ctr"/>
            <a:r>
              <a:rPr lang="en-GB" sz="2200" dirty="0" smtClean="0">
                <a:latin typeface="Comic Sans MS" panose="030F0702030302020204" pitchFamily="66" charset="0"/>
              </a:rPr>
              <a:t>Pens</a:t>
            </a:r>
          </a:p>
          <a:p>
            <a:pPr algn="ctr"/>
            <a:r>
              <a:rPr lang="en-GB" sz="2200" dirty="0" smtClean="0">
                <a:latin typeface="Comic Sans MS" panose="030F0702030302020204" pitchFamily="66" charset="0"/>
              </a:rPr>
              <a:t>A sunny day!</a:t>
            </a:r>
          </a:p>
        </p:txBody>
      </p:sp>
      <p:pic>
        <p:nvPicPr>
          <p:cNvPr id="7" name="Picture 2" descr="Free Sunshine Clipart Pictures - Clip Art Libra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4152" y="1371600"/>
            <a:ext cx="2214124" cy="220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36476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6" name="Rounded Rectangle 5"/>
          <p:cNvSpPr/>
          <p:nvPr/>
        </p:nvSpPr>
        <p:spPr bwMode="auto">
          <a:xfrm>
            <a:off x="228600" y="76200"/>
            <a:ext cx="8686800" cy="6705600"/>
          </a:xfrm>
          <a:prstGeom prst="roundRect">
            <a:avLst/>
          </a:prstGeom>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endParaRPr lang="en-GB" sz="2400" dirty="0" smtClean="0">
              <a:latin typeface="Comic Sans MS" panose="030F0702030302020204" pitchFamily="66" charset="0"/>
            </a:endParaRPr>
          </a:p>
          <a:p>
            <a:r>
              <a:rPr lang="en-GB" sz="2000" dirty="0">
                <a:latin typeface="Comic Sans MS" panose="030F0702030302020204" pitchFamily="66" charset="0"/>
              </a:rPr>
              <a:t> </a:t>
            </a:r>
          </a:p>
          <a:p>
            <a:pPr lvl="0"/>
            <a:endParaRPr lang="en-GB" dirty="0">
              <a:latin typeface="Comic Sans MS" panose="030F0702030302020204" pitchFamily="66" charset="0"/>
            </a:endParaRPr>
          </a:p>
        </p:txBody>
      </p:sp>
      <p:sp>
        <p:nvSpPr>
          <p:cNvPr id="3" name="Content Placeholder 2"/>
          <p:cNvSpPr>
            <a:spLocks noGrp="1"/>
          </p:cNvSpPr>
          <p:nvPr>
            <p:ph idx="1"/>
          </p:nvPr>
        </p:nvSpPr>
        <p:spPr>
          <a:xfrm>
            <a:off x="495300" y="304800"/>
            <a:ext cx="8191500" cy="6553200"/>
          </a:xfrm>
        </p:spPr>
        <p:txBody>
          <a:bodyPr>
            <a:noAutofit/>
          </a:bodyPr>
          <a:lstStyle/>
          <a:p>
            <a:pPr marL="457200" indent="-457200" algn="ctr">
              <a:buAutoNum type="arabicPeriod"/>
            </a:pPr>
            <a:r>
              <a:rPr lang="en-GB" sz="1800" dirty="0">
                <a:latin typeface="Comic Sans MS" panose="030F0702030302020204" pitchFamily="66" charset="0"/>
              </a:rPr>
              <a:t>U</a:t>
            </a:r>
            <a:r>
              <a:rPr lang="en-GB" sz="1800" dirty="0" smtClean="0">
                <a:latin typeface="Comic Sans MS" panose="030F0702030302020204" pitchFamily="66" charset="0"/>
              </a:rPr>
              <a:t>se a sharp pencil to push a hole through the centre of a paper plate.</a:t>
            </a:r>
          </a:p>
          <a:p>
            <a:pPr marL="457200" indent="-457200" algn="ctr">
              <a:buAutoNum type="arabicPeriod"/>
            </a:pPr>
            <a:r>
              <a:rPr lang="en-GB" sz="1800" dirty="0" smtClean="0">
                <a:latin typeface="Comic Sans MS" panose="030F0702030302020204" pitchFamily="66" charset="0"/>
              </a:rPr>
              <a:t>Write the number 12 </a:t>
            </a:r>
            <a:r>
              <a:rPr lang="en-GB" sz="1800" dirty="0" smtClean="0">
                <a:latin typeface="Comic Sans MS" panose="030F0702030302020204" pitchFamily="66" charset="0"/>
              </a:rPr>
              <a:t>at </a:t>
            </a:r>
            <a:r>
              <a:rPr lang="en-GB" sz="1800" dirty="0" smtClean="0">
                <a:latin typeface="Comic Sans MS" panose="030F0702030302020204" pitchFamily="66" charset="0"/>
              </a:rPr>
              <a:t>the top of the plate.</a:t>
            </a:r>
          </a:p>
          <a:p>
            <a:pPr marL="457200" indent="-457200" algn="ctr">
              <a:buAutoNum type="arabicPeriod"/>
            </a:pPr>
            <a:r>
              <a:rPr lang="en-GB" sz="1800" dirty="0" smtClean="0">
                <a:latin typeface="Comic Sans MS" panose="030F0702030302020204" pitchFamily="66" charset="0"/>
              </a:rPr>
              <a:t>At 12pm om a sunny day, take the plate outside. Push a pencil/straw through the hole so it stands up. Position it so the shadow it makes falls on the 12.</a:t>
            </a:r>
          </a:p>
          <a:p>
            <a:pPr marL="457200" indent="-457200" algn="ctr">
              <a:buAutoNum type="arabicPeriod"/>
            </a:pPr>
            <a:endParaRPr lang="en-GB" sz="1800" dirty="0">
              <a:latin typeface="Comic Sans MS" panose="030F0702030302020204" pitchFamily="66" charset="0"/>
            </a:endParaRPr>
          </a:p>
          <a:p>
            <a:pPr marL="457200" indent="-457200" algn="ctr">
              <a:buAutoNum type="arabicPeriod"/>
            </a:pPr>
            <a:endParaRPr lang="en-GB" sz="1800" dirty="0" smtClean="0">
              <a:latin typeface="Comic Sans MS" panose="030F0702030302020204" pitchFamily="66" charset="0"/>
            </a:endParaRPr>
          </a:p>
          <a:p>
            <a:pPr marL="0" indent="0" algn="ctr">
              <a:buNone/>
            </a:pPr>
            <a:endParaRPr lang="en-GB" sz="1800" dirty="0">
              <a:latin typeface="Comic Sans MS" panose="030F0702030302020204" pitchFamily="66" charset="0"/>
            </a:endParaRPr>
          </a:p>
          <a:p>
            <a:pPr marL="457200" indent="-457200" algn="ctr">
              <a:buAutoNum type="arabicPeriod"/>
            </a:pPr>
            <a:endParaRPr lang="en-GB" sz="1800" dirty="0" smtClean="0">
              <a:latin typeface="Comic Sans MS" panose="030F0702030302020204" pitchFamily="66" charset="0"/>
            </a:endParaRPr>
          </a:p>
          <a:p>
            <a:pPr marL="457200" indent="-457200" algn="ctr">
              <a:buAutoNum type="arabicPeriod"/>
            </a:pPr>
            <a:endParaRPr lang="en-GB" sz="1800" dirty="0" smtClean="0">
              <a:latin typeface="Comic Sans MS" panose="030F0702030302020204" pitchFamily="66" charset="0"/>
            </a:endParaRPr>
          </a:p>
          <a:p>
            <a:pPr marL="457200" indent="-457200" algn="ctr">
              <a:buAutoNum type="arabicPeriod"/>
            </a:pPr>
            <a:endParaRPr lang="en-GB" sz="1800" dirty="0" smtClean="0">
              <a:latin typeface="Comic Sans MS" panose="030F0702030302020204" pitchFamily="66" charset="0"/>
            </a:endParaRPr>
          </a:p>
          <a:p>
            <a:pPr marL="0" indent="0" algn="ctr">
              <a:buNone/>
            </a:pPr>
            <a:r>
              <a:rPr lang="en-GB" sz="1800" dirty="0" smtClean="0">
                <a:latin typeface="Comic Sans MS" panose="030F0702030302020204" pitchFamily="66" charset="0"/>
              </a:rPr>
              <a:t>4.    Secure the plate to the ground with a </a:t>
            </a:r>
            <a:r>
              <a:rPr lang="en-GB" sz="1800" dirty="0" smtClean="0">
                <a:latin typeface="Comic Sans MS" panose="030F0702030302020204" pitchFamily="66" charset="0"/>
              </a:rPr>
              <a:t>stone.</a:t>
            </a:r>
            <a:endParaRPr lang="en-GB" sz="1800" dirty="0" smtClean="0">
              <a:latin typeface="Comic Sans MS" panose="030F0702030302020204" pitchFamily="66" charset="0"/>
            </a:endParaRPr>
          </a:p>
          <a:p>
            <a:pPr marL="0" indent="0" algn="ctr">
              <a:buNone/>
            </a:pPr>
            <a:r>
              <a:rPr lang="en-GB" sz="1800" dirty="0" smtClean="0">
                <a:latin typeface="Comic Sans MS" panose="030F0702030302020204" pitchFamily="66" charset="0"/>
              </a:rPr>
              <a:t>5.     One hour later, at one o’clock, check the position of the shadow </a:t>
            </a:r>
            <a:r>
              <a:rPr lang="en-GB" sz="1800" dirty="0" smtClean="0">
                <a:latin typeface="Comic Sans MS" panose="030F0702030302020204" pitchFamily="66" charset="0"/>
              </a:rPr>
              <a:t>along </a:t>
            </a:r>
            <a:r>
              <a:rPr lang="en-GB" sz="1800" dirty="0" smtClean="0">
                <a:latin typeface="Comic Sans MS" panose="030F0702030302020204" pitchFamily="66" charset="0"/>
              </a:rPr>
              <a:t>the edge of the plate and write the number one on that spot. Continue each hour predicting the position and then checking and marking the actual position and time on the edge of the plate.</a:t>
            </a:r>
          </a:p>
          <a:p>
            <a:pPr marL="0" indent="0" algn="ctr">
              <a:buNone/>
            </a:pPr>
            <a:r>
              <a:rPr lang="en-GB" sz="1800" dirty="0" smtClean="0">
                <a:latin typeface="Comic Sans MS" panose="030F0702030302020204" pitchFamily="66" charset="0"/>
              </a:rPr>
              <a:t>6. At the end of the day you will have your very own sun clock. On the next sunny afternoon, you will be able to tell the time just by watching where the shadow of the pencil/straw falls on your clock.</a:t>
            </a:r>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6036" y="1905000"/>
            <a:ext cx="2124075" cy="2019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992407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4" name="Rounded Rectangle 3"/>
          <p:cNvSpPr/>
          <p:nvPr/>
        </p:nvSpPr>
        <p:spPr bwMode="auto">
          <a:xfrm>
            <a:off x="381000" y="304800"/>
            <a:ext cx="8458200" cy="4648200"/>
          </a:xfrm>
          <a:prstGeom prst="roundRect">
            <a:avLst/>
          </a:prstGeom>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endParaRPr lang="en-GB" dirty="0"/>
          </a:p>
        </p:txBody>
      </p:sp>
      <p:sp>
        <p:nvSpPr>
          <p:cNvPr id="3" name="Content Placeholder 2"/>
          <p:cNvSpPr>
            <a:spLocks noGrp="1"/>
          </p:cNvSpPr>
          <p:nvPr>
            <p:ph idx="1"/>
          </p:nvPr>
        </p:nvSpPr>
        <p:spPr>
          <a:xfrm>
            <a:off x="135082" y="5177631"/>
            <a:ext cx="7886700" cy="3360738"/>
          </a:xfrm>
        </p:spPr>
        <p:txBody>
          <a:bodyPr>
            <a:normAutofit/>
          </a:bodyPr>
          <a:lstStyle/>
          <a:p>
            <a:pPr marL="0" indent="0" algn="ctr">
              <a:buNone/>
            </a:pPr>
            <a:endParaRPr lang="en-GB" sz="3600" dirty="0" smtClean="0">
              <a:latin typeface="Comic Sans MS" panose="030F0702030302020204" pitchFamily="66" charset="0"/>
            </a:endParaRPr>
          </a:p>
        </p:txBody>
      </p:sp>
      <p:sp>
        <p:nvSpPr>
          <p:cNvPr id="5" name="AutoShape 2" descr="Image result for science clipart"/>
          <p:cNvSpPr>
            <a:spLocks noGrp="1" noChangeAspect="1" noChangeArrowheads="1"/>
          </p:cNvSpPr>
          <p:nvPr>
            <p:ph type="title"/>
          </p:nvPr>
        </p:nvSpPr>
        <p:spPr bwMode="auto">
          <a:xfrm>
            <a:off x="609600" y="152400"/>
            <a:ext cx="7886700" cy="13255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fontScale="90000"/>
          </a:bodyPr>
          <a:lstStyle/>
          <a:p>
            <a:r>
              <a:rPr lang="en-GB" sz="3600" dirty="0" smtClean="0">
                <a:solidFill>
                  <a:srgbClr val="FF0000"/>
                </a:solidFill>
                <a:latin typeface="Comic Sans MS" panose="030F0702030302020204" pitchFamily="66" charset="0"/>
              </a:rPr>
              <a:t/>
            </a:r>
            <a:br>
              <a:rPr lang="en-GB" sz="3600" dirty="0" smtClean="0">
                <a:solidFill>
                  <a:srgbClr val="FF0000"/>
                </a:solidFill>
                <a:latin typeface="Comic Sans MS" panose="030F0702030302020204" pitchFamily="66" charset="0"/>
              </a:rPr>
            </a:br>
            <a:r>
              <a:rPr lang="en-GB" sz="3600" dirty="0" smtClean="0">
                <a:solidFill>
                  <a:srgbClr val="FF0000"/>
                </a:solidFill>
                <a:latin typeface="Comic Sans MS" panose="030F0702030302020204" pitchFamily="66" charset="0"/>
              </a:rPr>
              <a:t>What’s the Science behind it?</a:t>
            </a:r>
            <a:r>
              <a:rPr lang="en-GB" sz="3600" dirty="0" smtClean="0">
                <a:latin typeface="Comic Sans MS" panose="030F0702030302020204" pitchFamily="66" charset="0"/>
              </a:rPr>
              <a:t/>
            </a:r>
            <a:br>
              <a:rPr lang="en-GB" sz="3600" dirty="0" smtClean="0">
                <a:latin typeface="Comic Sans MS" panose="030F0702030302020204" pitchFamily="66" charset="0"/>
              </a:rPr>
            </a:br>
            <a:r>
              <a:rPr lang="en-GB" sz="3600" dirty="0" smtClean="0">
                <a:latin typeface="Comic Sans MS" panose="030F0702030302020204" pitchFamily="66" charset="0"/>
              </a:rPr>
              <a:t/>
            </a:r>
            <a:br>
              <a:rPr lang="en-GB" sz="3600" dirty="0" smtClean="0">
                <a:latin typeface="Comic Sans MS" panose="030F0702030302020204" pitchFamily="66" charset="0"/>
              </a:rPr>
            </a:br>
            <a:r>
              <a:rPr lang="en-GB" sz="3100" dirty="0" smtClean="0">
                <a:latin typeface="Comic Sans MS" panose="030F0702030302020204" pitchFamily="66" charset="0"/>
              </a:rPr>
              <a:t>The sun looks as though it moves in the sky throughout the day. Actually, it is the Earth moving around the sun. Shadows change direction depending upon the time of the day. </a:t>
            </a:r>
            <a:br>
              <a:rPr lang="en-GB" sz="3100" dirty="0" smtClean="0">
                <a:latin typeface="Comic Sans MS" panose="030F0702030302020204" pitchFamily="66" charset="0"/>
              </a:rPr>
            </a:br>
            <a:r>
              <a:rPr lang="en-GB" sz="3100" dirty="0" smtClean="0">
                <a:latin typeface="Comic Sans MS" panose="030F0702030302020204" pitchFamily="66" charset="0"/>
              </a:rPr>
              <a:t>A sundial like this one uses a shadow’s position to tell the time.</a:t>
            </a:r>
            <a:br>
              <a:rPr lang="en-GB" sz="3100" dirty="0" smtClean="0">
                <a:latin typeface="Comic Sans MS" panose="030F0702030302020204" pitchFamily="66" charset="0"/>
              </a:rPr>
            </a:br>
            <a:r>
              <a:rPr lang="en-GB" sz="2700" dirty="0">
                <a:latin typeface="Comic Sans MS" panose="030F0702030302020204" pitchFamily="66" charset="0"/>
              </a:rPr>
              <a:t/>
            </a:r>
            <a:br>
              <a:rPr lang="en-GB" sz="2700" dirty="0">
                <a:latin typeface="Comic Sans MS" panose="030F0702030302020204" pitchFamily="66" charset="0"/>
              </a:rPr>
            </a:br>
            <a:r>
              <a:rPr lang="en-GB" sz="2700" dirty="0" smtClean="0">
                <a:latin typeface="Comic Sans MS" panose="030F0702030302020204" pitchFamily="66" charset="0"/>
              </a:rPr>
              <a:t/>
            </a:r>
            <a:br>
              <a:rPr lang="en-GB" sz="2700" dirty="0" smtClean="0">
                <a:latin typeface="Comic Sans MS" panose="030F0702030302020204" pitchFamily="66" charset="0"/>
              </a:rPr>
            </a:br>
            <a:r>
              <a:rPr lang="en-GB" sz="2200" dirty="0">
                <a:latin typeface="Comic Sans MS" panose="030F0702030302020204" pitchFamily="66" charset="0"/>
              </a:rPr>
              <a:t/>
            </a:r>
            <a:br>
              <a:rPr lang="en-GB" sz="2200" dirty="0">
                <a:latin typeface="Comic Sans MS" panose="030F0702030302020204" pitchFamily="66" charset="0"/>
              </a:rPr>
            </a:br>
            <a:r>
              <a:rPr lang="en-GB" dirty="0"/>
              <a:t/>
            </a:r>
            <a:br>
              <a:rPr lang="en-GB" dirty="0"/>
            </a:br>
            <a:endParaRPr lang="en-GB" dirty="0"/>
          </a:p>
        </p:txBody>
      </p:sp>
    </p:spTree>
    <p:extLst>
      <p:ext uri="{BB962C8B-B14F-4D97-AF65-F5344CB8AC3E}">
        <p14:creationId xmlns:p14="http://schemas.microsoft.com/office/powerpoint/2010/main" val="32303334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smtClean="0">
                <a:latin typeface="Comic Sans MS" panose="030F0702030302020204" pitchFamily="66" charset="0"/>
              </a:rPr>
              <a:t/>
            </a:r>
            <a:br>
              <a:rPr lang="en-GB" dirty="0" smtClean="0">
                <a:latin typeface="Comic Sans MS" panose="030F0702030302020204" pitchFamily="66" charset="0"/>
              </a:rPr>
            </a:br>
            <a:r>
              <a:rPr lang="en-GB" dirty="0" smtClean="0">
                <a:latin typeface="Comic Sans MS" panose="030F0702030302020204" pitchFamily="66" charset="0"/>
              </a:rPr>
              <a:t/>
            </a:r>
            <a:br>
              <a:rPr lang="en-GB" dirty="0" smtClean="0">
                <a:latin typeface="Comic Sans MS" panose="030F0702030302020204" pitchFamily="66" charset="0"/>
              </a:rPr>
            </a:br>
            <a:r>
              <a:rPr lang="en-GB" dirty="0" smtClean="0">
                <a:latin typeface="Comic Sans MS" panose="030F0702030302020204" pitchFamily="66" charset="0"/>
              </a:rPr>
              <a:t/>
            </a:r>
            <a:br>
              <a:rPr lang="en-GB" dirty="0" smtClean="0">
                <a:latin typeface="Comic Sans MS" panose="030F0702030302020204" pitchFamily="66" charset="0"/>
              </a:rPr>
            </a:br>
            <a:r>
              <a:rPr lang="en-GB" dirty="0" smtClean="0">
                <a:latin typeface="Comic Sans MS" panose="030F0702030302020204" pitchFamily="66" charset="0"/>
              </a:rPr>
              <a:t/>
            </a:r>
            <a:br>
              <a:rPr lang="en-GB" dirty="0" smtClean="0">
                <a:latin typeface="Comic Sans MS" panose="030F0702030302020204" pitchFamily="66" charset="0"/>
              </a:rPr>
            </a:br>
            <a:r>
              <a:rPr lang="en-GB" dirty="0" smtClean="0">
                <a:latin typeface="Comic Sans MS" panose="030F0702030302020204" pitchFamily="66" charset="0"/>
              </a:rPr>
              <a:t/>
            </a:r>
            <a:br>
              <a:rPr lang="en-GB" dirty="0" smtClean="0">
                <a:latin typeface="Comic Sans MS" panose="030F0702030302020204" pitchFamily="66" charset="0"/>
              </a:rPr>
            </a:br>
            <a:r>
              <a:rPr lang="en-GB" dirty="0" smtClean="0">
                <a:latin typeface="Comic Sans MS" panose="030F0702030302020204" pitchFamily="66" charset="0"/>
              </a:rPr>
              <a:t/>
            </a:r>
            <a:br>
              <a:rPr lang="en-GB" dirty="0" smtClean="0">
                <a:latin typeface="Comic Sans MS" panose="030F0702030302020204" pitchFamily="66" charset="0"/>
              </a:rPr>
            </a:br>
            <a:r>
              <a:rPr lang="en-GB" dirty="0" smtClean="0">
                <a:latin typeface="Comic Sans MS" panose="030F0702030302020204" pitchFamily="66" charset="0"/>
              </a:rPr>
              <a:t/>
            </a:r>
            <a:br>
              <a:rPr lang="en-GB" dirty="0" smtClean="0">
                <a:latin typeface="Comic Sans MS" panose="030F0702030302020204" pitchFamily="66" charset="0"/>
              </a:rPr>
            </a:br>
            <a:r>
              <a:rPr lang="en-GB" dirty="0">
                <a:latin typeface="Comic Sans MS" panose="030F0702030302020204" pitchFamily="66" charset="0"/>
              </a:rPr>
              <a:t/>
            </a:r>
            <a:br>
              <a:rPr lang="en-GB" dirty="0">
                <a:latin typeface="Comic Sans MS" panose="030F0702030302020204" pitchFamily="66" charset="0"/>
              </a:rPr>
            </a:br>
            <a:r>
              <a:rPr lang="en-GB" dirty="0" smtClean="0">
                <a:latin typeface="Comic Sans MS" panose="030F0702030302020204" pitchFamily="66" charset="0"/>
              </a:rPr>
              <a:t/>
            </a:r>
            <a:br>
              <a:rPr lang="en-GB" dirty="0" smtClean="0">
                <a:latin typeface="Comic Sans MS" panose="030F0702030302020204" pitchFamily="66" charset="0"/>
              </a:rPr>
            </a:br>
            <a:endParaRPr lang="en-GB" dirty="0">
              <a:latin typeface="Comic Sans MS" panose="030F0702030302020204" pitchFamily="66" charset="0"/>
            </a:endParaRPr>
          </a:p>
        </p:txBody>
      </p:sp>
      <p:sp>
        <p:nvSpPr>
          <p:cNvPr id="3" name="Subtitle 2"/>
          <p:cNvSpPr>
            <a:spLocks noGrp="1"/>
          </p:cNvSpPr>
          <p:nvPr>
            <p:ph type="subTitle" idx="1"/>
          </p:nvPr>
        </p:nvSpPr>
        <p:spPr>
          <a:xfrm>
            <a:off x="152400" y="304800"/>
            <a:ext cx="8001000" cy="1655762"/>
          </a:xfrm>
        </p:spPr>
        <p:txBody>
          <a:bodyPr>
            <a:noAutofit/>
          </a:bodyPr>
          <a:lstStyle/>
          <a:p>
            <a:pPr algn="l"/>
            <a:r>
              <a:rPr lang="en-GB" dirty="0" smtClean="0">
                <a:latin typeface="Comic Sans MS" panose="030F0702030302020204" pitchFamily="66" charset="0"/>
              </a:rPr>
              <a:t>Reading answers from yesterday:</a:t>
            </a:r>
          </a:p>
          <a:p>
            <a:pPr algn="l"/>
            <a:endParaRPr lang="en-GB" dirty="0" smtClean="0">
              <a:latin typeface="Comic Sans MS" panose="030F0702030302020204" pitchFamily="66" charset="0"/>
            </a:endParaRPr>
          </a:p>
          <a:p>
            <a:pPr algn="l"/>
            <a:r>
              <a:rPr lang="en-GB" u="sng" dirty="0" smtClean="0">
                <a:latin typeface="Comic Sans MS" panose="030F0702030302020204" pitchFamily="66" charset="0"/>
              </a:rPr>
              <a:t>Page 38</a:t>
            </a:r>
          </a:p>
          <a:p>
            <a:pPr marL="457200" indent="-457200" algn="l">
              <a:buFont typeface="+mj-lt"/>
              <a:buAutoNum type="arabicPeriod"/>
            </a:pPr>
            <a:r>
              <a:rPr lang="en-GB" dirty="0" smtClean="0">
                <a:latin typeface="Comic Sans MS" panose="030F0702030302020204" pitchFamily="66" charset="0"/>
              </a:rPr>
              <a:t>Outside the door</a:t>
            </a:r>
          </a:p>
          <a:p>
            <a:pPr marL="457200" indent="-457200" algn="l">
              <a:buFont typeface="+mj-lt"/>
              <a:buAutoNum type="arabicPeriod"/>
            </a:pPr>
            <a:r>
              <a:rPr lang="en-GB" dirty="0" smtClean="0">
                <a:latin typeface="Comic Sans MS" panose="030F0702030302020204" pitchFamily="66" charset="0"/>
              </a:rPr>
              <a:t>Warm himself up, run around</a:t>
            </a:r>
          </a:p>
          <a:p>
            <a:pPr marL="457200" indent="-457200" algn="l">
              <a:buFont typeface="+mj-lt"/>
              <a:buAutoNum type="arabicPeriod"/>
            </a:pPr>
            <a:r>
              <a:rPr lang="en-GB" dirty="0" smtClean="0">
                <a:latin typeface="Comic Sans MS" panose="030F0702030302020204" pitchFamily="66" charset="0"/>
              </a:rPr>
              <a:t>The North Wind</a:t>
            </a:r>
          </a:p>
          <a:p>
            <a:pPr marL="457200" indent="-457200" algn="l">
              <a:buFont typeface="+mj-lt"/>
              <a:buAutoNum type="arabicPeriod"/>
            </a:pPr>
            <a:endParaRPr lang="en-GB" dirty="0">
              <a:latin typeface="Comic Sans MS" panose="030F0702030302020204" pitchFamily="66" charset="0"/>
            </a:endParaRPr>
          </a:p>
          <a:p>
            <a:pPr algn="l"/>
            <a:r>
              <a:rPr lang="en-GB" u="sng" dirty="0" smtClean="0">
                <a:latin typeface="Comic Sans MS" panose="030F0702030302020204" pitchFamily="66" charset="0"/>
              </a:rPr>
              <a:t>Page 39</a:t>
            </a:r>
          </a:p>
          <a:p>
            <a:pPr marL="457200" indent="-457200" algn="l">
              <a:buFont typeface="+mj-lt"/>
              <a:buAutoNum type="arabicPeriod"/>
            </a:pPr>
            <a:r>
              <a:rPr lang="en-GB" dirty="0" smtClean="0">
                <a:latin typeface="Comic Sans MS" panose="030F0702030302020204" pitchFamily="66" charset="0"/>
              </a:rPr>
              <a:t>He asked the North Wind to come to him.</a:t>
            </a:r>
          </a:p>
          <a:p>
            <a:pPr marL="457200" indent="-457200" algn="l">
              <a:buFont typeface="+mj-lt"/>
              <a:buAutoNum type="arabicPeriod"/>
            </a:pPr>
            <a:r>
              <a:rPr lang="en-GB" dirty="0" smtClean="0">
                <a:latin typeface="Comic Sans MS" panose="030F0702030302020204" pitchFamily="66" charset="0"/>
              </a:rPr>
              <a:t>Fully</a:t>
            </a:r>
          </a:p>
          <a:p>
            <a:pPr marL="457200" indent="-457200" algn="l">
              <a:buFont typeface="+mj-lt"/>
              <a:buAutoNum type="arabicPeriod"/>
            </a:pPr>
            <a:r>
              <a:rPr lang="en-GB" dirty="0" smtClean="0">
                <a:latin typeface="Comic Sans MS" panose="030F0702030302020204" pitchFamily="66" charset="0"/>
              </a:rPr>
              <a:t>In the door</a:t>
            </a:r>
          </a:p>
          <a:p>
            <a:pPr algn="l"/>
            <a:endParaRPr lang="en-GB" dirty="0" smtClean="0">
              <a:latin typeface="Comic Sans MS" panose="030F0702030302020204" pitchFamily="66" charset="0"/>
            </a:endParaRPr>
          </a:p>
        </p:txBody>
      </p:sp>
    </p:spTree>
    <p:extLst>
      <p:ext uri="{BB962C8B-B14F-4D97-AF65-F5344CB8AC3E}">
        <p14:creationId xmlns:p14="http://schemas.microsoft.com/office/powerpoint/2010/main" val="29212341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277350" cy="1325563"/>
          </a:xfrm>
        </p:spPr>
        <p:txBody>
          <a:bodyPr>
            <a:normAutofit fontScale="90000"/>
          </a:bodyPr>
          <a:lstStyle/>
          <a:p>
            <a:r>
              <a:rPr lang="en-GB" b="1" dirty="0" smtClean="0">
                <a:solidFill>
                  <a:srgbClr val="0070C0"/>
                </a:solidFill>
                <a:latin typeface="Comic Sans MS" panose="030F0702030302020204" pitchFamily="66" charset="0"/>
              </a:rPr>
              <a:t>Well done for all your hard work; have </a:t>
            </a:r>
            <a:r>
              <a:rPr lang="en-GB" b="1" dirty="0" smtClean="0">
                <a:solidFill>
                  <a:srgbClr val="0070C0"/>
                </a:solidFill>
                <a:latin typeface="Comic Sans MS" panose="030F0702030302020204" pitchFamily="66" charset="0"/>
              </a:rPr>
              <a:t>a lovely weekend, Unicorns and…</a:t>
            </a:r>
            <a:endParaRPr lang="en-GB" b="1" dirty="0">
              <a:solidFill>
                <a:srgbClr val="0070C0"/>
              </a:solidFill>
              <a:latin typeface="Comic Sans MS" panose="030F0702030302020204" pitchFamily="66" charset="0"/>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90800" y="1267239"/>
            <a:ext cx="5486400" cy="53671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936112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smtClean="0">
                <a:latin typeface="Comic Sans MS" panose="030F0702030302020204" pitchFamily="66" charset="0"/>
              </a:rPr>
              <a:t/>
            </a:r>
            <a:br>
              <a:rPr lang="en-GB" dirty="0" smtClean="0">
                <a:latin typeface="Comic Sans MS" panose="030F0702030302020204" pitchFamily="66" charset="0"/>
              </a:rPr>
            </a:br>
            <a:r>
              <a:rPr lang="en-GB" dirty="0" smtClean="0">
                <a:latin typeface="Comic Sans MS" panose="030F0702030302020204" pitchFamily="66" charset="0"/>
              </a:rPr>
              <a:t/>
            </a:r>
            <a:br>
              <a:rPr lang="en-GB" dirty="0" smtClean="0">
                <a:latin typeface="Comic Sans MS" panose="030F0702030302020204" pitchFamily="66" charset="0"/>
              </a:rPr>
            </a:br>
            <a:r>
              <a:rPr lang="en-GB" dirty="0" smtClean="0">
                <a:latin typeface="Comic Sans MS" panose="030F0702030302020204" pitchFamily="66" charset="0"/>
              </a:rPr>
              <a:t/>
            </a:r>
            <a:br>
              <a:rPr lang="en-GB" dirty="0" smtClean="0">
                <a:latin typeface="Comic Sans MS" panose="030F0702030302020204" pitchFamily="66" charset="0"/>
              </a:rPr>
            </a:br>
            <a:r>
              <a:rPr lang="en-GB" dirty="0" smtClean="0">
                <a:latin typeface="Comic Sans MS" panose="030F0702030302020204" pitchFamily="66" charset="0"/>
              </a:rPr>
              <a:t/>
            </a:r>
            <a:br>
              <a:rPr lang="en-GB" dirty="0" smtClean="0">
                <a:latin typeface="Comic Sans MS" panose="030F0702030302020204" pitchFamily="66" charset="0"/>
              </a:rPr>
            </a:br>
            <a:r>
              <a:rPr lang="en-GB" dirty="0" smtClean="0">
                <a:latin typeface="Comic Sans MS" panose="030F0702030302020204" pitchFamily="66" charset="0"/>
              </a:rPr>
              <a:t/>
            </a:r>
            <a:br>
              <a:rPr lang="en-GB" dirty="0" smtClean="0">
                <a:latin typeface="Comic Sans MS" panose="030F0702030302020204" pitchFamily="66" charset="0"/>
              </a:rPr>
            </a:br>
            <a:r>
              <a:rPr lang="en-GB" dirty="0" smtClean="0">
                <a:latin typeface="Comic Sans MS" panose="030F0702030302020204" pitchFamily="66" charset="0"/>
              </a:rPr>
              <a:t/>
            </a:r>
            <a:br>
              <a:rPr lang="en-GB" dirty="0" smtClean="0">
                <a:latin typeface="Comic Sans MS" panose="030F0702030302020204" pitchFamily="66" charset="0"/>
              </a:rPr>
            </a:br>
            <a:r>
              <a:rPr lang="en-GB" dirty="0" smtClean="0">
                <a:latin typeface="Comic Sans MS" panose="030F0702030302020204" pitchFamily="66" charset="0"/>
              </a:rPr>
              <a:t/>
            </a:r>
            <a:br>
              <a:rPr lang="en-GB" dirty="0" smtClean="0">
                <a:latin typeface="Comic Sans MS" panose="030F0702030302020204" pitchFamily="66" charset="0"/>
              </a:rPr>
            </a:br>
            <a:r>
              <a:rPr lang="en-GB" dirty="0">
                <a:latin typeface="Comic Sans MS" panose="030F0702030302020204" pitchFamily="66" charset="0"/>
              </a:rPr>
              <a:t/>
            </a:r>
            <a:br>
              <a:rPr lang="en-GB" dirty="0">
                <a:latin typeface="Comic Sans MS" panose="030F0702030302020204" pitchFamily="66" charset="0"/>
              </a:rPr>
            </a:br>
            <a:r>
              <a:rPr lang="en-GB" dirty="0" smtClean="0">
                <a:latin typeface="Comic Sans MS" panose="030F0702030302020204" pitchFamily="66" charset="0"/>
              </a:rPr>
              <a:t/>
            </a:r>
            <a:br>
              <a:rPr lang="en-GB" dirty="0" smtClean="0">
                <a:latin typeface="Comic Sans MS" panose="030F0702030302020204" pitchFamily="66" charset="0"/>
              </a:rPr>
            </a:br>
            <a:endParaRPr lang="en-GB" dirty="0">
              <a:latin typeface="Comic Sans MS" panose="030F0702030302020204" pitchFamily="66" charset="0"/>
            </a:endParaRPr>
          </a:p>
        </p:txBody>
      </p:sp>
      <p:sp>
        <p:nvSpPr>
          <p:cNvPr id="3" name="Subtitle 2"/>
          <p:cNvSpPr>
            <a:spLocks noGrp="1"/>
          </p:cNvSpPr>
          <p:nvPr>
            <p:ph type="subTitle" idx="1"/>
          </p:nvPr>
        </p:nvSpPr>
        <p:spPr>
          <a:xfrm>
            <a:off x="152400" y="304800"/>
            <a:ext cx="8001000" cy="1655762"/>
          </a:xfrm>
        </p:spPr>
        <p:txBody>
          <a:bodyPr>
            <a:noAutofit/>
          </a:bodyPr>
          <a:lstStyle/>
          <a:p>
            <a:pPr algn="l"/>
            <a:endParaRPr lang="en-GB" dirty="0" smtClean="0">
              <a:latin typeface="Comic Sans MS" panose="030F0702030302020204" pitchFamily="66" charset="0"/>
            </a:endParaRPr>
          </a:p>
          <a:p>
            <a:pPr algn="l"/>
            <a:r>
              <a:rPr lang="en-GB" u="sng" dirty="0" smtClean="0">
                <a:latin typeface="Comic Sans MS" panose="030F0702030302020204" pitchFamily="66" charset="0"/>
              </a:rPr>
              <a:t>Page 40</a:t>
            </a:r>
          </a:p>
          <a:p>
            <a:pPr algn="l"/>
            <a:r>
              <a:rPr lang="en-GB" dirty="0" smtClean="0">
                <a:latin typeface="Comic Sans MS" panose="030F0702030302020204" pitchFamily="66" charset="0"/>
              </a:rPr>
              <a:t>1a.	Yes</a:t>
            </a:r>
          </a:p>
          <a:p>
            <a:pPr algn="l"/>
            <a:r>
              <a:rPr lang="en-GB" dirty="0" smtClean="0">
                <a:latin typeface="Comic Sans MS" panose="030F0702030302020204" pitchFamily="66" charset="0"/>
              </a:rPr>
              <a:t>1b.	There is a snowman or it has snowed or the snowman says he wants to warm himself up inside or the snowman says he’s completely frozen.</a:t>
            </a:r>
          </a:p>
          <a:p>
            <a:pPr algn="l"/>
            <a:r>
              <a:rPr lang="en-GB" dirty="0" smtClean="0">
                <a:latin typeface="Comic Sans MS" panose="030F0702030302020204" pitchFamily="66" charset="0"/>
              </a:rPr>
              <a:t>2.        It’s too warm inside.</a:t>
            </a:r>
          </a:p>
          <a:p>
            <a:pPr marL="457200" indent="-457200" algn="l">
              <a:buAutoNum type="arabicPlain" startAt="2"/>
            </a:pPr>
            <a:endParaRPr lang="en-GB" u="sng" dirty="0">
              <a:latin typeface="Comic Sans MS" panose="030F0702030302020204" pitchFamily="66" charset="0"/>
            </a:endParaRPr>
          </a:p>
          <a:p>
            <a:pPr algn="l"/>
            <a:r>
              <a:rPr lang="en-GB" u="sng" dirty="0" smtClean="0">
                <a:latin typeface="Comic Sans MS" panose="030F0702030302020204" pitchFamily="66" charset="0"/>
              </a:rPr>
              <a:t>Page 41</a:t>
            </a:r>
          </a:p>
          <a:p>
            <a:pPr marL="457200" indent="-457200" algn="l">
              <a:buFont typeface="+mj-lt"/>
              <a:buAutoNum type="arabicPeriod"/>
            </a:pPr>
            <a:r>
              <a:rPr lang="en-GB" dirty="0" smtClean="0">
                <a:latin typeface="Comic Sans MS" panose="030F0702030302020204" pitchFamily="66" charset="0"/>
              </a:rPr>
              <a:t> 3, 5, 1, 2, 4</a:t>
            </a:r>
          </a:p>
          <a:p>
            <a:pPr algn="l"/>
            <a:r>
              <a:rPr lang="en-GB" dirty="0" smtClean="0">
                <a:latin typeface="Comic Sans MS" panose="030F0702030302020204" pitchFamily="66" charset="0"/>
              </a:rPr>
              <a:t>1a.  No</a:t>
            </a:r>
          </a:p>
          <a:p>
            <a:pPr algn="l"/>
            <a:r>
              <a:rPr lang="en-GB" dirty="0" smtClean="0">
                <a:latin typeface="Comic Sans MS" panose="030F0702030302020204" pitchFamily="66" charset="0"/>
              </a:rPr>
              <a:t>1b.  Because it would become a puddle</a:t>
            </a:r>
            <a:endParaRPr lang="en-GB" dirty="0" smtClean="0">
              <a:latin typeface="Comic Sans MS" panose="030F0702030302020204" pitchFamily="66" charset="0"/>
            </a:endParaRPr>
          </a:p>
          <a:p>
            <a:pPr algn="l"/>
            <a:endParaRPr lang="en-GB" dirty="0" smtClean="0">
              <a:latin typeface="Comic Sans MS" panose="030F0702030302020204" pitchFamily="66" charset="0"/>
            </a:endParaRPr>
          </a:p>
        </p:txBody>
      </p:sp>
    </p:spTree>
    <p:extLst>
      <p:ext uri="{BB962C8B-B14F-4D97-AF65-F5344CB8AC3E}">
        <p14:creationId xmlns:p14="http://schemas.microsoft.com/office/powerpoint/2010/main" val="2535934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smtClean="0">
                <a:latin typeface="Comic Sans MS" panose="030F0702030302020204" pitchFamily="66" charset="0"/>
              </a:rPr>
              <a:t/>
            </a:r>
            <a:br>
              <a:rPr lang="en-GB" dirty="0" smtClean="0">
                <a:latin typeface="Comic Sans MS" panose="030F0702030302020204" pitchFamily="66" charset="0"/>
              </a:rPr>
            </a:br>
            <a:r>
              <a:rPr lang="en-GB" dirty="0" smtClean="0">
                <a:latin typeface="Comic Sans MS" panose="030F0702030302020204" pitchFamily="66" charset="0"/>
              </a:rPr>
              <a:t/>
            </a:r>
            <a:br>
              <a:rPr lang="en-GB" dirty="0" smtClean="0">
                <a:latin typeface="Comic Sans MS" panose="030F0702030302020204" pitchFamily="66" charset="0"/>
              </a:rPr>
            </a:br>
            <a:r>
              <a:rPr lang="en-GB" dirty="0" smtClean="0">
                <a:latin typeface="Comic Sans MS" panose="030F0702030302020204" pitchFamily="66" charset="0"/>
              </a:rPr>
              <a:t/>
            </a:r>
            <a:br>
              <a:rPr lang="en-GB" dirty="0" smtClean="0">
                <a:latin typeface="Comic Sans MS" panose="030F0702030302020204" pitchFamily="66" charset="0"/>
              </a:rPr>
            </a:br>
            <a:r>
              <a:rPr lang="en-GB" dirty="0" smtClean="0">
                <a:latin typeface="Comic Sans MS" panose="030F0702030302020204" pitchFamily="66" charset="0"/>
              </a:rPr>
              <a:t/>
            </a:r>
            <a:br>
              <a:rPr lang="en-GB" dirty="0" smtClean="0">
                <a:latin typeface="Comic Sans MS" panose="030F0702030302020204" pitchFamily="66" charset="0"/>
              </a:rPr>
            </a:br>
            <a:r>
              <a:rPr lang="en-GB" dirty="0" smtClean="0">
                <a:latin typeface="Comic Sans MS" panose="030F0702030302020204" pitchFamily="66" charset="0"/>
              </a:rPr>
              <a:t/>
            </a:r>
            <a:br>
              <a:rPr lang="en-GB" dirty="0" smtClean="0">
                <a:latin typeface="Comic Sans MS" panose="030F0702030302020204" pitchFamily="66" charset="0"/>
              </a:rPr>
            </a:br>
            <a:r>
              <a:rPr lang="en-GB" dirty="0" smtClean="0">
                <a:latin typeface="Comic Sans MS" panose="030F0702030302020204" pitchFamily="66" charset="0"/>
              </a:rPr>
              <a:t/>
            </a:r>
            <a:br>
              <a:rPr lang="en-GB" dirty="0" smtClean="0">
                <a:latin typeface="Comic Sans MS" panose="030F0702030302020204" pitchFamily="66" charset="0"/>
              </a:rPr>
            </a:br>
            <a:r>
              <a:rPr lang="en-GB" dirty="0" smtClean="0">
                <a:latin typeface="Comic Sans MS" panose="030F0702030302020204" pitchFamily="66" charset="0"/>
              </a:rPr>
              <a:t/>
            </a:r>
            <a:br>
              <a:rPr lang="en-GB" dirty="0" smtClean="0">
                <a:latin typeface="Comic Sans MS" panose="030F0702030302020204" pitchFamily="66" charset="0"/>
              </a:rPr>
            </a:br>
            <a:r>
              <a:rPr lang="en-GB" dirty="0">
                <a:latin typeface="Comic Sans MS" panose="030F0702030302020204" pitchFamily="66" charset="0"/>
              </a:rPr>
              <a:t/>
            </a:r>
            <a:br>
              <a:rPr lang="en-GB" dirty="0">
                <a:latin typeface="Comic Sans MS" panose="030F0702030302020204" pitchFamily="66" charset="0"/>
              </a:rPr>
            </a:br>
            <a:r>
              <a:rPr lang="en-GB" u="sng" dirty="0" smtClean="0">
                <a:latin typeface="Comic Sans MS" panose="030F0702030302020204" pitchFamily="66" charset="0"/>
              </a:rPr>
              <a:t>Reading online</a:t>
            </a:r>
            <a:r>
              <a:rPr lang="en-GB" dirty="0" smtClean="0">
                <a:latin typeface="Comic Sans MS" panose="030F0702030302020204" pitchFamily="66" charset="0"/>
              </a:rPr>
              <a:t/>
            </a:r>
            <a:br>
              <a:rPr lang="en-GB" dirty="0" smtClean="0">
                <a:latin typeface="Comic Sans MS" panose="030F0702030302020204" pitchFamily="66" charset="0"/>
              </a:rPr>
            </a:br>
            <a:endParaRPr lang="en-GB" dirty="0">
              <a:latin typeface="Comic Sans MS" panose="030F0702030302020204" pitchFamily="66" charset="0"/>
            </a:endParaRPr>
          </a:p>
        </p:txBody>
      </p:sp>
      <p:sp>
        <p:nvSpPr>
          <p:cNvPr id="3" name="Subtitle 2"/>
          <p:cNvSpPr>
            <a:spLocks noGrp="1"/>
          </p:cNvSpPr>
          <p:nvPr>
            <p:ph type="subTitle" idx="1"/>
          </p:nvPr>
        </p:nvSpPr>
        <p:spPr>
          <a:xfrm>
            <a:off x="1143000" y="3602038"/>
            <a:ext cx="8001000" cy="1655762"/>
          </a:xfrm>
        </p:spPr>
        <p:txBody>
          <a:bodyPr>
            <a:normAutofit/>
          </a:bodyPr>
          <a:lstStyle/>
          <a:p>
            <a:r>
              <a:rPr lang="en-GB" sz="2000" dirty="0" smtClean="0">
                <a:latin typeface="Comic Sans MS" panose="030F0702030302020204" pitchFamily="66" charset="0"/>
              </a:rPr>
              <a:t>Please log on to Bug Club and read for at least 15 minutes.</a:t>
            </a:r>
          </a:p>
          <a:p>
            <a:endParaRPr lang="en-GB" sz="2000" dirty="0" smtClean="0">
              <a:latin typeface="Comic Sans MS" panose="030F0702030302020204" pitchFamily="66" charset="0"/>
            </a:endParaRPr>
          </a:p>
          <a:p>
            <a:r>
              <a:rPr lang="en-GB" sz="2000" dirty="0" smtClean="0">
                <a:latin typeface="Comic Sans MS" panose="030F0702030302020204" pitchFamily="66" charset="0"/>
              </a:rPr>
              <a:t>Make sure you answer your bug questions!</a:t>
            </a:r>
          </a:p>
          <a:p>
            <a:r>
              <a:rPr lang="en-GB" sz="2000" dirty="0" smtClean="0">
                <a:latin typeface="Comic Sans MS" panose="030F0702030302020204" pitchFamily="66" charset="0"/>
              </a:rPr>
              <a:t> </a:t>
            </a:r>
            <a:endParaRPr lang="en-GB" sz="2000" dirty="0">
              <a:latin typeface="Comic Sans MS" panose="030F0702030302020204" pitchFamily="66" charset="0"/>
            </a:endParaRPr>
          </a:p>
        </p:txBody>
      </p:sp>
      <p:pic>
        <p:nvPicPr>
          <p:cNvPr id="4" name="Picture 3" descr="Image result for reading clip art"/>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81400" y="355455"/>
            <a:ext cx="1905000" cy="1533525"/>
          </a:xfrm>
          <a:prstGeom prst="rect">
            <a:avLst/>
          </a:prstGeom>
          <a:noFill/>
          <a:ln>
            <a:noFill/>
          </a:ln>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6977" y="5020541"/>
            <a:ext cx="1657350" cy="15066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831287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8600" y="-83127"/>
            <a:ext cx="8534400" cy="2387600"/>
          </a:xfrm>
        </p:spPr>
        <p:txBody>
          <a:bodyPr>
            <a:normAutofit/>
          </a:bodyPr>
          <a:lstStyle/>
          <a:p>
            <a:pPr algn="l"/>
            <a:r>
              <a:rPr lang="en-GB" sz="2800" u="sng" dirty="0" smtClean="0">
                <a:latin typeface="Comic Sans MS" panose="030F0702030302020204" pitchFamily="66" charset="0"/>
              </a:rPr>
              <a:t>Maths answers from yesterday:</a:t>
            </a:r>
            <a:r>
              <a:rPr lang="en-GB" u="sng" dirty="0" smtClean="0">
                <a:latin typeface="Comic Sans MS" panose="030F0702030302020204" pitchFamily="66" charset="0"/>
              </a:rPr>
              <a:t/>
            </a:r>
            <a:br>
              <a:rPr lang="en-GB" u="sng" dirty="0" smtClean="0">
                <a:latin typeface="Comic Sans MS" panose="030F0702030302020204" pitchFamily="66" charset="0"/>
              </a:rPr>
            </a:br>
            <a:endParaRPr lang="en-GB" u="sng" dirty="0">
              <a:latin typeface="Comic Sans MS" panose="030F0702030302020204" pitchFamily="66" charset="0"/>
            </a:endParaRPr>
          </a:p>
        </p:txBody>
      </p:sp>
      <p:sp>
        <p:nvSpPr>
          <p:cNvPr id="3" name="Subtitle 2"/>
          <p:cNvSpPr>
            <a:spLocks noGrp="1"/>
          </p:cNvSpPr>
          <p:nvPr>
            <p:ph type="subTitle" idx="1"/>
          </p:nvPr>
        </p:nvSpPr>
        <p:spPr>
          <a:xfrm>
            <a:off x="228600" y="1600200"/>
            <a:ext cx="8534400" cy="1655762"/>
          </a:xfrm>
        </p:spPr>
        <p:txBody>
          <a:bodyPr>
            <a:noAutofit/>
          </a:bodyPr>
          <a:lstStyle/>
          <a:p>
            <a:pPr algn="l"/>
            <a:r>
              <a:rPr lang="en-GB" u="sng" dirty="0" smtClean="0">
                <a:latin typeface="Comic Sans MS" panose="030F0702030302020204" pitchFamily="66" charset="0"/>
              </a:rPr>
              <a:t>Pages 45 and 46</a:t>
            </a:r>
          </a:p>
          <a:p>
            <a:pPr marL="457200" indent="-457200" algn="l">
              <a:buFont typeface="+mj-lt"/>
              <a:buAutoNum type="arabicPeriod"/>
            </a:pPr>
            <a:r>
              <a:rPr lang="en-GB" dirty="0" smtClean="0">
                <a:latin typeface="Comic Sans MS" panose="030F0702030302020204" pitchFamily="66" charset="0"/>
              </a:rPr>
              <a:t>The arrow will continue across the middle</a:t>
            </a:r>
          </a:p>
          <a:p>
            <a:pPr marL="457200" indent="-457200" algn="l">
              <a:buFont typeface="+mj-lt"/>
              <a:buAutoNum type="arabicPeriod"/>
            </a:pPr>
            <a:r>
              <a:rPr lang="en-GB" dirty="0" smtClean="0">
                <a:latin typeface="Comic Sans MS" panose="030F0702030302020204" pitchFamily="66" charset="0"/>
              </a:rPr>
              <a:t>The box on the right hand side</a:t>
            </a:r>
          </a:p>
          <a:p>
            <a:pPr marL="457200" indent="-457200" algn="l">
              <a:buFont typeface="+mj-lt"/>
              <a:buAutoNum type="arabicPeriod"/>
            </a:pPr>
            <a:r>
              <a:rPr lang="en-GB" dirty="0" smtClean="0">
                <a:latin typeface="Comic Sans MS" panose="030F0702030302020204" pitchFamily="66" charset="0"/>
              </a:rPr>
              <a:t>The third steering wheel along</a:t>
            </a:r>
          </a:p>
          <a:p>
            <a:pPr marL="457200" indent="-457200" algn="l">
              <a:buFont typeface="+mj-lt"/>
              <a:buAutoNum type="arabicPeriod"/>
            </a:pPr>
            <a:r>
              <a:rPr lang="en-GB" dirty="0" smtClean="0">
                <a:latin typeface="Comic Sans MS" panose="030F0702030302020204" pitchFamily="66" charset="0"/>
              </a:rPr>
              <a:t>Two right angle turns clockwise                                           half turn anti-clockwise                                              half turn clockwise</a:t>
            </a:r>
          </a:p>
          <a:p>
            <a:pPr marL="457200" indent="-457200" algn="l">
              <a:buFont typeface="+mj-lt"/>
              <a:buAutoNum type="arabicPeriod"/>
            </a:pPr>
            <a:r>
              <a:rPr lang="en-GB" dirty="0" smtClean="0">
                <a:latin typeface="Comic Sans MS" panose="030F0702030302020204" pitchFamily="66" charset="0"/>
              </a:rPr>
              <a:t>Quarter; 5; clockwise; quarter</a:t>
            </a:r>
          </a:p>
          <a:p>
            <a:pPr marL="457200" indent="-457200" algn="l">
              <a:buFont typeface="+mj-lt"/>
              <a:buAutoNum type="arabicPeriod"/>
            </a:pPr>
            <a:endParaRPr lang="en-GB" dirty="0">
              <a:latin typeface="Comic Sans MS" panose="030F0702030302020204" pitchFamily="66" charset="0"/>
            </a:endParaRPr>
          </a:p>
          <a:p>
            <a:pPr algn="l"/>
            <a:r>
              <a:rPr lang="en-GB" u="sng" dirty="0" smtClean="0">
                <a:latin typeface="Comic Sans MS" panose="030F0702030302020204" pitchFamily="66" charset="0"/>
              </a:rPr>
              <a:t>Challenge</a:t>
            </a:r>
          </a:p>
          <a:p>
            <a:pPr algn="l"/>
            <a:r>
              <a:rPr lang="en-GB" dirty="0">
                <a:latin typeface="Comic Sans MS" panose="030F0702030302020204" pitchFamily="66" charset="0"/>
              </a:rPr>
              <a:t>Harry and Amelia are correct</a:t>
            </a:r>
            <a:r>
              <a:rPr lang="en-GB" dirty="0"/>
              <a:t>.</a:t>
            </a:r>
            <a:endParaRPr lang="en-GB" dirty="0" smtClean="0">
              <a:latin typeface="Comic Sans MS" panose="030F0702030302020204" pitchFamily="66" charset="0"/>
            </a:endParaRPr>
          </a:p>
        </p:txBody>
      </p:sp>
    </p:spTree>
    <p:extLst>
      <p:ext uri="{BB962C8B-B14F-4D97-AF65-F5344CB8AC3E}">
        <p14:creationId xmlns:p14="http://schemas.microsoft.com/office/powerpoint/2010/main" val="31073475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u="sng" dirty="0" smtClean="0">
                <a:latin typeface="Comic Sans MS" panose="030F0702030302020204" pitchFamily="66" charset="0"/>
              </a:rPr>
              <a:t>Maths</a:t>
            </a:r>
            <a:endParaRPr lang="en-GB" u="sng" dirty="0">
              <a:latin typeface="Comic Sans MS" panose="030F0702030302020204" pitchFamily="66" charset="0"/>
            </a:endParaRPr>
          </a:p>
        </p:txBody>
      </p:sp>
      <p:sp>
        <p:nvSpPr>
          <p:cNvPr id="3" name="Subtitle 2"/>
          <p:cNvSpPr>
            <a:spLocks noGrp="1"/>
          </p:cNvSpPr>
          <p:nvPr>
            <p:ph type="subTitle" idx="1"/>
          </p:nvPr>
        </p:nvSpPr>
        <p:spPr/>
        <p:txBody>
          <a:bodyPr/>
          <a:lstStyle/>
          <a:p>
            <a:r>
              <a:rPr lang="en-GB" dirty="0" smtClean="0"/>
              <a:t> </a:t>
            </a:r>
            <a:r>
              <a:rPr lang="en-GB" sz="3600" dirty="0" smtClean="0">
                <a:latin typeface="Comic Sans MS" panose="030F0702030302020204" pitchFamily="66" charset="0"/>
              </a:rPr>
              <a:t>Today we are going to look at tables showing information.</a:t>
            </a:r>
            <a:endParaRPr lang="en-GB" sz="3600" dirty="0">
              <a:latin typeface="Comic Sans MS" panose="030F0702030302020204" pitchFamily="66" charset="0"/>
            </a:endParaRPr>
          </a:p>
        </p:txBody>
      </p:sp>
      <p:pic>
        <p:nvPicPr>
          <p:cNvPr id="4" name="Picture 3" descr="See the source imag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81400" y="1143000"/>
            <a:ext cx="1905000" cy="1218565"/>
          </a:xfrm>
          <a:prstGeom prst="rect">
            <a:avLst/>
          </a:prstGeom>
          <a:noFill/>
          <a:ln>
            <a:noFill/>
          </a:ln>
        </p:spPr>
      </p:pic>
    </p:spTree>
    <p:extLst>
      <p:ext uri="{BB962C8B-B14F-4D97-AF65-F5344CB8AC3E}">
        <p14:creationId xmlns:p14="http://schemas.microsoft.com/office/powerpoint/2010/main" val="21037274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90600" y="5638800"/>
            <a:ext cx="7514064" cy="1655762"/>
          </a:xfrm>
        </p:spPr>
        <p:txBody>
          <a:bodyPr>
            <a:normAutofit/>
          </a:bodyPr>
          <a:lstStyle/>
          <a:p>
            <a:endParaRPr lang="en-GB" sz="2000" dirty="0" smtClean="0">
              <a:latin typeface="Comic Sans MS" panose="030F0702030302020204" pitchFamily="66" charset="0"/>
            </a:endParaRPr>
          </a:p>
          <a:p>
            <a:r>
              <a:rPr lang="en-GB" sz="2000" dirty="0">
                <a:latin typeface="Comic Sans MS" panose="030F0702030302020204" pitchFamily="66" charset="0"/>
              </a:rPr>
              <a:t>Let’s look at the answers and how you could have worked them out on the next page…</a:t>
            </a:r>
          </a:p>
          <a:p>
            <a:endParaRPr lang="en-GB" sz="2000" dirty="0">
              <a:latin typeface="Comic Sans MS" panose="030F0702030302020204" pitchFamily="66"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52400"/>
            <a:ext cx="5486400" cy="58349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6400800" y="1524000"/>
            <a:ext cx="2667000" cy="2308324"/>
          </a:xfrm>
          <a:prstGeom prst="rect">
            <a:avLst/>
          </a:prstGeom>
        </p:spPr>
        <p:txBody>
          <a:bodyPr wrap="square">
            <a:spAutoFit/>
          </a:bodyPr>
          <a:lstStyle/>
          <a:p>
            <a:r>
              <a:rPr lang="en-GB" sz="2400" b="1" dirty="0">
                <a:latin typeface="Comic Sans MS" panose="030F0702030302020204" pitchFamily="66" charset="0"/>
              </a:rPr>
              <a:t>• How do you know those two towers show the same amounts? </a:t>
            </a:r>
            <a:endParaRPr lang="en-GB" sz="2400" b="1" dirty="0" smtClean="0">
              <a:latin typeface="Comic Sans MS" panose="030F0702030302020204" pitchFamily="66" charset="0"/>
            </a:endParaRPr>
          </a:p>
          <a:p>
            <a:endParaRPr lang="en-GB" sz="2400" b="1" dirty="0">
              <a:latin typeface="Comic Sans MS" panose="030F0702030302020204" pitchFamily="66" charset="0"/>
            </a:endParaRPr>
          </a:p>
          <a:p>
            <a:endParaRPr lang="en-GB" sz="2400" b="1" dirty="0">
              <a:latin typeface="Comic Sans MS" panose="030F0702030302020204" pitchFamily="66" charset="0"/>
            </a:endParaRPr>
          </a:p>
        </p:txBody>
      </p:sp>
    </p:spTree>
    <p:extLst>
      <p:ext uri="{BB962C8B-B14F-4D97-AF65-F5344CB8AC3E}">
        <p14:creationId xmlns:p14="http://schemas.microsoft.com/office/powerpoint/2010/main" val="39364747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92175" y="4648200"/>
            <a:ext cx="7565951" cy="2387600"/>
          </a:xfrm>
        </p:spPr>
        <p:txBody>
          <a:bodyPr>
            <a:normAutofit fontScale="90000"/>
          </a:bodyPr>
          <a:lstStyle/>
          <a:p>
            <a:r>
              <a:rPr lang="en-GB" sz="2800" dirty="0" smtClean="0">
                <a:latin typeface="Comic Sans MS" panose="030F0702030302020204" pitchFamily="66" charset="0"/>
              </a:rPr>
              <a:t/>
            </a:r>
            <a:br>
              <a:rPr lang="en-GB" sz="2800" dirty="0" smtClean="0">
                <a:latin typeface="Comic Sans MS" panose="030F0702030302020204" pitchFamily="66" charset="0"/>
              </a:rPr>
            </a:br>
            <a:r>
              <a:rPr lang="en-GB" sz="2800" dirty="0">
                <a:latin typeface="Comic Sans MS" panose="030F0702030302020204" pitchFamily="66" charset="0"/>
              </a:rPr>
              <a:t/>
            </a:r>
            <a:br>
              <a:rPr lang="en-GB" sz="2800" dirty="0">
                <a:latin typeface="Comic Sans MS" panose="030F0702030302020204" pitchFamily="66" charset="0"/>
              </a:rPr>
            </a:br>
            <a:r>
              <a:rPr lang="en-GB" sz="2800" dirty="0" smtClean="0">
                <a:latin typeface="Comic Sans MS" panose="030F0702030302020204" pitchFamily="66" charset="0"/>
              </a:rPr>
              <a:t/>
            </a:r>
            <a:br>
              <a:rPr lang="en-GB" sz="2800" dirty="0" smtClean="0">
                <a:latin typeface="Comic Sans MS" panose="030F0702030302020204" pitchFamily="66" charset="0"/>
              </a:rPr>
            </a:br>
            <a:r>
              <a:rPr lang="en-GB" sz="2800" dirty="0">
                <a:latin typeface="Comic Sans MS" panose="030F0702030302020204" pitchFamily="66" charset="0"/>
              </a:rPr>
              <a:t/>
            </a:r>
            <a:br>
              <a:rPr lang="en-GB" sz="2800" dirty="0">
                <a:latin typeface="Comic Sans MS" panose="030F0702030302020204" pitchFamily="66" charset="0"/>
              </a:rPr>
            </a:br>
            <a:r>
              <a:rPr lang="en-GB" sz="2800" dirty="0" smtClean="0">
                <a:latin typeface="Comic Sans MS" panose="030F0702030302020204" pitchFamily="66" charset="0"/>
              </a:rPr>
              <a:t/>
            </a:r>
            <a:br>
              <a:rPr lang="en-GB" sz="2800" dirty="0" smtClean="0">
                <a:latin typeface="Comic Sans MS" panose="030F0702030302020204" pitchFamily="66" charset="0"/>
              </a:rPr>
            </a:br>
            <a:r>
              <a:rPr lang="en-GB" sz="2800" dirty="0">
                <a:latin typeface="Comic Sans MS" panose="030F0702030302020204" pitchFamily="66" charset="0"/>
              </a:rPr>
              <a:t/>
            </a:r>
            <a:br>
              <a:rPr lang="en-GB" sz="2800" dirty="0">
                <a:latin typeface="Comic Sans MS" panose="030F0702030302020204" pitchFamily="66" charset="0"/>
              </a:rPr>
            </a:br>
            <a:r>
              <a:rPr lang="en-GB" sz="2800" dirty="0" smtClean="0">
                <a:latin typeface="Comic Sans MS" panose="030F0702030302020204" pitchFamily="66" charset="0"/>
              </a:rPr>
              <a:t/>
            </a:r>
            <a:br>
              <a:rPr lang="en-GB" sz="2800" dirty="0" smtClean="0">
                <a:latin typeface="Comic Sans MS" panose="030F0702030302020204" pitchFamily="66" charset="0"/>
              </a:rPr>
            </a:br>
            <a:r>
              <a:rPr lang="en-GB" sz="2800" dirty="0">
                <a:latin typeface="Comic Sans MS" panose="030F0702030302020204" pitchFamily="66" charset="0"/>
              </a:rPr>
              <a:t/>
            </a:r>
            <a:br>
              <a:rPr lang="en-GB" sz="2800" dirty="0">
                <a:latin typeface="Comic Sans MS" panose="030F0702030302020204" pitchFamily="66" charset="0"/>
              </a:rPr>
            </a:br>
            <a:r>
              <a:rPr lang="en-GB" sz="2800" dirty="0" smtClean="0">
                <a:latin typeface="Comic Sans MS" panose="030F0702030302020204" pitchFamily="66" charset="0"/>
              </a:rPr>
              <a:t/>
            </a:r>
            <a:br>
              <a:rPr lang="en-GB" sz="2800" dirty="0" smtClean="0">
                <a:latin typeface="Comic Sans MS" panose="030F0702030302020204" pitchFamily="66" charset="0"/>
              </a:rPr>
            </a:br>
            <a:r>
              <a:rPr lang="en-GB" sz="2800" dirty="0">
                <a:latin typeface="Comic Sans MS" panose="030F0702030302020204" pitchFamily="66" charset="0"/>
              </a:rPr>
              <a:t/>
            </a:r>
            <a:br>
              <a:rPr lang="en-GB" sz="2800" dirty="0">
                <a:latin typeface="Comic Sans MS" panose="030F0702030302020204" pitchFamily="66" charset="0"/>
              </a:rPr>
            </a:br>
            <a:r>
              <a:rPr lang="en-GB" sz="2800" dirty="0" smtClean="0">
                <a:latin typeface="Comic Sans MS" panose="030F0702030302020204" pitchFamily="66" charset="0"/>
              </a:rPr>
              <a:t/>
            </a:r>
            <a:br>
              <a:rPr lang="en-GB" sz="2800" dirty="0" smtClean="0">
                <a:latin typeface="Comic Sans MS" panose="030F0702030302020204" pitchFamily="66" charset="0"/>
              </a:rPr>
            </a:br>
            <a:r>
              <a:rPr lang="en-GB" sz="2800" dirty="0">
                <a:latin typeface="Comic Sans MS" panose="030F0702030302020204" pitchFamily="66" charset="0"/>
              </a:rPr>
              <a:t/>
            </a:r>
            <a:br>
              <a:rPr lang="en-GB" sz="2800" dirty="0">
                <a:latin typeface="Comic Sans MS" panose="030F0702030302020204" pitchFamily="66" charset="0"/>
              </a:rPr>
            </a:br>
            <a:r>
              <a:rPr lang="en-GB" sz="2800" dirty="0">
                <a:latin typeface="Comic Sans MS" panose="030F0702030302020204" pitchFamily="66" charset="0"/>
              </a:rPr>
              <a:t/>
            </a:r>
            <a:br>
              <a:rPr lang="en-GB" sz="2800" dirty="0">
                <a:latin typeface="Comic Sans MS" panose="030F0702030302020204" pitchFamily="66" charset="0"/>
              </a:rPr>
            </a:br>
            <a:endParaRPr lang="en-GB" sz="2800" dirty="0">
              <a:latin typeface="Comic Sans MS" panose="030F0702030302020204" pitchFamily="66" charset="0"/>
            </a:endParaRPr>
          </a:p>
        </p:txBody>
      </p:sp>
      <p:sp>
        <p:nvSpPr>
          <p:cNvPr id="3" name="Subtitle 2"/>
          <p:cNvSpPr>
            <a:spLocks noGrp="1"/>
          </p:cNvSpPr>
          <p:nvPr>
            <p:ph type="subTitle" idx="1"/>
          </p:nvPr>
        </p:nvSpPr>
        <p:spPr>
          <a:xfrm>
            <a:off x="6477000" y="2988721"/>
            <a:ext cx="2667000" cy="1655762"/>
          </a:xfrm>
        </p:spPr>
        <p:txBody>
          <a:bodyPr>
            <a:normAutofit/>
          </a:bodyPr>
          <a:lstStyle/>
          <a:p>
            <a:r>
              <a:rPr lang="en-GB" dirty="0">
                <a:latin typeface="Comic Sans MS" panose="030F0702030302020204" pitchFamily="66" charset="0"/>
              </a:rPr>
              <a:t>What strategies did you use to work out the answers? </a:t>
            </a:r>
            <a:r>
              <a:rPr lang="en-GB" dirty="0" smtClean="0">
                <a:latin typeface="Comic Sans MS" panose="030F0702030302020204" pitchFamily="66" charset="0"/>
              </a:rPr>
              <a:t> </a:t>
            </a:r>
            <a:endParaRPr lang="en-GB" dirty="0">
              <a:latin typeface="Comic Sans MS" panose="030F0702030302020204" pitchFamily="66"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10656"/>
            <a:ext cx="5715000" cy="65783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087545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7" name="Rounded Rectangle 6"/>
          <p:cNvSpPr/>
          <p:nvPr/>
        </p:nvSpPr>
        <p:spPr>
          <a:xfrm>
            <a:off x="370825" y="991743"/>
            <a:ext cx="8402350" cy="178377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541597" y="0"/>
            <a:ext cx="9448800" cy="2850573"/>
          </a:xfrm>
        </p:spPr>
        <p:txBody>
          <a:bodyPr>
            <a:normAutofit/>
          </a:bodyPr>
          <a:lstStyle/>
          <a:p>
            <a:pPr algn="l"/>
            <a:r>
              <a:rPr lang="en-GB" sz="3600" dirty="0" smtClean="0">
                <a:latin typeface="Comic Sans MS" panose="030F0702030302020204" pitchFamily="66" charset="0"/>
              </a:rPr>
              <a:t>Now I would like you to have a go at completing work in your CGP Maths Reasoning workbook</a:t>
            </a:r>
            <a:r>
              <a:rPr lang="en-GB" sz="3600" dirty="0" smtClean="0"/>
              <a:t>.</a:t>
            </a:r>
            <a:endParaRPr lang="en-GB" sz="3600" dirty="0"/>
          </a:p>
        </p:txBody>
      </p:sp>
      <p:sp>
        <p:nvSpPr>
          <p:cNvPr id="3" name="Subtitle 2"/>
          <p:cNvSpPr>
            <a:spLocks noGrp="1"/>
          </p:cNvSpPr>
          <p:nvPr>
            <p:ph type="subTitle" idx="1"/>
          </p:nvPr>
        </p:nvSpPr>
        <p:spPr>
          <a:xfrm>
            <a:off x="1143000" y="3602038"/>
            <a:ext cx="7772400" cy="1655762"/>
          </a:xfrm>
        </p:spPr>
        <p:txBody>
          <a:bodyPr>
            <a:normAutofit fontScale="25000" lnSpcReduction="20000"/>
          </a:bodyPr>
          <a:lstStyle/>
          <a:p>
            <a:endParaRPr lang="en-GB" dirty="0" smtClean="0">
              <a:latin typeface="Comic Sans MS" panose="030F0702030302020204" pitchFamily="66" charset="0"/>
            </a:endParaRPr>
          </a:p>
          <a:p>
            <a:r>
              <a:rPr lang="en-GB" sz="9600" dirty="0" smtClean="0">
                <a:latin typeface="Comic Sans MS" panose="030F0702030302020204" pitchFamily="66" charset="0"/>
              </a:rPr>
              <a:t>If you would like to try Gruffalo work, complete page 47</a:t>
            </a:r>
          </a:p>
          <a:p>
            <a:endParaRPr lang="en-GB" sz="9600" dirty="0" smtClean="0">
              <a:latin typeface="Comic Sans MS" panose="030F0702030302020204" pitchFamily="66" charset="0"/>
            </a:endParaRPr>
          </a:p>
          <a:p>
            <a:r>
              <a:rPr lang="en-GB" sz="9600" dirty="0">
                <a:latin typeface="Comic Sans MS" panose="030F0702030302020204" pitchFamily="66" charset="0"/>
              </a:rPr>
              <a:t>If you would like to try </a:t>
            </a:r>
            <a:r>
              <a:rPr lang="en-GB" sz="9600" dirty="0" smtClean="0">
                <a:latin typeface="Comic Sans MS" panose="030F0702030302020204" pitchFamily="66" charset="0"/>
              </a:rPr>
              <a:t>Horrid Henry work, complete pages 47 and 48</a:t>
            </a:r>
          </a:p>
          <a:p>
            <a:endParaRPr lang="en-GB" sz="9600" dirty="0" smtClean="0">
              <a:latin typeface="Comic Sans MS" panose="030F0702030302020204" pitchFamily="66" charset="0"/>
            </a:endParaRPr>
          </a:p>
          <a:p>
            <a:r>
              <a:rPr lang="en-GB" sz="9600" dirty="0">
                <a:latin typeface="Comic Sans MS" panose="030F0702030302020204" pitchFamily="66" charset="0"/>
              </a:rPr>
              <a:t>If you would like to try </a:t>
            </a:r>
            <a:r>
              <a:rPr lang="en-GB" sz="9600" dirty="0" smtClean="0">
                <a:latin typeface="Comic Sans MS" panose="030F0702030302020204" pitchFamily="66" charset="0"/>
              </a:rPr>
              <a:t>James and the Giant Peach work, complete pages 47, 48 and my </a:t>
            </a:r>
            <a:r>
              <a:rPr lang="en-GB" sz="9600" dirty="0">
                <a:latin typeface="Comic Sans MS" panose="030F0702030302020204" pitchFamily="66" charset="0"/>
              </a:rPr>
              <a:t> </a:t>
            </a:r>
            <a:r>
              <a:rPr lang="en-GB" sz="9600" dirty="0" smtClean="0">
                <a:latin typeface="Comic Sans MS" panose="030F0702030302020204" pitchFamily="66" charset="0"/>
              </a:rPr>
              <a:t>Challenge question </a:t>
            </a:r>
            <a:r>
              <a:rPr lang="en-GB" sz="9600" dirty="0">
                <a:latin typeface="Comic Sans MS" panose="030F0702030302020204" pitchFamily="66" charset="0"/>
              </a:rPr>
              <a:t>on the next slide.</a:t>
            </a:r>
          </a:p>
          <a:p>
            <a:endParaRPr lang="en-GB" sz="9600" dirty="0" smtClean="0">
              <a:latin typeface="Comic Sans MS" panose="030F0702030302020204" pitchFamily="66" charset="0"/>
            </a:endParaRPr>
          </a:p>
        </p:txBody>
      </p:sp>
      <p:pic>
        <p:nvPicPr>
          <p:cNvPr id="4" name="Picture 3" descr="Image result for gruffal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3688773"/>
            <a:ext cx="748318" cy="588818"/>
          </a:xfrm>
          <a:prstGeom prst="rect">
            <a:avLst/>
          </a:prstGeom>
          <a:noFill/>
          <a:ln>
            <a:noFill/>
          </a:ln>
        </p:spPr>
      </p:pic>
      <p:pic>
        <p:nvPicPr>
          <p:cNvPr id="5" name="Picture 4" descr="Image result for horrid henry"/>
          <p:cNvPicPr/>
          <p:nvPr/>
        </p:nvPicPr>
        <p:blipFill rotWithShape="1">
          <a:blip r:embed="rId3" cstate="print">
            <a:extLst>
              <a:ext uri="{28A0092B-C50C-407E-A947-70E740481C1C}">
                <a14:useLocalDpi xmlns:a14="http://schemas.microsoft.com/office/drawing/2010/main" val="0"/>
              </a:ext>
            </a:extLst>
          </a:blip>
          <a:srcRect r="-569" b="15217"/>
          <a:stretch/>
        </p:blipFill>
        <p:spPr bwMode="auto">
          <a:xfrm>
            <a:off x="481792" y="4758411"/>
            <a:ext cx="636617" cy="616354"/>
          </a:xfrm>
          <a:prstGeom prst="rect">
            <a:avLst/>
          </a:prstGeom>
          <a:noFill/>
          <a:ln>
            <a:noFill/>
          </a:ln>
          <a:extLst>
            <a:ext uri="{53640926-AAD7-44D8-BBD7-CCE9431645EC}">
              <a14:shadowObscured xmlns:a14="http://schemas.microsoft.com/office/drawing/2010/main"/>
            </a:ext>
          </a:extLst>
        </p:spPr>
      </p:pic>
      <p:pic>
        <p:nvPicPr>
          <p:cNvPr id="6" name="Picture 5" descr="Image result for james and the giant peach"/>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8709" y="5855585"/>
            <a:ext cx="610958" cy="630945"/>
          </a:xfrm>
          <a:prstGeom prst="rect">
            <a:avLst/>
          </a:prstGeom>
          <a:noFill/>
          <a:ln>
            <a:noFill/>
          </a:ln>
        </p:spPr>
      </p:pic>
    </p:spTree>
    <p:extLst>
      <p:ext uri="{BB962C8B-B14F-4D97-AF65-F5344CB8AC3E}">
        <p14:creationId xmlns:p14="http://schemas.microsoft.com/office/powerpoint/2010/main" val="1371161888"/>
      </p:ext>
    </p:extLst>
  </p:cSld>
  <p:clrMapOvr>
    <a:masterClrMapping/>
  </p:clrMapOvr>
  <p:timing>
    <p:tnLst>
      <p:par>
        <p:cTn id="1" dur="indefinite" restart="never" nodeType="tmRoot"/>
      </p:par>
    </p:tnLst>
  </p:timing>
</p:sld>
</file>

<file path=ppt/theme/theme1.xml><?xml version="1.0" encoding="utf-8"?>
<a:theme xmlns:a="http://schemas.openxmlformats.org/drawingml/2006/main" name="Childrens drawings on blue design template">
  <a:themeElements>
    <a:clrScheme name="Childrens drawings on blue design template 1">
      <a:dk1>
        <a:srgbClr val="000066"/>
      </a:dk1>
      <a:lt1>
        <a:srgbClr val="FFFFFF"/>
      </a:lt1>
      <a:dk2>
        <a:srgbClr val="4A8AC4"/>
      </a:dk2>
      <a:lt2>
        <a:srgbClr val="F7CC17"/>
      </a:lt2>
      <a:accent1>
        <a:srgbClr val="CDCD1F"/>
      </a:accent1>
      <a:accent2>
        <a:srgbClr val="368D2D"/>
      </a:accent2>
      <a:accent3>
        <a:srgbClr val="B1C4DE"/>
      </a:accent3>
      <a:accent4>
        <a:srgbClr val="DADADA"/>
      </a:accent4>
      <a:accent5>
        <a:srgbClr val="E3E3AB"/>
      </a:accent5>
      <a:accent6>
        <a:srgbClr val="307F28"/>
      </a:accent6>
      <a:hlink>
        <a:srgbClr val="0066FF"/>
      </a:hlink>
      <a:folHlink>
        <a:srgbClr val="FF9900"/>
      </a:folHlink>
    </a:clrScheme>
    <a:fontScheme name="Childrens drawings on blue design template">
      <a:majorFont>
        <a:latin typeface="Arial"/>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Rounded MT Bold"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Rounded MT Bold" pitchFamily="34" charset="0"/>
          </a:defRPr>
        </a:defPPr>
      </a:lstStyle>
    </a:lnDef>
  </a:objectDefaults>
  <a:extraClrSchemeLst>
    <a:extraClrScheme>
      <a:clrScheme name="Childrens drawings on blue design template 1">
        <a:dk1>
          <a:srgbClr val="000066"/>
        </a:dk1>
        <a:lt1>
          <a:srgbClr val="FFFFFF"/>
        </a:lt1>
        <a:dk2>
          <a:srgbClr val="4A8AC4"/>
        </a:dk2>
        <a:lt2>
          <a:srgbClr val="F7CC17"/>
        </a:lt2>
        <a:accent1>
          <a:srgbClr val="CDCD1F"/>
        </a:accent1>
        <a:accent2>
          <a:srgbClr val="368D2D"/>
        </a:accent2>
        <a:accent3>
          <a:srgbClr val="B1C4DE"/>
        </a:accent3>
        <a:accent4>
          <a:srgbClr val="DADADA"/>
        </a:accent4>
        <a:accent5>
          <a:srgbClr val="E3E3AB"/>
        </a:accent5>
        <a:accent6>
          <a:srgbClr val="307F28"/>
        </a:accent6>
        <a:hlink>
          <a:srgbClr val="0066FF"/>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3497</TotalTime>
  <Words>643</Words>
  <Application>Microsoft Office PowerPoint</Application>
  <PresentationFormat>On-screen Show (4:3)</PresentationFormat>
  <Paragraphs>122</Paragraphs>
  <Slides>20</Slides>
  <Notes>0</Notes>
  <HiddenSlides>0</HiddenSlides>
  <MMClips>0</MMClips>
  <ScaleCrop>false</ScaleCrop>
  <HeadingPairs>
    <vt:vector size="4" baseType="variant">
      <vt:variant>
        <vt:lpstr>Theme</vt:lpstr>
      </vt:variant>
      <vt:variant>
        <vt:i4>2</vt:i4>
      </vt:variant>
      <vt:variant>
        <vt:lpstr>Slide Titles</vt:lpstr>
      </vt:variant>
      <vt:variant>
        <vt:i4>20</vt:i4>
      </vt:variant>
    </vt:vector>
  </HeadingPairs>
  <TitlesOfParts>
    <vt:vector size="22" baseType="lpstr">
      <vt:lpstr>Childrens drawings on blue design template</vt:lpstr>
      <vt:lpstr>1_Office Theme</vt:lpstr>
      <vt:lpstr>Good morning Unicorns!</vt:lpstr>
      <vt:lpstr>         </vt:lpstr>
      <vt:lpstr>         </vt:lpstr>
      <vt:lpstr>        Reading online </vt:lpstr>
      <vt:lpstr>Maths answers from yesterday: </vt:lpstr>
      <vt:lpstr>Maths</vt:lpstr>
      <vt:lpstr>PowerPoint Presentation</vt:lpstr>
      <vt:lpstr>             </vt:lpstr>
      <vt:lpstr>Now I would like you to have a go at completing work in your CGP Maths Reasoning workbook.</vt:lpstr>
      <vt:lpstr>PowerPoint Presentation</vt:lpstr>
      <vt:lpstr>Handwriting</vt:lpstr>
      <vt:lpstr>   English</vt:lpstr>
      <vt:lpstr>PowerPoint Presentation</vt:lpstr>
      <vt:lpstr>PowerPoint Presentation</vt:lpstr>
      <vt:lpstr>PowerPoint Presentation</vt:lpstr>
      <vt:lpstr>PowerPoint Presentation</vt:lpstr>
      <vt:lpstr>PowerPoint Presentation</vt:lpstr>
      <vt:lpstr>PowerPoint Presentation</vt:lpstr>
      <vt:lpstr> What’s the Science behind it?  The sun looks as though it moves in the sky throughout the day. Actually, it is the Earth moving around the sun. Shadows change direction depending upon the time of the day.  A sundial like this one uses a shadow’s position to tell the time.     </vt:lpstr>
      <vt:lpstr>Well done for all your hard work; have a lovely weekend, Unicorns and…</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Good morning Unicorns!</dc:title>
  <dc:creator>user</dc:creator>
  <cp:lastModifiedBy>user</cp:lastModifiedBy>
  <cp:revision>61</cp:revision>
  <dcterms:created xsi:type="dcterms:W3CDTF">2020-03-17T20:05:19Z</dcterms:created>
  <dcterms:modified xsi:type="dcterms:W3CDTF">2020-04-26T12:44:37Z</dcterms:modified>
</cp:coreProperties>
</file>