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300" r:id="rId3"/>
    <p:sldId id="258" r:id="rId4"/>
    <p:sldId id="262" r:id="rId5"/>
    <p:sldId id="263" r:id="rId6"/>
    <p:sldId id="264" r:id="rId7"/>
    <p:sldId id="301" r:id="rId8"/>
    <p:sldId id="267" r:id="rId9"/>
    <p:sldId id="287" r:id="rId10"/>
    <p:sldId id="296" r:id="rId11"/>
    <p:sldId id="293" r:id="rId12"/>
    <p:sldId id="306" r:id="rId13"/>
    <p:sldId id="281" r:id="rId14"/>
    <p:sldId id="303" r:id="rId15"/>
    <p:sldId id="304" r:id="rId16"/>
    <p:sldId id="290" r:id="rId17"/>
    <p:sldId id="291" r:id="rId18"/>
    <p:sldId id="288" r:id="rId19"/>
    <p:sldId id="278" r:id="rId20"/>
    <p:sldId id="268" r:id="rId21"/>
    <p:sldId id="269" r:id="rId22"/>
    <p:sldId id="307" r:id="rId23"/>
    <p:sldId id="308" r:id="rId24"/>
    <p:sldId id="309" r:id="rId25"/>
    <p:sldId id="282" r:id="rId26"/>
    <p:sldId id="283" r:id="rId27"/>
    <p:sldId id="305" r:id="rId28"/>
    <p:sldId id="272" r:id="rId29"/>
    <p:sldId id="310" r:id="rId30"/>
    <p:sldId id="276"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A9EDD6"/>
    <a:srgbClr val="FFFFCC"/>
    <a:srgbClr val="D1B2E8"/>
    <a:srgbClr val="FF3B3B"/>
    <a:srgbClr val="FF66CC"/>
    <a:srgbClr val="FFFF99"/>
    <a:srgbClr val="C13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73CFC3-4D88-45E4-A78D-2FFC68935C0D}" type="datetimeFigureOut">
              <a:rPr lang="en-GB" smtClean="0"/>
              <a:t>27/03/2020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61E7F3E-8D47-4DFD-B2C3-877FAFB1D148}" type="slidenum">
              <a:rPr lang="en-GB" smtClean="0"/>
              <a:t>‹#›</a:t>
            </a:fld>
            <a:endParaRPr lang="en-GB"/>
          </a:p>
        </p:txBody>
      </p:sp>
    </p:spTree>
    <p:extLst>
      <p:ext uri="{BB962C8B-B14F-4D97-AF65-F5344CB8AC3E}">
        <p14:creationId xmlns:p14="http://schemas.microsoft.com/office/powerpoint/2010/main" val="70682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1E7F3E-8D47-4DFD-B2C3-877FAFB1D148}" type="slidenum">
              <a:rPr lang="en-GB" smtClean="0"/>
              <a:t>25</a:t>
            </a:fld>
            <a:endParaRPr lang="en-GB"/>
          </a:p>
        </p:txBody>
      </p:sp>
    </p:spTree>
    <p:extLst>
      <p:ext uri="{BB962C8B-B14F-4D97-AF65-F5344CB8AC3E}">
        <p14:creationId xmlns:p14="http://schemas.microsoft.com/office/powerpoint/2010/main" val="349920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1E7F3E-8D47-4DFD-B2C3-877FAFB1D148}" type="slidenum">
              <a:rPr lang="en-GB" smtClean="0"/>
              <a:t>26</a:t>
            </a:fld>
            <a:endParaRPr lang="en-GB"/>
          </a:p>
        </p:txBody>
      </p:sp>
    </p:spTree>
    <p:extLst>
      <p:ext uri="{BB962C8B-B14F-4D97-AF65-F5344CB8AC3E}">
        <p14:creationId xmlns:p14="http://schemas.microsoft.com/office/powerpoint/2010/main" val="3499207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27/03/2020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6927"/>
            <a:ext cx="7772400" cy="1143000"/>
          </a:xfrm>
        </p:spPr>
        <p:txBody>
          <a:bodyPr/>
          <a:lstStyle/>
          <a:p>
            <a:pPr>
              <a:defRPr/>
            </a:pP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smtClean="0">
                <a:latin typeface="Comic Sans MS" panose="030F0702030302020204" pitchFamily="66" charset="0"/>
              </a:rPr>
              <a:t>Hi Elves,</a:t>
            </a:r>
            <a:br>
              <a:rPr lang="en-GB" sz="5400" dirty="0" smtClean="0">
                <a:latin typeface="Comic Sans MS" panose="030F0702030302020204" pitchFamily="66" charset="0"/>
              </a:rPr>
            </a:br>
            <a:r>
              <a:rPr lang="en-GB" sz="5400" dirty="0" smtClean="0">
                <a:latin typeface="Comic Sans MS" panose="030F0702030302020204" pitchFamily="66" charset="0"/>
              </a:rPr>
              <a:t>Great </a:t>
            </a:r>
            <a:r>
              <a:rPr lang="en-GB" sz="5400" smtClean="0">
                <a:latin typeface="Comic Sans MS" panose="030F0702030302020204" pitchFamily="66" charset="0"/>
              </a:rPr>
              <a:t>work yesterday!</a:t>
            </a:r>
            <a:r>
              <a:rPr lang="en-GB" sz="5400" dirty="0">
                <a:latin typeface="Comic Sans MS" panose="030F0702030302020204" pitchFamily="66" charset="0"/>
              </a:rPr>
              <a:t/>
            </a:r>
            <a:br>
              <a:rPr lang="en-GB" sz="5400" dirty="0">
                <a:latin typeface="Comic Sans MS" panose="030F0702030302020204" pitchFamily="66" charset="0"/>
              </a:rPr>
            </a:br>
            <a:endParaRPr lang="en-GB" sz="5400" dirty="0">
              <a:latin typeface="Comic Sans MS" panose="030F0702030302020204" pitchFamily="66" charset="0"/>
            </a:endParaRPr>
          </a:p>
        </p:txBody>
      </p:sp>
      <p:sp>
        <p:nvSpPr>
          <p:cNvPr id="3" name="Subtitle 2"/>
          <p:cNvSpPr>
            <a:spLocks noGrp="1"/>
          </p:cNvSpPr>
          <p:nvPr>
            <p:ph type="subTitle" idx="1"/>
          </p:nvPr>
        </p:nvSpPr>
        <p:spPr>
          <a:xfrm flipV="1">
            <a:off x="3886199" y="4953000"/>
            <a:ext cx="5464479" cy="876300"/>
          </a:xfrm>
        </p:spPr>
        <p:txBody>
          <a:bodyPr/>
          <a:lstStyle/>
          <a:p>
            <a:pPr>
              <a:defRPr/>
            </a:pPr>
            <a:endParaRPr lang="en-GB" sz="44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31408"/>
            <a:ext cx="3505200" cy="262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31408"/>
            <a:ext cx="3479140" cy="262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597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25" y="-1"/>
            <a:ext cx="9448800" cy="2317173"/>
          </a:xfrm>
        </p:spPr>
        <p:txBody>
          <a:bodyPr>
            <a:normAutofit/>
          </a:bodyPr>
          <a:lstStyle/>
          <a:p>
            <a:r>
              <a:rPr lang="en-GB" sz="3600" dirty="0" smtClean="0">
                <a:latin typeface="Comic Sans MS" panose="030F0702030302020204" pitchFamily="66" charset="0"/>
              </a:rPr>
              <a:t>.</a:t>
            </a:r>
            <a:endParaRPr lang="en-GB" sz="3600" dirty="0"/>
          </a:p>
        </p:txBody>
      </p:sp>
      <p:sp>
        <p:nvSpPr>
          <p:cNvPr id="3" name="Subtitle 2"/>
          <p:cNvSpPr>
            <a:spLocks noGrp="1"/>
          </p:cNvSpPr>
          <p:nvPr>
            <p:ph type="subTitle" idx="1"/>
          </p:nvPr>
        </p:nvSpPr>
        <p:spPr>
          <a:xfrm>
            <a:off x="1229375" y="2427937"/>
            <a:ext cx="6858000" cy="1655762"/>
          </a:xfrm>
        </p:spPr>
        <p:txBody>
          <a:bodyPr>
            <a:normAutofit fontScale="25000" lnSpcReduction="20000"/>
          </a:bodyPr>
          <a:lstStyle/>
          <a:p>
            <a:endParaRPr lang="en-GB" dirty="0" smtClean="0">
              <a:latin typeface="Comic Sans MS" panose="030F0702030302020204" pitchFamily="66" charset="0"/>
            </a:endParaRPr>
          </a:p>
          <a:p>
            <a:r>
              <a:rPr lang="en-GB" sz="9600" dirty="0" smtClean="0">
                <a:latin typeface="Comic Sans MS" panose="030F0702030302020204" pitchFamily="66" charset="0"/>
              </a:rPr>
              <a:t>.</a:t>
            </a:r>
          </a:p>
          <a:p>
            <a:endParaRPr lang="en-GB" sz="9600" dirty="0" smtClean="0">
              <a:latin typeface="Comic Sans MS" panose="030F0702030302020204" pitchFamily="66" charset="0"/>
            </a:endParaRPr>
          </a:p>
          <a:p>
            <a:endParaRPr lang="en-GB" sz="9600" dirty="0" smtClean="0">
              <a:latin typeface="Comic Sans MS" panose="030F0702030302020204" pitchFamily="66" charset="0"/>
            </a:endParaRPr>
          </a:p>
          <a:p>
            <a:r>
              <a:rPr lang="en-GB" sz="9600" dirty="0" smtClean="0">
                <a:latin typeface="Comic Sans MS" panose="030F0702030302020204" pitchFamily="66" charset="0"/>
              </a:rPr>
              <a:t>.</a:t>
            </a:r>
          </a:p>
          <a:p>
            <a:endParaRPr lang="en-GB" sz="9600" dirty="0" smtClean="0">
              <a:latin typeface="Comic Sans MS" panose="030F0702030302020204" pitchFamily="66" charset="0"/>
            </a:endParaRPr>
          </a:p>
          <a:p>
            <a:endParaRPr lang="en-GB" sz="9600" dirty="0" smtClean="0">
              <a:latin typeface="Comic Sans MS" panose="030F0702030302020204" pitchFamily="66" charset="0"/>
            </a:endParaRPr>
          </a:p>
          <a:p>
            <a:r>
              <a:rPr lang="en-GB" sz="9600" dirty="0" smtClean="0">
                <a:latin typeface="Comic Sans MS" panose="030F0702030302020204" pitchFamily="66" charset="0"/>
              </a:rPr>
              <a:t>.</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3197225"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4" y="1390490"/>
            <a:ext cx="4143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371600" y="5103078"/>
            <a:ext cx="6096000" cy="1450122"/>
          </a:xfrm>
          <a:prstGeom prst="rect">
            <a:avLst/>
          </a:prstGeom>
          <a:solidFill>
            <a:schemeClr val="bg1"/>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kern="0" dirty="0">
                <a:solidFill>
                  <a:prstClr val="black"/>
                </a:solidFill>
                <a:latin typeface="Comic Sans MS" panose="030F0702030302020204" pitchFamily="66" charset="0"/>
              </a:rPr>
              <a:t>Logon on to Busy Things. </a:t>
            </a:r>
            <a:endParaRPr lang="en-GB" kern="0" dirty="0" smtClean="0">
              <a:solidFill>
                <a:prstClr val="black"/>
              </a:solidFill>
              <a:latin typeface="Comic Sans MS" panose="030F0702030302020204" pitchFamily="66" charset="0"/>
            </a:endParaRPr>
          </a:p>
          <a:p>
            <a:pPr lvl="0" algn="ctr">
              <a:defRPr/>
            </a:pPr>
            <a:r>
              <a:rPr lang="en-GB" kern="0" dirty="0" smtClean="0">
                <a:solidFill>
                  <a:prstClr val="black"/>
                </a:solidFill>
                <a:latin typeface="Comic Sans MS" panose="030F0702030302020204" pitchFamily="66" charset="0"/>
              </a:rPr>
              <a:t>On your marks, get set, go. Play </a:t>
            </a:r>
            <a:r>
              <a:rPr lang="en-GB" kern="0" dirty="0">
                <a:solidFill>
                  <a:prstClr val="black"/>
                </a:solidFill>
                <a:latin typeface="Comic Sans MS" panose="030F0702030302020204" pitchFamily="66" charset="0"/>
              </a:rPr>
              <a:t>one or all the games to practise </a:t>
            </a:r>
            <a:r>
              <a:rPr lang="en-GB" kern="0" dirty="0" smtClean="0">
                <a:solidFill>
                  <a:prstClr val="black"/>
                </a:solidFill>
                <a:latin typeface="Comic Sans MS" panose="030F0702030302020204" pitchFamily="66" charset="0"/>
              </a:rPr>
              <a:t>measuring skills. </a:t>
            </a:r>
            <a:endParaRPr lang="en-GB" kern="0" dirty="0">
              <a:solidFill>
                <a:sysClr val="windowText" lastClr="00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4309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40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Rounded Rectangle 9"/>
          <p:cNvSpPr/>
          <p:nvPr/>
        </p:nvSpPr>
        <p:spPr>
          <a:xfrm>
            <a:off x="1606062" y="31509"/>
            <a:ext cx="7461738" cy="190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585" y="230801"/>
            <a:ext cx="14478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7585" y="318700"/>
            <a:ext cx="1981200" cy="923330"/>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p>
          <a:p>
            <a:endParaRPr lang="en-GB" dirty="0">
              <a:latin typeface="Comic Sans MS" panose="030F0702030302020204" pitchFamily="66" charset="0"/>
            </a:endParaRPr>
          </a:p>
        </p:txBody>
      </p:sp>
      <p:sp>
        <p:nvSpPr>
          <p:cNvPr id="9" name="TextBox 8"/>
          <p:cNvSpPr txBox="1"/>
          <p:nvPr/>
        </p:nvSpPr>
        <p:spPr>
          <a:xfrm>
            <a:off x="1752600" y="39572"/>
            <a:ext cx="7620000" cy="1815882"/>
          </a:xfrm>
          <a:prstGeom prst="rect">
            <a:avLst/>
          </a:prstGeom>
          <a:noFill/>
        </p:spPr>
        <p:txBody>
          <a:bodyPr wrap="square" rtlCol="0">
            <a:spAutoFit/>
          </a:bodyPr>
          <a:lstStyle/>
          <a:p>
            <a:r>
              <a:rPr lang="en-GB" sz="2800" dirty="0" smtClean="0">
                <a:latin typeface="Comic Sans MS" panose="030F0702030302020204" pitchFamily="66" charset="0"/>
              </a:rPr>
              <a:t>If you’ve completed you Maths book and have time for the Maths Challenge below. Have a go at the following question. </a:t>
            </a:r>
          </a:p>
          <a:p>
            <a:r>
              <a:rPr lang="en-GB" sz="2800" dirty="0" smtClean="0">
                <a:latin typeface="Comic Sans MS" panose="030F0702030302020204" pitchFamily="66" charset="0"/>
              </a:rPr>
              <a:t>Write</a:t>
            </a:r>
            <a:r>
              <a:rPr lang="en-GB" sz="2800" dirty="0">
                <a:latin typeface="Comic Sans MS" panose="030F0702030302020204" pitchFamily="66" charset="0"/>
              </a:rPr>
              <a:t> </a:t>
            </a:r>
            <a:r>
              <a:rPr lang="en-GB" sz="2800" dirty="0" smtClean="0">
                <a:latin typeface="Comic Sans MS" panose="030F0702030302020204" pitchFamily="66" charset="0"/>
              </a:rPr>
              <a:t>the answers in your blue book.</a:t>
            </a:r>
            <a:endParaRPr lang="en-GB" sz="2800" dirty="0">
              <a:latin typeface="Comic Sans MS" panose="030F0702030302020204" pitchFamily="66"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43436"/>
            <a:ext cx="4038600" cy="463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19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80109" y="146566"/>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836" y="105556"/>
            <a:ext cx="1991591" cy="145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7" y="1676400"/>
            <a:ext cx="7241168" cy="430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62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80109" y="146566"/>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1143000"/>
            <a:ext cx="742500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724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80109" y="146566"/>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709" y="1163782"/>
            <a:ext cx="720857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037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ed Rectangle 6"/>
          <p:cNvSpPr/>
          <p:nvPr/>
        </p:nvSpPr>
        <p:spPr>
          <a:xfrm>
            <a:off x="1600201" y="112711"/>
            <a:ext cx="7110095"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81000" y="350519"/>
            <a:ext cx="9448800" cy="762000"/>
          </a:xfrm>
        </p:spPr>
        <p:txBody>
          <a:bodyPr>
            <a:noAutofit/>
          </a:bodyPr>
          <a:lstStyle/>
          <a:p>
            <a:r>
              <a:rPr lang="en-GB" sz="2000" dirty="0">
                <a:latin typeface="Comic Sans MS" panose="030F0702030302020204" pitchFamily="66" charset="0"/>
              </a:rPr>
              <a:t>Now I would like you to have a go at completing work in </a:t>
            </a: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your </a:t>
            </a:r>
            <a:r>
              <a:rPr lang="en-GB" sz="2000" dirty="0">
                <a:latin typeface="Comic Sans MS" panose="030F0702030302020204" pitchFamily="66" charset="0"/>
              </a:rPr>
              <a:t>CGP Maths </a:t>
            </a:r>
            <a:r>
              <a:rPr lang="en-GB" sz="2000" dirty="0" smtClean="0">
                <a:latin typeface="Comic Sans MS" panose="030F0702030302020204" pitchFamily="66" charset="0"/>
              </a:rPr>
              <a:t>workbook</a:t>
            </a:r>
            <a:r>
              <a:rPr lang="en-GB" sz="2000" dirty="0" smtClean="0"/>
              <a:t>. </a:t>
            </a:r>
            <a:r>
              <a:rPr lang="en-GB" sz="2000" dirty="0" smtClean="0">
                <a:latin typeface="Comic Sans MS" panose="030F0702030302020204" pitchFamily="66" charset="0"/>
              </a:rPr>
              <a:t>The answers are in the back of </a:t>
            </a:r>
            <a:br>
              <a:rPr lang="en-GB" sz="2000" dirty="0" smtClean="0">
                <a:latin typeface="Comic Sans MS" panose="030F0702030302020204" pitchFamily="66" charset="0"/>
              </a:rPr>
            </a:br>
            <a:r>
              <a:rPr lang="en-GB" sz="2000" dirty="0" smtClean="0">
                <a:latin typeface="Comic Sans MS" panose="030F0702030302020204" pitchFamily="66" charset="0"/>
              </a:rPr>
              <a:t>the book.</a:t>
            </a:r>
            <a:endParaRPr lang="en-GB" sz="2000" dirty="0"/>
          </a:p>
        </p:txBody>
      </p:sp>
      <p:sp>
        <p:nvSpPr>
          <p:cNvPr id="3" name="Subtitle 2"/>
          <p:cNvSpPr>
            <a:spLocks noGrp="1"/>
          </p:cNvSpPr>
          <p:nvPr>
            <p:ph type="subTitle" idx="1"/>
          </p:nvPr>
        </p:nvSpPr>
        <p:spPr>
          <a:xfrm>
            <a:off x="2057400" y="1337170"/>
            <a:ext cx="6858000" cy="1655762"/>
          </a:xfrm>
        </p:spPr>
        <p:txBody>
          <a:bodyPr>
            <a:normAutofit fontScale="25000" lnSpcReduction="20000"/>
          </a:bodyPr>
          <a:lstStyle/>
          <a:p>
            <a:endParaRPr lang="en-GB" dirty="0" smtClean="0">
              <a:latin typeface="Comic Sans MS" panose="030F0702030302020204" pitchFamily="66" charset="0"/>
            </a:endParaRPr>
          </a:p>
          <a:p>
            <a:r>
              <a:rPr lang="en-GB" sz="9600" dirty="0" smtClean="0">
                <a:latin typeface="Comic Sans MS" panose="030F0702030302020204" pitchFamily="66" charset="0"/>
              </a:rPr>
              <a:t>If you would like to try Gruffalo work, complete page 24</a:t>
            </a:r>
          </a:p>
          <a:p>
            <a:endParaRPr lang="en-GB" sz="9600" dirty="0" smtClean="0">
              <a:latin typeface="Comic Sans MS" panose="030F0702030302020204" pitchFamily="66" charset="0"/>
            </a:endParaRPr>
          </a:p>
          <a:p>
            <a:endParaRPr lang="en-GB" sz="9600" dirty="0" smtClean="0">
              <a:latin typeface="Comic Sans MS" panose="030F0702030302020204" pitchFamily="66" charset="0"/>
            </a:endParaRPr>
          </a:p>
          <a:p>
            <a:r>
              <a:rPr lang="en-GB" sz="9600" dirty="0" smtClean="0">
                <a:latin typeface="Comic Sans MS" panose="030F0702030302020204" pitchFamily="66" charset="0"/>
              </a:rPr>
              <a:t>If </a:t>
            </a:r>
            <a:r>
              <a:rPr lang="en-GB" sz="9600" dirty="0">
                <a:latin typeface="Comic Sans MS" panose="030F0702030302020204" pitchFamily="66" charset="0"/>
              </a:rPr>
              <a:t>you would like to try </a:t>
            </a:r>
            <a:r>
              <a:rPr lang="en-GB" sz="9600" dirty="0" smtClean="0">
                <a:latin typeface="Comic Sans MS" panose="030F0702030302020204" pitchFamily="66" charset="0"/>
              </a:rPr>
              <a:t>Horrid Henry work, complete pages 24 and the challenge sheet 1 found on the next slide. </a:t>
            </a:r>
          </a:p>
          <a:p>
            <a:endParaRPr lang="en-GB" sz="9600" dirty="0" smtClean="0">
              <a:latin typeface="Comic Sans MS" panose="030F0702030302020204" pitchFamily="66" charset="0"/>
            </a:endParaRPr>
          </a:p>
          <a:p>
            <a:r>
              <a:rPr lang="en-GB" sz="9600" dirty="0" smtClean="0">
                <a:latin typeface="Comic Sans MS" panose="030F0702030302020204" pitchFamily="66" charset="0"/>
              </a:rPr>
              <a:t>If </a:t>
            </a:r>
            <a:r>
              <a:rPr lang="en-GB" sz="9600" dirty="0">
                <a:latin typeface="Comic Sans MS" panose="030F0702030302020204" pitchFamily="66" charset="0"/>
              </a:rPr>
              <a:t>you would like to try </a:t>
            </a:r>
            <a:r>
              <a:rPr lang="en-GB" sz="9600" dirty="0" smtClean="0">
                <a:latin typeface="Comic Sans MS" panose="030F0702030302020204" pitchFamily="66" charset="0"/>
              </a:rPr>
              <a:t>James and the Giant Peach work, complete pages  24 and the challenge sheet 1 and 2 found on the next slides. Write/Draw pictures to show your answers in the blue book</a:t>
            </a:r>
          </a:p>
          <a:p>
            <a:r>
              <a:rPr lang="en-GB" sz="9600" dirty="0" smtClean="0">
                <a:latin typeface="Comic Sans MS" panose="030F0702030302020204" pitchFamily="66" charset="0"/>
              </a:rPr>
              <a:t>(Parents/carers can scribe for the children in their blue books.)</a:t>
            </a: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41" y="1447800"/>
            <a:ext cx="979580" cy="838200"/>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281108" y="2951720"/>
            <a:ext cx="1210845" cy="685800"/>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109" y="4800600"/>
            <a:ext cx="1210845" cy="762000"/>
          </a:xfrm>
          <a:prstGeom prst="rect">
            <a:avLst/>
          </a:prstGeom>
          <a:noFill/>
          <a:ln>
            <a:no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152170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493" y="322946"/>
            <a:ext cx="1586767" cy="646331"/>
          </a:xfrm>
          <a:prstGeom prst="rect">
            <a:avLst/>
          </a:prstGeom>
        </p:spPr>
        <p:txBody>
          <a:bodyPr wrap="square">
            <a:spAutoFit/>
          </a:bodyPr>
          <a:lstStyle/>
          <a:p>
            <a:pPr lvl="0"/>
            <a:r>
              <a:rPr lang="en-GB" dirty="0">
                <a:solidFill>
                  <a:prstClr val="black"/>
                </a:solidFill>
                <a:latin typeface="Comic Sans MS" panose="030F0702030302020204" pitchFamily="66" charset="0"/>
              </a:rPr>
              <a:t>Yellow group</a:t>
            </a:r>
          </a:p>
          <a:p>
            <a:pPr lvl="0"/>
            <a:r>
              <a:rPr lang="en-GB" dirty="0">
                <a:solidFill>
                  <a:prstClr val="black"/>
                </a:solidFill>
                <a:latin typeface="Comic Sans MS" panose="030F0702030302020204" pitchFamily="66" charset="0"/>
              </a:rPr>
              <a:t>Maths</a:t>
            </a:r>
          </a:p>
        </p:txBody>
      </p:sp>
    </p:spTree>
    <p:extLst>
      <p:ext uri="{BB962C8B-B14F-4D97-AF65-F5344CB8AC3E}">
        <p14:creationId xmlns:p14="http://schemas.microsoft.com/office/powerpoint/2010/main" val="3684827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 name="Rectangle 5"/>
          <p:cNvSpPr/>
          <p:nvPr/>
        </p:nvSpPr>
        <p:spPr>
          <a:xfrm>
            <a:off x="152400" y="251337"/>
            <a:ext cx="16002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52400" y="251337"/>
            <a:ext cx="1981200" cy="923330"/>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p>
          <a:p>
            <a:r>
              <a:rPr lang="en-GB" dirty="0" smtClean="0">
                <a:latin typeface="Comic Sans MS" panose="030F0702030302020204" pitchFamily="66" charset="0"/>
              </a:rPr>
              <a:t>Challenge 1</a:t>
            </a:r>
            <a:endParaRPr lang="en-GB" dirty="0">
              <a:latin typeface="Comic Sans MS" panose="030F0702030302020204" pitchFamily="66" charset="0"/>
            </a:endParaRPr>
          </a:p>
        </p:txBody>
      </p:sp>
      <p:sp>
        <p:nvSpPr>
          <p:cNvPr id="5" name="Title 4"/>
          <p:cNvSpPr>
            <a:spLocks noGrp="1"/>
          </p:cNvSpPr>
          <p:nvPr>
            <p:ph type="ctrTitle"/>
          </p:nvPr>
        </p:nvSpPr>
        <p:spPr/>
        <p:txBody>
          <a:bodyPr/>
          <a:lstStyle/>
          <a:p>
            <a:endParaRPr lang="en-GB"/>
          </a:p>
        </p:txBody>
      </p:sp>
      <p:sp>
        <p:nvSpPr>
          <p:cNvPr id="7" name="TextBox 6"/>
          <p:cNvSpPr txBox="1"/>
          <p:nvPr/>
        </p:nvSpPr>
        <p:spPr>
          <a:xfrm>
            <a:off x="1371600" y="1524000"/>
            <a:ext cx="6629400" cy="3539430"/>
          </a:xfrm>
          <a:prstGeom prst="rect">
            <a:avLst/>
          </a:prstGeom>
          <a:noFill/>
        </p:spPr>
        <p:txBody>
          <a:bodyPr wrap="square" rtlCol="0">
            <a:spAutoFit/>
          </a:bodyPr>
          <a:lstStyle/>
          <a:p>
            <a:r>
              <a:rPr lang="en-GB" sz="2800" dirty="0" smtClean="0">
                <a:latin typeface="Comic Sans MS" panose="030F0702030302020204" pitchFamily="66" charset="0"/>
              </a:rPr>
              <a:t>Using a variety of plastic containers,</a:t>
            </a:r>
          </a:p>
          <a:p>
            <a:r>
              <a:rPr lang="en-GB" sz="2800" dirty="0" smtClean="0">
                <a:latin typeface="Comic Sans MS" panose="030F0702030302020204" pitchFamily="66" charset="0"/>
              </a:rPr>
              <a:t>fill these up with different quantities.</a:t>
            </a:r>
          </a:p>
          <a:p>
            <a:r>
              <a:rPr lang="en-GB" sz="2800" dirty="0" smtClean="0">
                <a:latin typeface="Comic Sans MS" panose="030F0702030302020204" pitchFamily="66" charset="0"/>
              </a:rPr>
              <a:t>Make a container full, make another</a:t>
            </a:r>
          </a:p>
          <a:p>
            <a:r>
              <a:rPr lang="en-GB" sz="2800" dirty="0" smtClean="0">
                <a:latin typeface="Comic Sans MS" panose="030F0702030302020204" pitchFamily="66" charset="0"/>
              </a:rPr>
              <a:t>Half full. Can you spot the empty container? Use water, lentils, rice to fill up the containers.</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Enjoy exploring!</a:t>
            </a:r>
            <a:endParaRPr lang="en-GB" sz="2800" dirty="0">
              <a:latin typeface="Comic Sans MS" panose="030F0702030302020204" pitchFamily="66"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86200"/>
            <a:ext cx="2762250" cy="2662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63430"/>
            <a:ext cx="2567215" cy="134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837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 name="Rounded Rectangle 5"/>
          <p:cNvSpPr/>
          <p:nvPr/>
        </p:nvSpPr>
        <p:spPr>
          <a:xfrm>
            <a:off x="634347" y="5740245"/>
            <a:ext cx="7145476" cy="8382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08191"/>
            <a:ext cx="1616075" cy="98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399" y="342827"/>
            <a:ext cx="1981200" cy="923330"/>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p>
          <a:p>
            <a:r>
              <a:rPr lang="en-GB" dirty="0" smtClean="0">
                <a:latin typeface="Comic Sans MS" panose="030F0702030302020204" pitchFamily="66" charset="0"/>
              </a:rPr>
              <a:t>Challenge 2</a:t>
            </a:r>
            <a:endParaRPr lang="en-GB" dirty="0">
              <a:latin typeface="Comic Sans MS" panose="030F0702030302020204" pitchFamily="66"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6" y="1447800"/>
            <a:ext cx="687084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5791199"/>
            <a:ext cx="8229600" cy="830997"/>
          </a:xfrm>
          <a:prstGeom prst="rect">
            <a:avLst/>
          </a:prstGeom>
          <a:noFill/>
        </p:spPr>
        <p:txBody>
          <a:bodyPr wrap="square" rtlCol="0">
            <a:spAutoFit/>
          </a:bodyPr>
          <a:lstStyle/>
          <a:p>
            <a:r>
              <a:rPr lang="en-GB" sz="2400" dirty="0" smtClean="0">
                <a:latin typeface="Comic Sans MS" panose="030F0702030302020204" pitchFamily="66" charset="0"/>
              </a:rPr>
              <a:t>Select 3 different containers and try this out!</a:t>
            </a:r>
          </a:p>
          <a:p>
            <a:r>
              <a:rPr lang="en-GB" sz="2400" dirty="0" smtClean="0">
                <a:latin typeface="Comic Sans MS" panose="030F0702030302020204" pitchFamily="66" charset="0"/>
              </a:rPr>
              <a:t>Which container holds the most?</a:t>
            </a:r>
            <a:endParaRPr lang="en-GB" sz="2400" dirty="0">
              <a:latin typeface="Comic Sans MS" panose="030F0702030302020204" pitchFamily="66" charset="0"/>
            </a:endParaRPr>
          </a:p>
        </p:txBody>
      </p:sp>
    </p:spTree>
    <p:extLst>
      <p:ext uri="{BB962C8B-B14F-4D97-AF65-F5344CB8AC3E}">
        <p14:creationId xmlns:p14="http://schemas.microsoft.com/office/powerpoint/2010/main" val="1156658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 y="363294"/>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066800" y="4620457"/>
            <a:ext cx="6934200" cy="10945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38200" y="4648200"/>
            <a:ext cx="745018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Comic Sans MS" panose="030F0702030302020204" pitchFamily="66" charset="0"/>
              </a:rPr>
              <a:t>.</a:t>
            </a:r>
            <a:endParaRPr kumimoji="0" lang="en-GB" sz="1800" b="0" i="0" u="none" strike="noStrike" kern="0" cap="none" spc="0" normalizeH="0" baseline="0" noProof="0" dirty="0" smtClean="0">
              <a:ln>
                <a:noFill/>
              </a:ln>
              <a:solidFill>
                <a:sysClr val="windowText" lastClr="000000"/>
              </a:solidFill>
              <a:effectLst/>
              <a:uLnTx/>
              <a:uFillTx/>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37338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4773267"/>
            <a:ext cx="6705600" cy="646331"/>
          </a:xfrm>
          <a:prstGeom prst="rect">
            <a:avLst/>
          </a:prstGeom>
        </p:spPr>
        <p:txBody>
          <a:bodyPr wrap="square">
            <a:spAutoFit/>
          </a:bodyPr>
          <a:lstStyle/>
          <a:p>
            <a:pPr lvl="0" algn="ctr">
              <a:defRPr/>
            </a:pPr>
            <a:r>
              <a:rPr lang="en-GB" kern="0" dirty="0">
                <a:solidFill>
                  <a:prstClr val="black"/>
                </a:solidFill>
                <a:latin typeface="Comic Sans MS" panose="030F0702030302020204" pitchFamily="66" charset="0"/>
              </a:rPr>
              <a:t>Logon on to Busy Things. On your marks, get set and go. Play one or all the games to practise your </a:t>
            </a:r>
            <a:r>
              <a:rPr lang="en-GB" kern="0" dirty="0" smtClean="0">
                <a:solidFill>
                  <a:prstClr val="black"/>
                </a:solidFill>
                <a:latin typeface="Comic Sans MS" panose="030F0702030302020204" pitchFamily="66" charset="0"/>
              </a:rPr>
              <a:t>measuring </a:t>
            </a:r>
            <a:r>
              <a:rPr lang="en-GB" kern="0" dirty="0">
                <a:solidFill>
                  <a:prstClr val="black"/>
                </a:solidFill>
                <a:latin typeface="Comic Sans MS" panose="030F0702030302020204" pitchFamily="66" charset="0"/>
              </a:rPr>
              <a:t>skills. </a:t>
            </a:r>
            <a:endParaRPr lang="en-GB" kern="0" dirty="0">
              <a:solidFill>
                <a:sysClr val="windowText" lastClr="000000"/>
              </a:solidFill>
            </a:endParaRPr>
          </a:p>
        </p:txBody>
      </p:sp>
      <p:pic>
        <p:nvPicPr>
          <p:cNvPr id="8" name="Picture 7"/>
          <p:cNvPicPr>
            <a:picLocks noChangeAspect="1"/>
          </p:cNvPicPr>
          <p:nvPr/>
        </p:nvPicPr>
        <p:blipFill>
          <a:blip r:embed="rId4"/>
          <a:stretch>
            <a:fillRect/>
          </a:stretch>
        </p:blipFill>
        <p:spPr>
          <a:xfrm>
            <a:off x="1752600" y="1697973"/>
            <a:ext cx="2016669" cy="1573798"/>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7" y="383565"/>
            <a:ext cx="1609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697973"/>
            <a:ext cx="2064327" cy="16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1882" y="1677191"/>
            <a:ext cx="2162175" cy="169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559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3B3B"/>
        </a:solidFill>
        <a:effectLst/>
      </p:bgPr>
    </p:bg>
    <p:spTree>
      <p:nvGrpSpPr>
        <p:cNvPr id="1" name=""/>
        <p:cNvGrpSpPr/>
        <p:nvPr/>
      </p:nvGrpSpPr>
      <p:grpSpPr>
        <a:xfrm>
          <a:off x="0" y="0"/>
          <a:ext cx="0" cy="0"/>
          <a:chOff x="0" y="0"/>
          <a:chExt cx="0" cy="0"/>
        </a:xfrm>
      </p:grpSpPr>
      <p:sp>
        <p:nvSpPr>
          <p:cNvPr id="5" name="Rounded Rectangular Callout 4"/>
          <p:cNvSpPr/>
          <p:nvPr/>
        </p:nvSpPr>
        <p:spPr>
          <a:xfrm>
            <a:off x="1524000" y="1828800"/>
            <a:ext cx="6662803" cy="1752600"/>
          </a:xfrm>
          <a:prstGeom prst="wedgeRoundRectCallout">
            <a:avLst>
              <a:gd name="adj1" fmla="val 49413"/>
              <a:gd name="adj2" fmla="val 46448"/>
              <a:gd name="adj3" fmla="val 16667"/>
            </a:avLst>
          </a:prstGeom>
          <a:solidFill>
            <a:srgbClr val="FF3B3B"/>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261997" y="0"/>
            <a:ext cx="6858000" cy="1295400"/>
          </a:xfrm>
        </p:spPr>
        <p:txBody>
          <a:bodyPr/>
          <a:lstStyle/>
          <a:p>
            <a:r>
              <a:rPr lang="en-GB" u="sng" dirty="0" smtClean="0">
                <a:latin typeface="Comic Sans MS" panose="030F0702030302020204" pitchFamily="66" charset="0"/>
              </a:rPr>
              <a:t>Handwriting</a:t>
            </a:r>
            <a:endParaRPr lang="en-GB" u="sng" dirty="0">
              <a:latin typeface="Comic Sans MS" panose="030F0702030302020204" pitchFamily="66" charset="0"/>
            </a:endParaRPr>
          </a:p>
        </p:txBody>
      </p:sp>
      <p:sp>
        <p:nvSpPr>
          <p:cNvPr id="3" name="Subtitle 2"/>
          <p:cNvSpPr>
            <a:spLocks noGrp="1"/>
          </p:cNvSpPr>
          <p:nvPr>
            <p:ph type="subTitle" idx="1"/>
          </p:nvPr>
        </p:nvSpPr>
        <p:spPr>
          <a:xfrm>
            <a:off x="1426401" y="2160426"/>
            <a:ext cx="6858000" cy="1808162"/>
          </a:xfrm>
        </p:spPr>
        <p:txBody>
          <a:bodyPr>
            <a:noAutofit/>
          </a:bodyPr>
          <a:lstStyle/>
          <a:p>
            <a:r>
              <a:rPr lang="en-GB" sz="2800" dirty="0" smtClean="0">
                <a:latin typeface="Comic Sans MS" panose="030F0702030302020204" pitchFamily="66" charset="0"/>
              </a:rPr>
              <a:t>Please complete pages 14 and 15 in </a:t>
            </a:r>
          </a:p>
          <a:p>
            <a:r>
              <a:rPr lang="en-GB" sz="2800" dirty="0" smtClean="0">
                <a:latin typeface="Comic Sans MS" panose="030F0702030302020204" pitchFamily="66" charset="0"/>
              </a:rPr>
              <a:t>your CGP Handwriting Book</a:t>
            </a: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smtClean="0">
                <a:latin typeface="Comic Sans MS" panose="030F0702030302020204" pitchFamily="66" charset="0"/>
              </a:rPr>
              <a:t>.</a:t>
            </a:r>
            <a:endParaRPr lang="en-GB" sz="1600" dirty="0">
              <a:latin typeface="Comic Sans MS" panose="030F0702030302020204" pitchFamily="66" charset="0"/>
            </a:endParaRPr>
          </a:p>
        </p:txBody>
      </p:sp>
      <p:pic>
        <p:nvPicPr>
          <p:cNvPr id="4" name="Picture 3" descr="Image result for hand writ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04800"/>
            <a:ext cx="1757819" cy="121920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401" y="3886200"/>
            <a:ext cx="2590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32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282" y="533400"/>
            <a:ext cx="7772400" cy="1143000"/>
          </a:xfrm>
        </p:spPr>
        <p:txBody>
          <a:bodyPr/>
          <a:lstStyle/>
          <a:p>
            <a:pPr>
              <a:defRPr/>
            </a:pPr>
            <a:r>
              <a:rPr lang="en-GB" sz="5400" dirty="0" smtClean="0">
                <a:latin typeface="Comic Sans MS" panose="030F0702030302020204" pitchFamily="66" charset="0"/>
              </a:rPr>
              <a:t>It’s Tuesday</a:t>
            </a:r>
            <a:endParaRPr lang="en-GB" sz="5400" dirty="0">
              <a:latin typeface="Comic Sans MS" panose="030F0702030302020204" pitchFamily="66" charset="0"/>
            </a:endParaRPr>
          </a:p>
        </p:txBody>
      </p:sp>
      <p:sp>
        <p:nvSpPr>
          <p:cNvPr id="3" name="Subtitle 2"/>
          <p:cNvSpPr>
            <a:spLocks noGrp="1"/>
          </p:cNvSpPr>
          <p:nvPr>
            <p:ph type="subTitle" idx="1"/>
          </p:nvPr>
        </p:nvSpPr>
        <p:spPr>
          <a:xfrm>
            <a:off x="990600" y="2362200"/>
            <a:ext cx="7772400" cy="1752600"/>
          </a:xfrm>
        </p:spPr>
        <p:txBody>
          <a:bodyPr/>
          <a:lstStyle/>
          <a:p>
            <a:pPr>
              <a:defRPr/>
            </a:pPr>
            <a:r>
              <a:rPr lang="en-GB" sz="4400" dirty="0" smtClean="0">
                <a:latin typeface="Comic Sans MS" panose="030F0702030302020204" pitchFamily="66" charset="0"/>
              </a:rPr>
              <a:t>Here’s your work for today…</a:t>
            </a:r>
            <a:endParaRPr lang="en-GB" sz="44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657600"/>
            <a:ext cx="2667000" cy="284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38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2209800"/>
            <a:ext cx="7921875" cy="5791199"/>
          </a:xfrm>
        </p:spPr>
        <p:txBody>
          <a:bodyPr/>
          <a:lstStyle/>
          <a:p>
            <a:pPr marL="0" lvl="0" indent="0">
              <a:lnSpc>
                <a:spcPct val="100000"/>
              </a:lnSpc>
              <a:spcBef>
                <a:spcPts val="0"/>
              </a:spcBef>
              <a:buNone/>
            </a:pPr>
            <a:r>
              <a:rPr lang="en-GB" sz="2000" b="1" dirty="0">
                <a:solidFill>
                  <a:prstClr val="black"/>
                </a:solidFill>
                <a:latin typeface="Comic Sans MS" panose="030F0702030302020204" pitchFamily="66" charset="0"/>
              </a:rPr>
              <a:t>First of all, </a:t>
            </a:r>
            <a:r>
              <a:rPr lang="en-GB" sz="2000" b="1" dirty="0" smtClean="0">
                <a:solidFill>
                  <a:prstClr val="black"/>
                </a:solidFill>
                <a:latin typeface="Comic Sans MS" panose="030F0702030302020204" pitchFamily="66" charset="0"/>
              </a:rPr>
              <a:t>re-read the </a:t>
            </a:r>
            <a:r>
              <a:rPr lang="en-GB" sz="2000" b="1" dirty="0">
                <a:solidFill>
                  <a:prstClr val="black"/>
                </a:solidFill>
                <a:latin typeface="Comic Sans MS" panose="030F0702030302020204" pitchFamily="66" charset="0"/>
              </a:rPr>
              <a:t>Power point or PDF version of Little Red Riding Hood which is listed on the Year 1 Learning Page.</a:t>
            </a:r>
          </a:p>
          <a:p>
            <a:pPr marL="0" lvl="0" indent="0">
              <a:lnSpc>
                <a:spcPct val="100000"/>
              </a:lnSpc>
              <a:spcBef>
                <a:spcPts val="0"/>
              </a:spcBef>
              <a:buNone/>
            </a:pPr>
            <a:endParaRPr lang="en-GB" sz="2000" b="1" dirty="0">
              <a:solidFill>
                <a:prstClr val="black"/>
              </a:solidFill>
              <a:latin typeface="Comic Sans MS" panose="030F0702030302020204" pitchFamily="66" charset="0"/>
            </a:endParaRPr>
          </a:p>
          <a:p>
            <a:pPr marL="0" lvl="0" indent="0">
              <a:lnSpc>
                <a:spcPct val="100000"/>
              </a:lnSpc>
              <a:spcBef>
                <a:spcPts val="0"/>
              </a:spcBef>
              <a:buNone/>
            </a:pPr>
            <a:r>
              <a:rPr lang="en-GB" sz="2000" b="1" dirty="0" smtClean="0">
                <a:solidFill>
                  <a:prstClr val="black"/>
                </a:solidFill>
                <a:latin typeface="Comic Sans MS" panose="030F0702030302020204" pitchFamily="66" charset="0"/>
              </a:rPr>
              <a:t>If you haven’t already done so, talk through the story</a:t>
            </a:r>
          </a:p>
          <a:p>
            <a:pPr marL="0" lvl="0" indent="0">
              <a:lnSpc>
                <a:spcPct val="100000"/>
              </a:lnSpc>
              <a:spcBef>
                <a:spcPts val="0"/>
              </a:spcBef>
              <a:buNone/>
            </a:pPr>
            <a:r>
              <a:rPr lang="en-GB" sz="2000" b="1" dirty="0" smtClean="0">
                <a:solidFill>
                  <a:prstClr val="black"/>
                </a:solidFill>
                <a:latin typeface="Comic Sans MS" panose="030F0702030302020204" pitchFamily="66" charset="0"/>
              </a:rPr>
              <a:t>together and add some actions to the story.</a:t>
            </a:r>
          </a:p>
          <a:p>
            <a:pPr marL="0" lvl="0" indent="0">
              <a:lnSpc>
                <a:spcPct val="100000"/>
              </a:lnSpc>
              <a:spcBef>
                <a:spcPts val="0"/>
              </a:spcBef>
              <a:buNone/>
            </a:pPr>
            <a:endParaRPr lang="en-GB" sz="2000" b="1" dirty="0">
              <a:solidFill>
                <a:prstClr val="black"/>
              </a:solidFill>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5" y="169101"/>
            <a:ext cx="1752600" cy="1219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267200"/>
            <a:ext cx="198120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823" y="189883"/>
            <a:ext cx="15430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681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533400" y="1388301"/>
            <a:ext cx="7921875" cy="5791199"/>
          </a:xfrm>
        </p:spPr>
        <p:txBody>
          <a:bodyPr>
            <a:normAutofit/>
          </a:bodyPr>
          <a:lstStyle/>
          <a:p>
            <a:pPr marL="0" lvl="0" indent="0">
              <a:lnSpc>
                <a:spcPct val="100000"/>
              </a:lnSpc>
              <a:spcBef>
                <a:spcPts val="0"/>
              </a:spcBef>
              <a:buNone/>
            </a:pPr>
            <a:r>
              <a:rPr lang="en-GB" sz="2400" b="1" dirty="0" smtClean="0">
                <a:solidFill>
                  <a:prstClr val="black"/>
                </a:solidFill>
                <a:latin typeface="Comic Sans MS" panose="030F0702030302020204" pitchFamily="66" charset="0"/>
              </a:rPr>
              <a:t>Little Red Riding Hood is carrying a basket full of food and treats for her Granny. What is inside her basket?</a:t>
            </a:r>
          </a:p>
          <a:p>
            <a:pPr marL="0" lvl="0" indent="0">
              <a:lnSpc>
                <a:spcPct val="100000"/>
              </a:lnSpc>
              <a:spcBef>
                <a:spcPts val="0"/>
              </a:spcBef>
              <a:buNone/>
            </a:pPr>
            <a:endParaRPr lang="en-GB" sz="2400" b="1" dirty="0" smtClean="0">
              <a:solidFill>
                <a:prstClr val="black"/>
              </a:solidFill>
              <a:latin typeface="Comic Sans MS" panose="030F0702030302020204" pitchFamily="66" charset="0"/>
            </a:endParaRPr>
          </a:p>
          <a:p>
            <a:pPr marL="0" lvl="0" indent="0">
              <a:lnSpc>
                <a:spcPct val="100000"/>
              </a:lnSpc>
              <a:spcBef>
                <a:spcPts val="0"/>
              </a:spcBef>
              <a:buNone/>
            </a:pPr>
            <a:r>
              <a:rPr lang="en-GB" sz="2400" b="1" dirty="0" smtClean="0">
                <a:solidFill>
                  <a:prstClr val="black"/>
                </a:solidFill>
                <a:latin typeface="Comic Sans MS" panose="030F0702030302020204" pitchFamily="66" charset="0"/>
              </a:rPr>
              <a:t>In you blue books, can you draw a picture of a basket and items which are in the basket. Little Red Riding Hood has hidden some treats for her Granny to make her feel special and loved. What has she put in?</a:t>
            </a:r>
          </a:p>
          <a:p>
            <a:pPr marL="0" lvl="0" indent="0">
              <a:lnSpc>
                <a:spcPct val="100000"/>
              </a:lnSpc>
              <a:spcBef>
                <a:spcPts val="0"/>
              </a:spcBef>
              <a:buNone/>
            </a:pPr>
            <a:endParaRPr lang="en-GB" sz="2400" b="1" dirty="0" smtClean="0">
              <a:solidFill>
                <a:prstClr val="black"/>
              </a:solidFill>
              <a:latin typeface="Comic Sans MS" panose="030F0702030302020204" pitchFamily="66" charset="0"/>
            </a:endParaRPr>
          </a:p>
          <a:p>
            <a:pPr marL="0" lvl="0" indent="0">
              <a:lnSpc>
                <a:spcPct val="100000"/>
              </a:lnSpc>
              <a:spcBef>
                <a:spcPts val="0"/>
              </a:spcBef>
              <a:buNone/>
            </a:pPr>
            <a:r>
              <a:rPr lang="en-GB" sz="2400" b="1" dirty="0" smtClean="0">
                <a:solidFill>
                  <a:prstClr val="black"/>
                </a:solidFill>
                <a:latin typeface="Comic Sans MS" panose="030F0702030302020204" pitchFamily="66" charset="0"/>
              </a:rPr>
              <a:t>Then can you write a list to describe what is in basket. Have a look on the next page for some</a:t>
            </a:r>
          </a:p>
          <a:p>
            <a:pPr marL="0" lvl="0" indent="0">
              <a:lnSpc>
                <a:spcPct val="100000"/>
              </a:lnSpc>
              <a:spcBef>
                <a:spcPts val="0"/>
              </a:spcBef>
              <a:buNone/>
            </a:pPr>
            <a:r>
              <a:rPr lang="en-GB" sz="2400" b="1" dirty="0">
                <a:solidFill>
                  <a:prstClr val="black"/>
                </a:solidFill>
                <a:latin typeface="Comic Sans MS" panose="030F0702030302020204" pitchFamily="66" charset="0"/>
              </a:rPr>
              <a:t>i</a:t>
            </a:r>
            <a:r>
              <a:rPr lang="en-GB" sz="2400" b="1" dirty="0" smtClean="0">
                <a:solidFill>
                  <a:prstClr val="black"/>
                </a:solidFill>
                <a:latin typeface="Comic Sans MS" panose="030F0702030302020204" pitchFamily="66" charset="0"/>
              </a:rPr>
              <a:t>deas.</a:t>
            </a:r>
            <a:endParaRPr lang="en-GB" sz="2400" b="1" dirty="0">
              <a:solidFill>
                <a:prstClr val="black"/>
              </a:solidFill>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5" y="169101"/>
            <a:ext cx="1752600" cy="1219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076" y="5334000"/>
            <a:ext cx="1235652" cy="131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823" y="189883"/>
            <a:ext cx="1543050" cy="119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906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457200" y="1388300"/>
            <a:ext cx="8077200" cy="3501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534862" y="1097357"/>
            <a:ext cx="7921875" cy="5791199"/>
          </a:xfrm>
        </p:spPr>
        <p:txBody>
          <a:bodyPr>
            <a:normAutofit/>
          </a:bodyPr>
          <a:lstStyle/>
          <a:p>
            <a:pPr marL="0" lvl="0" indent="0">
              <a:lnSpc>
                <a:spcPct val="100000"/>
              </a:lnSpc>
              <a:spcBef>
                <a:spcPts val="0"/>
              </a:spcBef>
              <a:buNone/>
            </a:pPr>
            <a:endParaRPr lang="en-GB" sz="2400" b="1" dirty="0" smtClean="0">
              <a:solidFill>
                <a:prstClr val="black"/>
              </a:solidFill>
              <a:latin typeface="Comic Sans MS" panose="030F0702030302020204" pitchFamily="66" charset="0"/>
            </a:endParaRPr>
          </a:p>
          <a:p>
            <a:pPr marL="0" lvl="0" indent="0">
              <a:lnSpc>
                <a:spcPct val="100000"/>
              </a:lnSpc>
              <a:spcBef>
                <a:spcPts val="0"/>
              </a:spcBef>
              <a:buNone/>
            </a:pPr>
            <a:r>
              <a:rPr lang="en-GB" sz="2400" b="1" dirty="0" smtClean="0">
                <a:solidFill>
                  <a:prstClr val="black"/>
                </a:solidFill>
                <a:latin typeface="Comic Sans MS" panose="030F0702030302020204" pitchFamily="66" charset="0"/>
              </a:rPr>
              <a:t>I have put a loaf of fresh brown bread, some</a:t>
            </a:r>
          </a:p>
          <a:p>
            <a:pPr marL="0" lvl="0" indent="0">
              <a:lnSpc>
                <a:spcPct val="100000"/>
              </a:lnSpc>
              <a:spcBef>
                <a:spcPts val="0"/>
              </a:spcBef>
              <a:buNone/>
            </a:pPr>
            <a:r>
              <a:rPr lang="en-GB" sz="2400" b="1" dirty="0">
                <a:solidFill>
                  <a:prstClr val="black"/>
                </a:solidFill>
                <a:latin typeface="Comic Sans MS" panose="030F0702030302020204" pitchFamily="66" charset="0"/>
              </a:rPr>
              <a:t>s</a:t>
            </a:r>
            <a:r>
              <a:rPr lang="en-GB" sz="2400" b="1" dirty="0" smtClean="0">
                <a:solidFill>
                  <a:prstClr val="black"/>
                </a:solidFill>
                <a:latin typeface="Comic Sans MS" panose="030F0702030302020204" pitchFamily="66" charset="0"/>
              </a:rPr>
              <a:t>ome butter and juicy ham in my basket. Also, there are a couple of ripe bananas, a bunch of sweet, green grapes and a chocolate cup cake.</a:t>
            </a:r>
          </a:p>
          <a:p>
            <a:pPr marL="0" lvl="0" indent="0">
              <a:lnSpc>
                <a:spcPct val="100000"/>
              </a:lnSpc>
              <a:spcBef>
                <a:spcPts val="0"/>
              </a:spcBef>
              <a:buNone/>
            </a:pPr>
            <a:endParaRPr lang="en-GB" sz="2400" b="1" dirty="0">
              <a:solidFill>
                <a:prstClr val="black"/>
              </a:solidFill>
              <a:latin typeface="Comic Sans MS" panose="030F0702030302020204" pitchFamily="66" charset="0"/>
            </a:endParaRPr>
          </a:p>
          <a:p>
            <a:pPr marL="0" lvl="0" indent="0">
              <a:lnSpc>
                <a:spcPct val="100000"/>
              </a:lnSpc>
              <a:spcBef>
                <a:spcPts val="0"/>
              </a:spcBef>
              <a:buNone/>
            </a:pPr>
            <a:r>
              <a:rPr lang="en-GB" sz="2400" b="1" dirty="0" smtClean="0">
                <a:solidFill>
                  <a:prstClr val="black"/>
                </a:solidFill>
                <a:latin typeface="Comic Sans MS" panose="030F0702030302020204" pitchFamily="66" charset="0"/>
              </a:rPr>
              <a:t>I love my Granny very much so I have drawn a picture for my Granny. The last thing in my basket, is an Easter egg with a pink and blue ribbon.</a:t>
            </a:r>
          </a:p>
          <a:p>
            <a:pPr marL="0" lvl="0" indent="0">
              <a:lnSpc>
                <a:spcPct val="100000"/>
              </a:lnSpc>
              <a:spcBef>
                <a:spcPts val="0"/>
              </a:spcBef>
              <a:buNone/>
            </a:pPr>
            <a:endParaRPr lang="en-GB" sz="2400" b="1" dirty="0" smtClean="0">
              <a:solidFill>
                <a:prstClr val="black"/>
              </a:solidFill>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5" y="169101"/>
            <a:ext cx="1752600" cy="1219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522" y="5181600"/>
            <a:ext cx="1235652" cy="131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823" y="189883"/>
            <a:ext cx="1543050" cy="119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4889500"/>
            <a:ext cx="17557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015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457200" y="1374445"/>
            <a:ext cx="8077200" cy="47077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534862" y="1097357"/>
            <a:ext cx="7921875" cy="5791199"/>
          </a:xfrm>
        </p:spPr>
        <p:txBody>
          <a:bodyPr>
            <a:normAutofit/>
          </a:bodyPr>
          <a:lstStyle/>
          <a:p>
            <a:pPr marL="0" lvl="0" indent="0">
              <a:lnSpc>
                <a:spcPct val="100000"/>
              </a:lnSpc>
              <a:spcBef>
                <a:spcPts val="0"/>
              </a:spcBef>
              <a:buNone/>
            </a:pPr>
            <a:endParaRPr lang="en-GB" sz="2400" b="1" dirty="0" smtClean="0">
              <a:solidFill>
                <a:prstClr val="black"/>
              </a:solidFill>
              <a:latin typeface="Comic Sans MS" panose="030F0702030302020204" pitchFamily="66" charset="0"/>
            </a:endParaRPr>
          </a:p>
          <a:p>
            <a:pPr marL="0" lvl="0" indent="0">
              <a:lnSpc>
                <a:spcPct val="100000"/>
              </a:lnSpc>
              <a:spcBef>
                <a:spcPts val="0"/>
              </a:spcBef>
              <a:buNone/>
            </a:pPr>
            <a:r>
              <a:rPr lang="en-GB" sz="2400" b="1" dirty="0" smtClean="0">
                <a:solidFill>
                  <a:prstClr val="black"/>
                </a:solidFill>
                <a:latin typeface="Comic Sans MS" panose="030F0702030302020204" pitchFamily="66" charset="0"/>
              </a:rPr>
              <a:t>Can you make a basket up full of goodies?</a:t>
            </a:r>
          </a:p>
          <a:p>
            <a:pPr marL="0" lvl="0" indent="0">
              <a:lnSpc>
                <a:spcPct val="100000"/>
              </a:lnSpc>
              <a:spcBef>
                <a:spcPts val="0"/>
              </a:spcBef>
              <a:buNone/>
            </a:pPr>
            <a:endParaRPr lang="en-GB" sz="2400" b="1" dirty="0">
              <a:solidFill>
                <a:prstClr val="black"/>
              </a:solidFill>
              <a:latin typeface="Comic Sans MS" panose="030F0702030302020204" pitchFamily="66" charset="0"/>
            </a:endParaRPr>
          </a:p>
          <a:p>
            <a:pPr marL="0" lvl="0" indent="0">
              <a:lnSpc>
                <a:spcPct val="100000"/>
              </a:lnSpc>
              <a:spcBef>
                <a:spcPts val="0"/>
              </a:spcBef>
              <a:buNone/>
            </a:pPr>
            <a:r>
              <a:rPr lang="en-GB" sz="2400" b="1" dirty="0" smtClean="0">
                <a:solidFill>
                  <a:prstClr val="black"/>
                </a:solidFill>
                <a:latin typeface="Comic Sans MS" panose="030F0702030302020204" pitchFamily="66" charset="0"/>
              </a:rPr>
              <a:t>What can you find in your home to put in your </a:t>
            </a:r>
          </a:p>
          <a:p>
            <a:pPr marL="0" lvl="0" indent="0">
              <a:lnSpc>
                <a:spcPct val="100000"/>
              </a:lnSpc>
              <a:spcBef>
                <a:spcPts val="0"/>
              </a:spcBef>
              <a:buNone/>
            </a:pPr>
            <a:r>
              <a:rPr lang="en-GB" sz="2400" b="1" dirty="0">
                <a:solidFill>
                  <a:prstClr val="black"/>
                </a:solidFill>
                <a:latin typeface="Comic Sans MS" panose="030F0702030302020204" pitchFamily="66" charset="0"/>
              </a:rPr>
              <a:t>b</a:t>
            </a:r>
            <a:r>
              <a:rPr lang="en-GB" sz="2400" b="1" dirty="0" smtClean="0">
                <a:solidFill>
                  <a:prstClr val="black"/>
                </a:solidFill>
                <a:latin typeface="Comic Sans MS" panose="030F0702030302020204" pitchFamily="66" charset="0"/>
              </a:rPr>
              <a:t>asket for someone special?</a:t>
            </a:r>
          </a:p>
          <a:p>
            <a:pPr marL="0" lvl="0" indent="0">
              <a:lnSpc>
                <a:spcPct val="100000"/>
              </a:lnSpc>
              <a:spcBef>
                <a:spcPts val="0"/>
              </a:spcBef>
              <a:buNone/>
            </a:pPr>
            <a:endParaRPr lang="en-GB" sz="2400" b="1" dirty="0">
              <a:solidFill>
                <a:prstClr val="black"/>
              </a:solidFill>
              <a:latin typeface="Comic Sans MS" panose="030F0702030302020204" pitchFamily="66" charset="0"/>
            </a:endParaRPr>
          </a:p>
          <a:p>
            <a:pPr marL="0" lvl="0" indent="0">
              <a:lnSpc>
                <a:spcPct val="100000"/>
              </a:lnSpc>
              <a:spcBef>
                <a:spcPts val="0"/>
              </a:spcBef>
              <a:buNone/>
            </a:pPr>
            <a:r>
              <a:rPr lang="en-GB" sz="2400" b="1" dirty="0" smtClean="0">
                <a:solidFill>
                  <a:prstClr val="black"/>
                </a:solidFill>
                <a:latin typeface="Comic Sans MS" panose="030F0702030302020204" pitchFamily="66" charset="0"/>
              </a:rPr>
              <a:t>What can you make for someone special?</a:t>
            </a:r>
          </a:p>
          <a:p>
            <a:pPr marL="0" lvl="0" indent="0">
              <a:lnSpc>
                <a:spcPct val="100000"/>
              </a:lnSpc>
              <a:spcBef>
                <a:spcPts val="0"/>
              </a:spcBef>
              <a:buNone/>
            </a:pPr>
            <a:endParaRPr lang="en-GB" sz="2400" b="1" dirty="0" smtClean="0">
              <a:solidFill>
                <a:prstClr val="black"/>
              </a:solidFill>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5" y="169101"/>
            <a:ext cx="1752600" cy="1219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696" y="4371109"/>
            <a:ext cx="1235652" cy="131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823" y="189883"/>
            <a:ext cx="1543050" cy="119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3465" y="3886200"/>
            <a:ext cx="3424670" cy="195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46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EDD6"/>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10" y="1524000"/>
            <a:ext cx="8159390" cy="119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57200" y="3247742"/>
            <a:ext cx="6199908" cy="264851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Phonics</a:t>
            </a:r>
            <a:endParaRPr lang="en-GB" u="sng" dirty="0">
              <a:latin typeface="Comic Sans MS" panose="030F0702030302020204" pitchFamily="66" charset="0"/>
            </a:endParaRPr>
          </a:p>
        </p:txBody>
      </p:sp>
      <p:sp>
        <p:nvSpPr>
          <p:cNvPr id="3" name="Content Placeholder 2"/>
          <p:cNvSpPr>
            <a:spLocks noGrp="1"/>
          </p:cNvSpPr>
          <p:nvPr>
            <p:ph idx="1"/>
          </p:nvPr>
        </p:nvSpPr>
        <p:spPr>
          <a:xfrm>
            <a:off x="1222125" y="1347674"/>
            <a:ext cx="7921875" cy="5791199"/>
          </a:xfrm>
        </p:spPr>
        <p:txBody>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sp>
        <p:nvSpPr>
          <p:cNvPr id="5" name="Rectangle 4"/>
          <p:cNvSpPr/>
          <p:nvPr/>
        </p:nvSpPr>
        <p:spPr>
          <a:xfrm>
            <a:off x="876165" y="1371600"/>
            <a:ext cx="7888659" cy="1348061"/>
          </a:xfrm>
          <a:prstGeom prst="rect">
            <a:avLst/>
          </a:prstGeom>
        </p:spPr>
        <p:txBody>
          <a:bodyPr wrap="square">
            <a:spAutoFit/>
          </a:bodyPr>
          <a:lstStyle/>
          <a:p>
            <a:pPr lvl="0">
              <a:spcBef>
                <a:spcPct val="20000"/>
              </a:spcBef>
            </a:pPr>
            <a:endParaRPr lang="en-GB" sz="2000" dirty="0" smtClean="0">
              <a:solidFill>
                <a:prstClr val="black"/>
              </a:solidFill>
              <a:latin typeface="Comic Sans MS" panose="030F0702030302020204" pitchFamily="66" charset="0"/>
            </a:endParaRPr>
          </a:p>
          <a:p>
            <a:pPr lvl="0">
              <a:spcBef>
                <a:spcPct val="20000"/>
              </a:spcBef>
            </a:pPr>
            <a:r>
              <a:rPr lang="en-GB" sz="2800" dirty="0" smtClean="0">
                <a:solidFill>
                  <a:prstClr val="black"/>
                </a:solidFill>
                <a:latin typeface="Comic Sans MS" panose="030F0702030302020204" pitchFamily="66" charset="0"/>
              </a:rPr>
              <a:t>Take a look at page 16 and 17 in your Phonics booklet and complete the pages.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108" y="360931"/>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0476"/>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53794"/>
            <a:ext cx="4572000" cy="646331"/>
          </a:xfrm>
          <a:prstGeom prst="rect">
            <a:avLst/>
          </a:prstGeom>
        </p:spPr>
        <p:txBody>
          <a:bodyPr>
            <a:spAutoFit/>
          </a:bodyPr>
          <a:lstStyle/>
          <a:p>
            <a:pPr lvl="0"/>
            <a:r>
              <a:rPr lang="en-GB" dirty="0">
                <a:solidFill>
                  <a:prstClr val="black"/>
                </a:solidFill>
                <a:latin typeface="Comic Sans MS" panose="030F0702030302020204" pitchFamily="66" charset="0"/>
              </a:rPr>
              <a:t>Green </a:t>
            </a:r>
            <a:r>
              <a:rPr lang="en-GB" dirty="0" smtClean="0">
                <a:solidFill>
                  <a:prstClr val="black"/>
                </a:solidFill>
                <a:latin typeface="Comic Sans MS" panose="030F0702030302020204" pitchFamily="66" charset="0"/>
              </a:rPr>
              <a:t> group</a:t>
            </a:r>
            <a:endParaRPr lang="en-GB" dirty="0">
              <a:solidFill>
                <a:prstClr val="black"/>
              </a:solidFill>
              <a:latin typeface="Comic Sans MS" panose="030F0702030302020204" pitchFamily="66" charset="0"/>
            </a:endParaRPr>
          </a:p>
          <a:p>
            <a:pPr lvl="0"/>
            <a:r>
              <a:rPr lang="en-GB" dirty="0" smtClean="0">
                <a:solidFill>
                  <a:prstClr val="black"/>
                </a:solidFill>
                <a:latin typeface="Comic Sans MS" panose="030F0702030302020204" pitchFamily="66" charset="0"/>
              </a:rPr>
              <a:t>Phonics</a:t>
            </a:r>
            <a:endParaRPr lang="en-GB" dirty="0">
              <a:solidFill>
                <a:prstClr val="black"/>
              </a:solidFill>
              <a:latin typeface="Comic Sans MS" panose="030F0702030302020204" pitchFamily="66" charset="0"/>
            </a:endParaRPr>
          </a:p>
        </p:txBody>
      </p:sp>
      <p:sp>
        <p:nvSpPr>
          <p:cNvPr id="4" name="TextBox 3"/>
          <p:cNvSpPr txBox="1"/>
          <p:nvPr/>
        </p:nvSpPr>
        <p:spPr>
          <a:xfrm>
            <a:off x="712982" y="3448615"/>
            <a:ext cx="7728187" cy="2246769"/>
          </a:xfrm>
          <a:prstGeom prst="rect">
            <a:avLst/>
          </a:prstGeom>
          <a:noFill/>
        </p:spPr>
        <p:txBody>
          <a:bodyPr wrap="square" rtlCol="0">
            <a:spAutoFit/>
          </a:bodyPr>
          <a:lstStyle/>
          <a:p>
            <a:r>
              <a:rPr lang="en-GB" sz="2800" dirty="0" smtClean="0">
                <a:latin typeface="Comic Sans MS" panose="030F0702030302020204" pitchFamily="66" charset="0"/>
              </a:rPr>
              <a:t>Be creative – </a:t>
            </a:r>
          </a:p>
          <a:p>
            <a:r>
              <a:rPr lang="en-GB" sz="2800" dirty="0">
                <a:latin typeface="Comic Sans MS" panose="030F0702030302020204" pitchFamily="66" charset="0"/>
              </a:rPr>
              <a:t>U</a:t>
            </a:r>
            <a:r>
              <a:rPr lang="en-GB" sz="2800" dirty="0" smtClean="0">
                <a:latin typeface="Comic Sans MS" panose="030F0702030302020204" pitchFamily="66" charset="0"/>
              </a:rPr>
              <a:t>sing colouring pens, felt tips.</a:t>
            </a:r>
          </a:p>
          <a:p>
            <a:r>
              <a:rPr lang="en-GB" sz="2800" dirty="0" smtClean="0">
                <a:latin typeface="Comic Sans MS" panose="030F0702030302020204" pitchFamily="66" charset="0"/>
              </a:rPr>
              <a:t>Create a colourful ‘ </a:t>
            </a:r>
            <a:r>
              <a:rPr lang="en-GB" sz="2800" dirty="0" err="1" smtClean="0">
                <a:latin typeface="Comic Sans MS" panose="030F0702030302020204" pitchFamily="66" charset="0"/>
              </a:rPr>
              <a:t>ou</a:t>
            </a:r>
            <a:r>
              <a:rPr lang="en-GB" sz="2800" dirty="0" smtClean="0">
                <a:latin typeface="Comic Sans MS" panose="030F0702030302020204" pitchFamily="66" charset="0"/>
              </a:rPr>
              <a:t>’ poster.  </a:t>
            </a:r>
          </a:p>
          <a:p>
            <a:r>
              <a:rPr lang="en-GB" sz="2800" dirty="0" smtClean="0">
                <a:latin typeface="Comic Sans MS" panose="030F0702030302020204" pitchFamily="66" charset="0"/>
              </a:rPr>
              <a:t>Include pictures and words with</a:t>
            </a:r>
          </a:p>
          <a:p>
            <a:r>
              <a:rPr lang="en-GB" sz="2800" dirty="0">
                <a:latin typeface="Comic Sans MS" panose="030F0702030302020204" pitchFamily="66" charset="0"/>
              </a:rPr>
              <a:t>t</a:t>
            </a:r>
            <a:r>
              <a:rPr lang="en-GB" sz="2800" dirty="0" smtClean="0">
                <a:latin typeface="Comic Sans MS" panose="030F0702030302020204" pitchFamily="66" charset="0"/>
              </a:rPr>
              <a:t>he ‘</a:t>
            </a:r>
            <a:r>
              <a:rPr lang="en-GB" sz="2800" dirty="0" err="1" smtClean="0">
                <a:latin typeface="Comic Sans MS" panose="030F0702030302020204" pitchFamily="66" charset="0"/>
              </a:rPr>
              <a:t>ou</a:t>
            </a:r>
            <a:r>
              <a:rPr lang="en-GB" sz="2800" dirty="0" smtClean="0">
                <a:latin typeface="Comic Sans MS" panose="030F0702030302020204" pitchFamily="66" charset="0"/>
              </a:rPr>
              <a:t>’ sound.</a:t>
            </a:r>
            <a:endParaRPr lang="en-GB" sz="2800" dirty="0">
              <a:latin typeface="Comic Sans MS" panose="030F0702030302020204" pitchFamily="66"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3630" y="4572000"/>
            <a:ext cx="1641357"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315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Rounded Rectangle 3"/>
          <p:cNvSpPr/>
          <p:nvPr/>
        </p:nvSpPr>
        <p:spPr>
          <a:xfrm>
            <a:off x="228600" y="1524000"/>
            <a:ext cx="8455025" cy="3124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46" y="259446"/>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Phonics</a:t>
            </a:r>
            <a:endParaRPr lang="en-GB" u="sng" dirty="0">
              <a:latin typeface="Comic Sans MS" panose="030F0702030302020204" pitchFamily="66" charset="0"/>
            </a:endParaRPr>
          </a:p>
        </p:txBody>
      </p:sp>
      <p:sp>
        <p:nvSpPr>
          <p:cNvPr id="3" name="Content Placeholder 2"/>
          <p:cNvSpPr>
            <a:spLocks noGrp="1"/>
          </p:cNvSpPr>
          <p:nvPr>
            <p:ph idx="1"/>
          </p:nvPr>
        </p:nvSpPr>
        <p:spPr>
          <a:xfrm>
            <a:off x="252046" y="1600200"/>
            <a:ext cx="7921875" cy="2075003"/>
          </a:xfrm>
        </p:spPr>
        <p:txBody>
          <a:bodyPr>
            <a:normAutofit fontScale="25000" lnSpcReduction="20000"/>
          </a:bodyPr>
          <a:lstStyle/>
          <a:p>
            <a:endParaRPr lang="en-GB" sz="2400" dirty="0" smtClean="0">
              <a:latin typeface="Comic Sans MS" panose="030F0702030302020204" pitchFamily="66" charset="0"/>
            </a:endParaRPr>
          </a:p>
          <a:p>
            <a:pPr marL="0" lvl="0" indent="0">
              <a:lnSpc>
                <a:spcPct val="100000"/>
              </a:lnSpc>
              <a:spcBef>
                <a:spcPct val="20000"/>
              </a:spcBef>
              <a:buNone/>
            </a:pPr>
            <a:r>
              <a:rPr lang="en-GB" sz="9600" b="1" dirty="0" smtClean="0">
                <a:solidFill>
                  <a:srgbClr val="FF0000"/>
                </a:solidFill>
                <a:latin typeface="Comic Sans MS" panose="030F0702030302020204" pitchFamily="66" charset="0"/>
              </a:rPr>
              <a:t>I </a:t>
            </a:r>
            <a:r>
              <a:rPr lang="en-GB" sz="9600" b="1" dirty="0">
                <a:solidFill>
                  <a:srgbClr val="FF0000"/>
                </a:solidFill>
                <a:latin typeface="Comic Sans MS" panose="030F0702030302020204" pitchFamily="66" charset="0"/>
              </a:rPr>
              <a:t>would like you to work through pages </a:t>
            </a:r>
            <a:r>
              <a:rPr lang="en-GB" sz="9600" b="1" dirty="0" smtClean="0">
                <a:solidFill>
                  <a:srgbClr val="FF0000"/>
                </a:solidFill>
                <a:latin typeface="Comic Sans MS" panose="030F0702030302020204" pitchFamily="66" charset="0"/>
              </a:rPr>
              <a:t>28 </a:t>
            </a:r>
            <a:r>
              <a:rPr lang="en-GB" sz="9600" b="1" dirty="0">
                <a:solidFill>
                  <a:srgbClr val="FF0000"/>
                </a:solidFill>
                <a:latin typeface="Comic Sans MS" panose="030F0702030302020204" pitchFamily="66" charset="0"/>
              </a:rPr>
              <a:t>and </a:t>
            </a:r>
            <a:r>
              <a:rPr lang="en-GB" sz="9600" b="1" dirty="0" smtClean="0">
                <a:solidFill>
                  <a:srgbClr val="FF0000"/>
                </a:solidFill>
                <a:latin typeface="Comic Sans MS" panose="030F0702030302020204" pitchFamily="66" charset="0"/>
              </a:rPr>
              <a:t>29 </a:t>
            </a:r>
            <a:r>
              <a:rPr lang="en-GB" sz="9600" b="1" dirty="0">
                <a:solidFill>
                  <a:srgbClr val="FF0000"/>
                </a:solidFill>
                <a:latin typeface="Comic Sans MS" panose="030F0702030302020204" pitchFamily="66" charset="0"/>
              </a:rPr>
              <a:t>in your Phonics booklet 1</a:t>
            </a:r>
            <a:r>
              <a:rPr lang="en-GB" sz="9600" b="1" dirty="0" smtClean="0">
                <a:solidFill>
                  <a:srgbClr val="FF0000"/>
                </a:solidFill>
                <a:latin typeface="Comic Sans MS" panose="030F0702030302020204" pitchFamily="66" charset="0"/>
              </a:rPr>
              <a:t>.</a:t>
            </a:r>
          </a:p>
          <a:p>
            <a:pPr marL="0" lvl="0" indent="0">
              <a:lnSpc>
                <a:spcPct val="100000"/>
              </a:lnSpc>
              <a:spcBef>
                <a:spcPct val="20000"/>
              </a:spcBef>
              <a:buNone/>
            </a:pPr>
            <a:endParaRPr lang="en-GB" sz="9600" b="1" dirty="0">
              <a:solidFill>
                <a:srgbClr val="FF0000"/>
              </a:solidFill>
              <a:latin typeface="Comic Sans MS" panose="030F0702030302020204" pitchFamily="66" charset="0"/>
            </a:endParaRPr>
          </a:p>
          <a:p>
            <a:pPr marL="0" lvl="0" indent="0">
              <a:lnSpc>
                <a:spcPct val="100000"/>
              </a:lnSpc>
              <a:spcBef>
                <a:spcPct val="20000"/>
              </a:spcBef>
              <a:buNone/>
            </a:pPr>
            <a:r>
              <a:rPr lang="en-GB" sz="9600" b="1" dirty="0" smtClean="0">
                <a:solidFill>
                  <a:srgbClr val="FF0000"/>
                </a:solidFill>
                <a:latin typeface="Comic Sans MS" panose="030F0702030302020204" pitchFamily="66" charset="0"/>
              </a:rPr>
              <a:t>Practise the Phase 2 sounds with Jolly </a:t>
            </a:r>
            <a:r>
              <a:rPr lang="en-GB" sz="9600" b="1" dirty="0">
                <a:solidFill>
                  <a:srgbClr val="FF0000"/>
                </a:solidFill>
                <a:latin typeface="Comic Sans MS" panose="030F0702030302020204" pitchFamily="66" charset="0"/>
              </a:rPr>
              <a:t>P</a:t>
            </a:r>
            <a:r>
              <a:rPr lang="en-GB" sz="9600" b="1" dirty="0" smtClean="0">
                <a:solidFill>
                  <a:srgbClr val="FF0000"/>
                </a:solidFill>
                <a:latin typeface="Comic Sans MS" panose="030F0702030302020204" pitchFamily="66" charset="0"/>
              </a:rPr>
              <a:t>honics. </a:t>
            </a:r>
          </a:p>
          <a:p>
            <a:pPr marL="0" lvl="0" indent="0">
              <a:lnSpc>
                <a:spcPct val="100000"/>
              </a:lnSpc>
              <a:spcBef>
                <a:spcPct val="20000"/>
              </a:spcBef>
              <a:buNone/>
            </a:pPr>
            <a:r>
              <a:rPr lang="en-GB" sz="9600" b="1" dirty="0" smtClean="0">
                <a:solidFill>
                  <a:srgbClr val="FF0000"/>
                </a:solidFill>
                <a:latin typeface="Comic Sans MS" panose="030F0702030302020204" pitchFamily="66" charset="0"/>
              </a:rPr>
              <a:t>Teach an adult the actions. </a:t>
            </a:r>
            <a:endParaRPr lang="en-GB" sz="9600" b="1" dirty="0">
              <a:solidFill>
                <a:srgbClr val="FF0000"/>
              </a:solidFill>
              <a:latin typeface="Comic Sans MS" panose="030F0702030302020204" pitchFamily="66" charset="0"/>
            </a:endParaRPr>
          </a:p>
          <a:p>
            <a:pPr marL="0" lvl="0" indent="0">
              <a:lnSpc>
                <a:spcPct val="100000"/>
              </a:lnSpc>
              <a:spcBef>
                <a:spcPct val="20000"/>
              </a:spcBef>
              <a:buNone/>
            </a:pPr>
            <a:r>
              <a:rPr lang="en-GB" sz="9600" b="1" dirty="0" smtClean="0">
                <a:solidFill>
                  <a:srgbClr val="FF0000"/>
                </a:solidFill>
                <a:latin typeface="Comic Sans MS" panose="030F0702030302020204" pitchFamily="66" charset="0"/>
              </a:rPr>
              <a:t>Follow the link below.</a:t>
            </a:r>
          </a:p>
          <a:p>
            <a:pPr marL="0" lvl="0" indent="0">
              <a:lnSpc>
                <a:spcPct val="100000"/>
              </a:lnSpc>
              <a:spcBef>
                <a:spcPct val="20000"/>
              </a:spcBef>
              <a:buNone/>
            </a:pPr>
            <a:endParaRPr lang="en-GB" sz="9600" b="1" dirty="0">
              <a:solidFill>
                <a:srgbClr val="FF0000"/>
              </a:solidFill>
              <a:latin typeface="Comic Sans MS" panose="030F0702030302020204" pitchFamily="66" charset="0"/>
            </a:endParaRPr>
          </a:p>
          <a:p>
            <a:pPr marL="0" lvl="0" indent="0">
              <a:lnSpc>
                <a:spcPct val="100000"/>
              </a:lnSpc>
              <a:spcBef>
                <a:spcPct val="20000"/>
              </a:spcBef>
              <a:buNone/>
            </a:pPr>
            <a:r>
              <a:rPr lang="en-GB" sz="9600" b="1" dirty="0" smtClean="0">
                <a:solidFill>
                  <a:srgbClr val="FF0000"/>
                </a:solidFill>
                <a:latin typeface="Comic Sans MS" panose="030F0702030302020204" pitchFamily="66" charset="0"/>
              </a:rPr>
              <a:t>https</a:t>
            </a:r>
            <a:r>
              <a:rPr lang="en-GB" sz="9600" b="1" dirty="0">
                <a:solidFill>
                  <a:srgbClr val="FF0000"/>
                </a:solidFill>
                <a:latin typeface="Comic Sans MS" panose="030F0702030302020204" pitchFamily="66" charset="0"/>
              </a:rPr>
              <a:t>://www.youtube.com/watch?v=1Qpn2839Kro</a:t>
            </a:r>
            <a:endParaRPr lang="en-GB" sz="9600" b="1" dirty="0" smtClean="0">
              <a:solidFill>
                <a:srgbClr val="FF0000"/>
              </a:solidFill>
              <a:latin typeface="Comic Sans MS" panose="030F0702030302020204" pitchFamily="66" charset="0"/>
            </a:endParaRPr>
          </a:p>
          <a:p>
            <a:pPr marL="0" lvl="0" indent="0">
              <a:lnSpc>
                <a:spcPct val="100000"/>
              </a:lnSpc>
              <a:spcBef>
                <a:spcPct val="20000"/>
              </a:spcBef>
              <a:buNone/>
            </a:pPr>
            <a:endParaRPr lang="en-GB" sz="3200" dirty="0">
              <a:solidFill>
                <a:srgbClr val="FF0000"/>
              </a:solidFill>
              <a:latin typeface="Comic Sans MS" panose="030F0702030302020204" pitchFamily="66" charset="0"/>
            </a:endParaRPr>
          </a:p>
          <a:p>
            <a:pPr marL="0" lvl="0" indent="0">
              <a:lnSpc>
                <a:spcPct val="100000"/>
              </a:lnSpc>
              <a:spcBef>
                <a:spcPct val="20000"/>
              </a:spcBef>
              <a:buNone/>
            </a:pPr>
            <a:endParaRPr lang="en-GB" sz="3200" dirty="0">
              <a:solidFill>
                <a:srgbClr val="FF0000"/>
              </a:solidFill>
              <a:latin typeface="Comic Sans MS" panose="030F0702030302020204" pitchFamily="66" charset="0"/>
            </a:endParaRPr>
          </a:p>
          <a:p>
            <a:pPr algn="r"/>
            <a:endParaRPr lang="en-GB" dirty="0" smtClean="0">
              <a:latin typeface="Comic Sans MS" panose="030F0702030302020204" pitchFamily="66" charset="0"/>
            </a:endParaRPr>
          </a:p>
          <a:p>
            <a:endParaRPr lang="en-GB" dirty="0">
              <a:latin typeface="Comic Sans MS" panose="030F0702030302020204" pitchFamily="66"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53794"/>
            <a:ext cx="4572000" cy="646331"/>
          </a:xfrm>
          <a:prstGeom prst="rect">
            <a:avLst/>
          </a:prstGeom>
        </p:spPr>
        <p:txBody>
          <a:bodyPr>
            <a:spAutoFit/>
          </a:bodyPr>
          <a:lstStyle/>
          <a:p>
            <a:pPr lvl="0"/>
            <a:r>
              <a:rPr lang="en-GB" dirty="0" smtClean="0">
                <a:solidFill>
                  <a:prstClr val="black"/>
                </a:solidFill>
                <a:latin typeface="Comic Sans MS" panose="030F0702030302020204" pitchFamily="66" charset="0"/>
              </a:rPr>
              <a:t>Yellow group</a:t>
            </a:r>
            <a:endParaRPr lang="en-GB" dirty="0">
              <a:solidFill>
                <a:prstClr val="black"/>
              </a:solidFill>
              <a:latin typeface="Comic Sans MS" panose="030F0702030302020204" pitchFamily="66" charset="0"/>
            </a:endParaRPr>
          </a:p>
          <a:p>
            <a:pPr lvl="0"/>
            <a:r>
              <a:rPr lang="en-GB" dirty="0" smtClean="0">
                <a:solidFill>
                  <a:prstClr val="black"/>
                </a:solidFill>
                <a:latin typeface="Comic Sans MS" panose="030F0702030302020204" pitchFamily="66" charset="0"/>
              </a:rPr>
              <a:t>Phonics</a:t>
            </a:r>
            <a:endParaRPr lang="en-GB" dirty="0">
              <a:solidFill>
                <a:prstClr val="black"/>
              </a:solidFill>
              <a:latin typeface="Comic Sans MS" panose="030F0702030302020204" pitchFamily="66"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9855" y="4800600"/>
            <a:ext cx="1639887"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061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1" name="Rounded Rectangle 10"/>
          <p:cNvSpPr/>
          <p:nvPr/>
        </p:nvSpPr>
        <p:spPr>
          <a:xfrm>
            <a:off x="519545" y="4191000"/>
            <a:ext cx="6414655" cy="1828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46" y="259446"/>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Phonics</a:t>
            </a:r>
            <a:endParaRPr lang="en-GB" u="sng" dirty="0">
              <a:latin typeface="Comic Sans MS" panose="030F0702030302020204" pitchFamily="66" charset="0"/>
            </a:endParaRPr>
          </a:p>
        </p:txBody>
      </p:sp>
      <p:sp>
        <p:nvSpPr>
          <p:cNvPr id="5" name="Rectangle 4"/>
          <p:cNvSpPr/>
          <p:nvPr/>
        </p:nvSpPr>
        <p:spPr>
          <a:xfrm>
            <a:off x="519545" y="1439478"/>
            <a:ext cx="6778668" cy="2751522"/>
          </a:xfrm>
          <a:prstGeom prst="rect">
            <a:avLst/>
          </a:prstGeom>
          <a:solidFill>
            <a:srgbClr val="FFFF99"/>
          </a:solidFill>
        </p:spPr>
        <p:txBody>
          <a:bodyPr wrap="square">
            <a:spAutoFit/>
          </a:bodyPr>
          <a:lstStyle/>
          <a:p>
            <a:pPr lvl="0">
              <a:spcBef>
                <a:spcPct val="20000"/>
              </a:spcBef>
            </a:pPr>
            <a:r>
              <a:rPr lang="en-GB" sz="3200" dirty="0" smtClean="0">
                <a:solidFill>
                  <a:srgbClr val="FF0000"/>
                </a:solidFill>
                <a:latin typeface="Comic Sans MS" panose="030F0702030302020204" pitchFamily="66" charset="0"/>
              </a:rPr>
              <a:t>Practise </a:t>
            </a:r>
            <a:r>
              <a:rPr lang="en-GB" sz="3200" dirty="0">
                <a:solidFill>
                  <a:srgbClr val="FF0000"/>
                </a:solidFill>
                <a:latin typeface="Comic Sans MS" panose="030F0702030302020204" pitchFamily="66" charset="0"/>
              </a:rPr>
              <a:t>your blending skills. </a:t>
            </a:r>
            <a:r>
              <a:rPr lang="en-GB" sz="3200" dirty="0" smtClean="0">
                <a:solidFill>
                  <a:srgbClr val="FF0000"/>
                </a:solidFill>
                <a:latin typeface="Comic Sans MS" panose="030F0702030302020204" pitchFamily="66" charset="0"/>
              </a:rPr>
              <a:t>Adults, write words clearly </a:t>
            </a:r>
            <a:r>
              <a:rPr lang="en-GB" sz="3200" dirty="0">
                <a:solidFill>
                  <a:srgbClr val="FF0000"/>
                </a:solidFill>
                <a:latin typeface="Comic Sans MS" panose="030F0702030302020204" pitchFamily="66" charset="0"/>
              </a:rPr>
              <a:t>on a piece of </a:t>
            </a:r>
            <a:r>
              <a:rPr lang="en-GB" sz="3200" dirty="0" smtClean="0">
                <a:solidFill>
                  <a:srgbClr val="FF0000"/>
                </a:solidFill>
                <a:latin typeface="Comic Sans MS" panose="030F0702030302020204" pitchFamily="66" charset="0"/>
              </a:rPr>
              <a:t>paper.</a:t>
            </a:r>
            <a:endParaRPr lang="en-GB" sz="3200" dirty="0">
              <a:solidFill>
                <a:srgbClr val="FF0000"/>
              </a:solidFill>
              <a:latin typeface="Comic Sans MS" panose="030F0702030302020204" pitchFamily="66" charset="0"/>
            </a:endParaRPr>
          </a:p>
          <a:p>
            <a:pPr lvl="0">
              <a:spcBef>
                <a:spcPct val="20000"/>
              </a:spcBef>
            </a:pPr>
            <a:r>
              <a:rPr lang="en-GB" sz="3200" dirty="0">
                <a:solidFill>
                  <a:srgbClr val="FF0000"/>
                </a:solidFill>
                <a:latin typeface="Comic Sans MS" panose="030F0702030302020204" pitchFamily="66" charset="0"/>
              </a:rPr>
              <a:t>Use robot arms to read </a:t>
            </a:r>
            <a:r>
              <a:rPr lang="en-GB" sz="3200" dirty="0" smtClean="0">
                <a:solidFill>
                  <a:srgbClr val="FF0000"/>
                </a:solidFill>
                <a:latin typeface="Comic Sans MS" panose="030F0702030302020204" pitchFamily="66" charset="0"/>
              </a:rPr>
              <a:t>these words.</a:t>
            </a:r>
            <a:endParaRPr lang="en-GB" sz="3200" dirty="0">
              <a:solidFill>
                <a:srgbClr val="FF0000"/>
              </a:solidFill>
              <a:latin typeface="Comic Sans MS" panose="030F0702030302020204" pitchFamily="66"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53794"/>
            <a:ext cx="4572000" cy="646331"/>
          </a:xfrm>
          <a:prstGeom prst="rect">
            <a:avLst/>
          </a:prstGeom>
        </p:spPr>
        <p:txBody>
          <a:bodyPr>
            <a:spAutoFit/>
          </a:bodyPr>
          <a:lstStyle/>
          <a:p>
            <a:pPr lvl="0"/>
            <a:r>
              <a:rPr lang="en-GB" dirty="0" smtClean="0">
                <a:solidFill>
                  <a:prstClr val="black"/>
                </a:solidFill>
                <a:latin typeface="Comic Sans MS" panose="030F0702030302020204" pitchFamily="66" charset="0"/>
              </a:rPr>
              <a:t>Yellow group</a:t>
            </a:r>
            <a:endParaRPr lang="en-GB" dirty="0">
              <a:solidFill>
                <a:prstClr val="black"/>
              </a:solidFill>
              <a:latin typeface="Comic Sans MS" panose="030F0702030302020204" pitchFamily="66" charset="0"/>
            </a:endParaRPr>
          </a:p>
          <a:p>
            <a:pPr lvl="0"/>
            <a:r>
              <a:rPr lang="en-GB" dirty="0" smtClean="0">
                <a:solidFill>
                  <a:prstClr val="black"/>
                </a:solidFill>
                <a:latin typeface="Comic Sans MS" panose="030F0702030302020204" pitchFamily="66" charset="0"/>
              </a:rPr>
              <a:t>Phonics</a:t>
            </a:r>
            <a:endParaRPr lang="en-GB" dirty="0">
              <a:solidFill>
                <a:prstClr val="black"/>
              </a:solidFill>
              <a:latin typeface="Comic Sans MS" panose="030F0702030302020204" pitchFamily="66" charset="0"/>
            </a:endParaRPr>
          </a:p>
        </p:txBody>
      </p:sp>
      <p:sp>
        <p:nvSpPr>
          <p:cNvPr id="4" name="TextBox 3"/>
          <p:cNvSpPr txBox="1"/>
          <p:nvPr/>
        </p:nvSpPr>
        <p:spPr>
          <a:xfrm>
            <a:off x="519545" y="4321369"/>
            <a:ext cx="6400800" cy="1569660"/>
          </a:xfrm>
          <a:prstGeom prst="rect">
            <a:avLst/>
          </a:prstGeom>
          <a:noFill/>
        </p:spPr>
        <p:txBody>
          <a:bodyPr wrap="square" rtlCol="0">
            <a:spAutoFit/>
          </a:bodyPr>
          <a:lstStyle/>
          <a:p>
            <a:r>
              <a:rPr lang="en-GB" sz="2400" dirty="0" smtClean="0">
                <a:latin typeface="CCW Cursive Writing 4" panose="03050602040000000000" pitchFamily="66" charset="0"/>
              </a:rPr>
              <a:t>p </a:t>
            </a:r>
            <a:r>
              <a:rPr lang="en-GB" sz="2400" dirty="0" err="1" smtClean="0">
                <a:latin typeface="CCW Cursive Writing 4" panose="03050602040000000000" pitchFamily="66" charset="0"/>
              </a:rPr>
              <a:t>i</a:t>
            </a:r>
            <a:r>
              <a:rPr lang="en-GB" sz="2400" dirty="0" smtClean="0">
                <a:latin typeface="CCW Cursive Writing 4" panose="03050602040000000000" pitchFamily="66" charset="0"/>
              </a:rPr>
              <a:t> n                  p  o  t</a:t>
            </a:r>
          </a:p>
          <a:p>
            <a:endParaRPr lang="en-GB" sz="2400" dirty="0">
              <a:latin typeface="CCW Cursive Writing 4" panose="03050602040000000000" pitchFamily="66" charset="0"/>
            </a:endParaRPr>
          </a:p>
          <a:p>
            <a:endParaRPr lang="en-GB" sz="2400" dirty="0" smtClean="0">
              <a:latin typeface="CCW Cursive Writing 4" panose="03050602040000000000" pitchFamily="66" charset="0"/>
            </a:endParaRPr>
          </a:p>
          <a:p>
            <a:r>
              <a:rPr lang="en-GB" sz="2400" dirty="0">
                <a:latin typeface="CCW Cursive Writing 4" panose="03050602040000000000" pitchFamily="66" charset="0"/>
              </a:rPr>
              <a:t>p</a:t>
            </a:r>
            <a:r>
              <a:rPr lang="en-GB" sz="2400" dirty="0" smtClean="0">
                <a:latin typeface="CCW Cursive Writing 4" panose="03050602040000000000" pitchFamily="66" charset="0"/>
              </a:rPr>
              <a:t> o p                  t   </a:t>
            </a:r>
            <a:r>
              <a:rPr lang="en-GB" sz="2400" dirty="0" err="1" smtClean="0">
                <a:latin typeface="CCW Cursive Writing 4" panose="03050602040000000000" pitchFamily="66" charset="0"/>
              </a:rPr>
              <a:t>i</a:t>
            </a:r>
            <a:r>
              <a:rPr lang="en-GB" sz="2400" dirty="0" smtClean="0">
                <a:latin typeface="CCW Cursive Writing 4" panose="03050602040000000000" pitchFamily="66" charset="0"/>
              </a:rPr>
              <a:t> p</a:t>
            </a:r>
            <a:endParaRPr lang="en-GB" sz="2400" dirty="0">
              <a:latin typeface="CCW Cursive Writing 4" panose="03050602040000000000" pitchFamily="66" charset="0"/>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488521"/>
            <a:ext cx="163988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249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6" name="Rounded Rectangle 5"/>
          <p:cNvSpPr/>
          <p:nvPr/>
        </p:nvSpPr>
        <p:spPr>
          <a:xfrm>
            <a:off x="838200" y="3124200"/>
            <a:ext cx="7086600" cy="32004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540964" y="1879033"/>
            <a:ext cx="7924800" cy="124516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a:xfrm>
            <a:off x="869373" y="1906742"/>
            <a:ext cx="7886700" cy="3579658"/>
          </a:xfrm>
        </p:spPr>
        <p:txBody>
          <a:bodyPr>
            <a:normAutofit fontScale="25000" lnSpcReduction="20000"/>
          </a:bodyPr>
          <a:lstStyle/>
          <a:p>
            <a:pPr marL="0" lvl="0" indent="0" eaLnBrk="0" fontAlgn="base" hangingPunct="0">
              <a:lnSpc>
                <a:spcPct val="100000"/>
              </a:lnSpc>
              <a:spcBef>
                <a:spcPct val="0"/>
              </a:spcBef>
              <a:spcAft>
                <a:spcPct val="0"/>
              </a:spcAft>
              <a:buNone/>
            </a:pPr>
            <a:endParaRPr lang="en-GB" dirty="0">
              <a:latin typeface="Comic Sans MS" panose="030F0702030302020204" pitchFamily="66" charset="0"/>
            </a:endParaRPr>
          </a:p>
          <a:p>
            <a:pPr marL="0" indent="0">
              <a:buNone/>
            </a:pPr>
            <a:r>
              <a:rPr lang="en-GB" sz="7200" dirty="0" smtClean="0">
                <a:latin typeface="Comic Sans MS" panose="030F0702030302020204" pitchFamily="66" charset="0"/>
              </a:rPr>
              <a:t>I challenge you to see how many KINDNESS  points you can score in a </a:t>
            </a:r>
          </a:p>
          <a:p>
            <a:pPr marL="0" indent="0">
              <a:buNone/>
            </a:pPr>
            <a:r>
              <a:rPr lang="en-GB" sz="7200" dirty="0" smtClean="0">
                <a:latin typeface="Comic Sans MS" panose="030F0702030302020204" pitchFamily="66" charset="0"/>
              </a:rPr>
              <a:t>day. Here are some examples how a grown up can award you points.  </a:t>
            </a:r>
          </a:p>
          <a:p>
            <a:pPr marL="0" indent="0">
              <a:buNone/>
            </a:pPr>
            <a:r>
              <a:rPr lang="en-GB" sz="7200" dirty="0" smtClean="0">
                <a:latin typeface="Comic Sans MS" panose="030F0702030302020204" pitchFamily="66" charset="0"/>
              </a:rPr>
              <a:t>Your grown up needs to spot you:</a:t>
            </a:r>
          </a:p>
          <a:p>
            <a:pPr marL="0" indent="0">
              <a:buNone/>
            </a:pPr>
            <a:endParaRPr lang="en-GB" sz="7200" dirty="0" smtClean="0">
              <a:latin typeface="Comic Sans MS" panose="030F0702030302020204" pitchFamily="66" charset="0"/>
            </a:endParaRPr>
          </a:p>
          <a:p>
            <a:pPr>
              <a:buFontTx/>
              <a:buChar char="-"/>
            </a:pPr>
            <a:endParaRPr lang="en-GB" sz="7200" dirty="0" smtClean="0">
              <a:latin typeface="Comic Sans MS" panose="030F0702030302020204" pitchFamily="66" charset="0"/>
            </a:endParaRPr>
          </a:p>
          <a:p>
            <a:pPr>
              <a:buFontTx/>
              <a:buChar char="-"/>
            </a:pPr>
            <a:r>
              <a:rPr lang="en-GB" sz="7200" dirty="0" smtClean="0">
                <a:latin typeface="Comic Sans MS" panose="030F0702030302020204" pitchFamily="66" charset="0"/>
              </a:rPr>
              <a:t>Helping another member of your family. </a:t>
            </a:r>
          </a:p>
          <a:p>
            <a:pPr>
              <a:buFontTx/>
              <a:buChar char="-"/>
            </a:pPr>
            <a:endParaRPr lang="en-GB" sz="7200" dirty="0" smtClean="0">
              <a:latin typeface="Comic Sans MS" panose="030F0702030302020204" pitchFamily="66" charset="0"/>
            </a:endParaRPr>
          </a:p>
          <a:p>
            <a:pPr>
              <a:buFontTx/>
              <a:buChar char="-"/>
            </a:pPr>
            <a:r>
              <a:rPr lang="en-GB" sz="7200" dirty="0" smtClean="0">
                <a:latin typeface="Comic Sans MS" panose="030F0702030302020204" pitchFamily="66" charset="0"/>
              </a:rPr>
              <a:t>Making somebody else laugh or smile in your family </a:t>
            </a:r>
          </a:p>
          <a:p>
            <a:pPr marL="0" indent="0">
              <a:buNone/>
            </a:pPr>
            <a:r>
              <a:rPr lang="en-GB" sz="7200" dirty="0" smtClean="0">
                <a:latin typeface="Comic Sans MS" panose="030F0702030302020204" pitchFamily="66" charset="0"/>
              </a:rPr>
              <a:t>(telling them a joke  or leaving a secret note somewhere).</a:t>
            </a:r>
          </a:p>
          <a:p>
            <a:pPr marL="0" indent="0">
              <a:buNone/>
            </a:pPr>
            <a:endParaRPr lang="en-GB" sz="7200" dirty="0">
              <a:latin typeface="Comic Sans MS" panose="030F0702030302020204" pitchFamily="66" charset="0"/>
            </a:endParaRPr>
          </a:p>
          <a:p>
            <a:pPr>
              <a:buFontTx/>
              <a:buChar char="-"/>
            </a:pPr>
            <a:r>
              <a:rPr lang="en-GB" sz="7200" dirty="0" smtClean="0">
                <a:latin typeface="Comic Sans MS" panose="030F0702030302020204" pitchFamily="66" charset="0"/>
              </a:rPr>
              <a:t>Making something special for someone </a:t>
            </a:r>
            <a:r>
              <a:rPr lang="en-GB" sz="7200" dirty="0">
                <a:latin typeface="Comic Sans MS" panose="030F0702030302020204" pitchFamily="66" charset="0"/>
              </a:rPr>
              <a:t> </a:t>
            </a:r>
            <a:r>
              <a:rPr lang="en-GB" sz="7200" dirty="0" smtClean="0">
                <a:latin typeface="Comic Sans MS" panose="030F0702030302020204" pitchFamily="66" charset="0"/>
              </a:rPr>
              <a:t>in your family</a:t>
            </a:r>
          </a:p>
          <a:p>
            <a:pPr>
              <a:buFontTx/>
              <a:buChar char="-"/>
            </a:pPr>
            <a:endParaRPr lang="en-GB" sz="7200" dirty="0">
              <a:latin typeface="Comic Sans MS" panose="030F0702030302020204" pitchFamily="66" charset="0"/>
            </a:endParaRPr>
          </a:p>
          <a:p>
            <a:pPr marL="0" indent="0">
              <a:buNone/>
            </a:pPr>
            <a:endParaRPr lang="en-GB" sz="7200" dirty="0" smtClean="0">
              <a:latin typeface="Comic Sans MS" panose="030F0702030302020204" pitchFamily="66" charset="0"/>
            </a:endParaRPr>
          </a:p>
          <a:p>
            <a:pPr marL="0" indent="0">
              <a:buNone/>
            </a:pPr>
            <a:endParaRPr lang="en-GB" sz="5500" dirty="0" smtClean="0">
              <a:latin typeface="Comic Sans MS" panose="030F0702030302020204" pitchFamily="66" charset="0"/>
            </a:endParaRPr>
          </a:p>
          <a:p>
            <a:pPr marL="0" indent="0">
              <a:buNone/>
            </a:pPr>
            <a:r>
              <a:rPr lang="en-GB" sz="5500" dirty="0" smtClean="0">
                <a:latin typeface="Comic Sans MS" panose="030F0702030302020204" pitchFamily="66" charset="0"/>
              </a:rPr>
              <a:t> </a:t>
            </a:r>
          </a:p>
        </p:txBody>
      </p:sp>
      <p:sp>
        <p:nvSpPr>
          <p:cNvPr id="9" name="Rectangle 8"/>
          <p:cNvSpPr/>
          <p:nvPr/>
        </p:nvSpPr>
        <p:spPr>
          <a:xfrm>
            <a:off x="976745" y="4214111"/>
            <a:ext cx="7053238" cy="707886"/>
          </a:xfrm>
          <a:prstGeom prst="rect">
            <a:avLst/>
          </a:prstGeom>
        </p:spPr>
        <p:txBody>
          <a:bodyPr wrap="square">
            <a:spAutoFit/>
          </a:bodyPr>
          <a:lstStyle/>
          <a:p>
            <a:pPr lvl="0" eaLnBrk="0" fontAlgn="base" hangingPunct="0">
              <a:spcBef>
                <a:spcPct val="0"/>
              </a:spcBef>
              <a:spcAft>
                <a:spcPct val="0"/>
              </a:spcAft>
            </a:pPr>
            <a:endParaRPr lang="en-GB" sz="2000" dirty="0">
              <a:solidFill>
                <a:srgbClr val="000000"/>
              </a:solidFill>
              <a:latin typeface="Comic Sans MS" pitchFamily="66" charset="0"/>
            </a:endParaRPr>
          </a:p>
          <a:p>
            <a:pPr lvl="0" eaLnBrk="0" fontAlgn="base" hangingPunct="0">
              <a:spcBef>
                <a:spcPct val="0"/>
              </a:spcBef>
              <a:spcAft>
                <a:spcPct val="0"/>
              </a:spcAft>
            </a:pPr>
            <a:endParaRPr lang="en-GB" sz="2000" dirty="0">
              <a:solidFill>
                <a:srgbClr val="000000"/>
              </a:solidFill>
              <a:latin typeface="Comic Sans MS" pitchFamily="66" charset="0"/>
            </a:endParaRPr>
          </a:p>
        </p:txBody>
      </p:sp>
      <p:sp>
        <p:nvSpPr>
          <p:cNvPr id="5" name="Rectangle 4"/>
          <p:cNvSpPr/>
          <p:nvPr/>
        </p:nvSpPr>
        <p:spPr>
          <a:xfrm>
            <a:off x="3117273" y="1214307"/>
            <a:ext cx="2247731" cy="923330"/>
          </a:xfrm>
          <a:prstGeom prst="rect">
            <a:avLst/>
          </a:prstGeom>
        </p:spPr>
        <p:txBody>
          <a:bodyPr wrap="none">
            <a:spAutoFit/>
          </a:bodyPr>
          <a:lstStyle/>
          <a:p>
            <a:r>
              <a:rPr lang="en-GB" sz="3600" u="sng" kern="0" dirty="0" smtClean="0">
                <a:solidFill>
                  <a:srgbClr val="000000"/>
                </a:solidFill>
                <a:latin typeface="Comic Sans MS" panose="030F0702030302020204" pitchFamily="66" charset="0"/>
                <a:ea typeface="+mj-ea"/>
                <a:cs typeface="+mj-cs"/>
              </a:rPr>
              <a:t>BE KIND!</a:t>
            </a:r>
          </a:p>
          <a:p>
            <a:endParaRPr lang="en-GB" dirty="0"/>
          </a:p>
        </p:txBody>
      </p:sp>
      <p:pic>
        <p:nvPicPr>
          <p:cNvPr id="184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69" y="236269"/>
            <a:ext cx="1729094" cy="143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6563"/>
            <a:ext cx="1639887" cy="158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550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Active Learning</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a:xfrm>
            <a:off x="869373" y="1906742"/>
            <a:ext cx="7886700" cy="3579658"/>
          </a:xfrm>
        </p:spPr>
        <p:txBody>
          <a:bodyPr>
            <a:normAutofit fontScale="55000" lnSpcReduction="20000"/>
          </a:bodyPr>
          <a:lstStyle/>
          <a:p>
            <a:pPr marL="0" lvl="0" indent="0" eaLnBrk="0" fontAlgn="base" hangingPunct="0">
              <a:lnSpc>
                <a:spcPct val="100000"/>
              </a:lnSpc>
              <a:spcBef>
                <a:spcPct val="0"/>
              </a:spcBef>
              <a:spcAft>
                <a:spcPct val="0"/>
              </a:spcAft>
              <a:buNone/>
            </a:pPr>
            <a:endParaRPr lang="en-GB" dirty="0">
              <a:latin typeface="Comic Sans MS" panose="030F0702030302020204" pitchFamily="66" charset="0"/>
            </a:endParaRPr>
          </a:p>
          <a:p>
            <a:pPr marL="0" indent="0">
              <a:buNone/>
            </a:pPr>
            <a:endParaRPr lang="en-GB" sz="7200" dirty="0" smtClean="0">
              <a:latin typeface="Comic Sans MS" panose="030F0702030302020204" pitchFamily="66" charset="0"/>
            </a:endParaRPr>
          </a:p>
          <a:p>
            <a:pPr>
              <a:buFontTx/>
              <a:buChar char="-"/>
            </a:pPr>
            <a:endParaRPr lang="en-GB" sz="7200" dirty="0" smtClean="0">
              <a:latin typeface="Comic Sans MS" panose="030F0702030302020204" pitchFamily="66" charset="0"/>
            </a:endParaRPr>
          </a:p>
          <a:p>
            <a:pPr>
              <a:buFontTx/>
              <a:buChar char="-"/>
            </a:pPr>
            <a:endParaRPr lang="en-GB" sz="7200" dirty="0">
              <a:latin typeface="Comic Sans MS" panose="030F0702030302020204" pitchFamily="66" charset="0"/>
            </a:endParaRPr>
          </a:p>
          <a:p>
            <a:pPr marL="0" indent="0">
              <a:buNone/>
            </a:pPr>
            <a:endParaRPr lang="en-GB" sz="7200" dirty="0" smtClean="0">
              <a:latin typeface="Comic Sans MS" panose="030F0702030302020204" pitchFamily="66" charset="0"/>
            </a:endParaRPr>
          </a:p>
          <a:p>
            <a:pPr marL="0" indent="0">
              <a:buNone/>
            </a:pPr>
            <a:endParaRPr lang="en-GB" sz="5500" dirty="0" smtClean="0">
              <a:latin typeface="Comic Sans MS" panose="030F0702030302020204" pitchFamily="66" charset="0"/>
            </a:endParaRPr>
          </a:p>
          <a:p>
            <a:pPr marL="0" indent="0">
              <a:buNone/>
            </a:pPr>
            <a:r>
              <a:rPr lang="en-GB" sz="5500" dirty="0" smtClean="0">
                <a:latin typeface="Comic Sans MS" panose="030F0702030302020204" pitchFamily="66" charset="0"/>
              </a:rPr>
              <a:t> </a:t>
            </a:r>
          </a:p>
        </p:txBody>
      </p:sp>
      <p:sp>
        <p:nvSpPr>
          <p:cNvPr id="9" name="Rectangle 8"/>
          <p:cNvSpPr/>
          <p:nvPr/>
        </p:nvSpPr>
        <p:spPr>
          <a:xfrm>
            <a:off x="976745" y="4214111"/>
            <a:ext cx="7053238" cy="707886"/>
          </a:xfrm>
          <a:prstGeom prst="rect">
            <a:avLst/>
          </a:prstGeom>
        </p:spPr>
        <p:txBody>
          <a:bodyPr wrap="square">
            <a:spAutoFit/>
          </a:bodyPr>
          <a:lstStyle/>
          <a:p>
            <a:pPr lvl="0" eaLnBrk="0" fontAlgn="base" hangingPunct="0">
              <a:spcBef>
                <a:spcPct val="0"/>
              </a:spcBef>
              <a:spcAft>
                <a:spcPct val="0"/>
              </a:spcAft>
            </a:pPr>
            <a:endParaRPr lang="en-GB" sz="2000" dirty="0">
              <a:solidFill>
                <a:srgbClr val="000000"/>
              </a:solidFill>
              <a:latin typeface="Comic Sans MS" pitchFamily="66" charset="0"/>
            </a:endParaRPr>
          </a:p>
          <a:p>
            <a:pPr lvl="0" eaLnBrk="0" fontAlgn="base" hangingPunct="0">
              <a:spcBef>
                <a:spcPct val="0"/>
              </a:spcBef>
              <a:spcAft>
                <a:spcPct val="0"/>
              </a:spcAft>
            </a:pPr>
            <a:endParaRPr lang="en-GB" sz="2000" dirty="0">
              <a:solidFill>
                <a:srgbClr val="000000"/>
              </a:solidFill>
              <a:latin typeface="Comic Sans MS" pitchFamily="66"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86563"/>
            <a:ext cx="1639887" cy="158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42" y="1447800"/>
            <a:ext cx="8458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104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4" name="Rectangular Callout 3"/>
          <p:cNvSpPr/>
          <p:nvPr/>
        </p:nvSpPr>
        <p:spPr>
          <a:xfrm>
            <a:off x="182563" y="381000"/>
            <a:ext cx="7263225" cy="2743200"/>
          </a:xfrm>
          <a:prstGeom prst="wedgeRectCallout">
            <a:avLst>
              <a:gd name="adj1" fmla="val 52812"/>
              <a:gd name="adj2" fmla="val 96580"/>
            </a:avLst>
          </a:prstGeom>
          <a:solidFill>
            <a:srgbClr val="D1B2E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ctr"/>
            <a:endParaRPr lang="en-GB" dirty="0">
              <a:latin typeface="Comic Sans MS" panose="030F0702030302020204" pitchFamily="66" charset="0"/>
            </a:endParaRPr>
          </a:p>
        </p:txBody>
      </p:sp>
      <p:sp>
        <p:nvSpPr>
          <p:cNvPr id="3" name="Content Placeholder 2"/>
          <p:cNvSpPr>
            <a:spLocks noGrp="1"/>
          </p:cNvSpPr>
          <p:nvPr>
            <p:ph idx="1"/>
          </p:nvPr>
        </p:nvSpPr>
        <p:spPr>
          <a:xfrm>
            <a:off x="247650" y="457200"/>
            <a:ext cx="7886700" cy="4351338"/>
          </a:xfrm>
        </p:spPr>
        <p:txBody>
          <a:bodyPr>
            <a:normAutofit/>
          </a:bodyPr>
          <a:lstStyle/>
          <a:p>
            <a:pPr marL="0" indent="0" algn="ctr">
              <a:buNone/>
            </a:pPr>
            <a:r>
              <a:rPr lang="en-GB" sz="5400" dirty="0" smtClean="0">
                <a:latin typeface="Comic Sans MS" panose="030F0702030302020204" pitchFamily="66" charset="0"/>
              </a:rPr>
              <a:t>Stay safe and</a:t>
            </a:r>
          </a:p>
          <a:p>
            <a:pPr marL="0" indent="0" algn="ctr">
              <a:buNone/>
            </a:pPr>
            <a:r>
              <a:rPr lang="en-GB" sz="5400" dirty="0" smtClean="0">
                <a:latin typeface="Comic Sans MS" panose="030F0702030302020204" pitchFamily="66" charset="0"/>
              </a:rPr>
              <a:t>See you tomorrow</a:t>
            </a:r>
            <a:r>
              <a:rPr lang="en-GB" sz="5400" dirty="0">
                <a:latin typeface="Comic Sans MS" panose="030F0702030302020204" pitchFamily="66" charset="0"/>
              </a:rPr>
              <a:t>.</a:t>
            </a:r>
            <a:endParaRPr lang="en-GB" sz="5400" dirty="0" smtClean="0">
              <a:latin typeface="Comic Sans MS" panose="030F0702030302020204" pitchFamily="66" charset="0"/>
            </a:endParaRPr>
          </a:p>
          <a:p>
            <a:pPr marL="0" indent="0" algn="ctr">
              <a:buNone/>
            </a:pPr>
            <a:r>
              <a:rPr lang="en-GB" sz="5400" dirty="0" smtClean="0">
                <a:latin typeface="Comic Sans MS" panose="030F0702030302020204" pitchFamily="66" charset="0"/>
              </a:rPr>
              <a:t>Well done Elves!</a:t>
            </a:r>
            <a:endParaRPr lang="en-GB" sz="5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62397"/>
            <a:ext cx="1905000" cy="204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95800"/>
            <a:ext cx="1828800" cy="204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916740"/>
            <a:ext cx="163988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1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Rounded Rectangular Callout 4"/>
          <p:cNvSpPr/>
          <p:nvPr/>
        </p:nvSpPr>
        <p:spPr>
          <a:xfrm>
            <a:off x="1007502" y="990600"/>
            <a:ext cx="7504917" cy="3886200"/>
          </a:xfrm>
          <a:prstGeom prst="wedgeRoundRectCallout">
            <a:avLst>
              <a:gd name="adj1" fmla="val -48963"/>
              <a:gd name="adj2" fmla="val 77112"/>
              <a:gd name="adj3" fmla="val 16667"/>
            </a:avLst>
          </a:prstGeom>
          <a:solidFill>
            <a:srgbClr val="FFFF99"/>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62231" y="-685840"/>
            <a:ext cx="6858000" cy="2434503"/>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409978" y="969818"/>
            <a:ext cx="10339876" cy="3262818"/>
          </a:xfrm>
        </p:spPr>
        <p:txBody>
          <a:bodyPr>
            <a:normAutofit fontScale="25000" lnSpcReduction="20000"/>
          </a:bodyPr>
          <a:lstStyle/>
          <a:p>
            <a:endParaRPr lang="en-GB" sz="8000" dirty="0">
              <a:latin typeface="Comic Sans MS" panose="030F0702030302020204" pitchFamily="66" charset="0"/>
            </a:endParaRPr>
          </a:p>
          <a:p>
            <a:r>
              <a:rPr lang="en-GB" sz="8000" dirty="0" smtClean="0">
                <a:solidFill>
                  <a:srgbClr val="00B0F0"/>
                </a:solidFill>
                <a:latin typeface="Arial Black" panose="020B0A04020102020204" pitchFamily="34" charset="0"/>
              </a:rPr>
              <a:t>Well done Elves for your reading last week.</a:t>
            </a:r>
          </a:p>
          <a:p>
            <a:endParaRPr lang="en-GB" sz="8000" dirty="0" smtClean="0">
              <a:solidFill>
                <a:srgbClr val="00B0F0"/>
              </a:solidFill>
              <a:latin typeface="Arial Black" panose="020B0A04020102020204" pitchFamily="34" charset="0"/>
            </a:endParaRPr>
          </a:p>
          <a:p>
            <a:r>
              <a:rPr lang="en-GB" sz="8000" dirty="0" smtClean="0">
                <a:solidFill>
                  <a:srgbClr val="00B0F0"/>
                </a:solidFill>
                <a:latin typeface="Arial Black" panose="020B0A04020102020204" pitchFamily="34" charset="0"/>
              </a:rPr>
              <a:t>Keep it up!</a:t>
            </a:r>
          </a:p>
          <a:p>
            <a:r>
              <a:rPr lang="en-GB" sz="8000" b="1" dirty="0" smtClean="0">
                <a:solidFill>
                  <a:srgbClr val="FF66CC"/>
                </a:solidFill>
                <a:latin typeface="Comic Sans MS" panose="030F0702030302020204" pitchFamily="66" charset="0"/>
              </a:rPr>
              <a:t>Please log on to Bug Club and read for at least 15 minutes.</a:t>
            </a:r>
          </a:p>
          <a:p>
            <a:r>
              <a:rPr lang="en-GB" sz="8000" b="1" dirty="0" smtClean="0">
                <a:solidFill>
                  <a:srgbClr val="FF66CC"/>
                </a:solidFill>
                <a:latin typeface="Comic Sans MS" panose="030F0702030302020204" pitchFamily="66" charset="0"/>
              </a:rPr>
              <a:t>            </a:t>
            </a:r>
          </a:p>
          <a:p>
            <a:r>
              <a:rPr lang="en-GB" sz="8000" b="1" dirty="0" smtClean="0">
                <a:solidFill>
                  <a:srgbClr val="FF66CC"/>
                </a:solidFill>
                <a:latin typeface="Comic Sans MS" panose="030F0702030302020204" pitchFamily="66" charset="0"/>
              </a:rPr>
              <a:t> </a:t>
            </a:r>
            <a:r>
              <a:rPr lang="en-GB" sz="8000" b="1" dirty="0">
                <a:solidFill>
                  <a:srgbClr val="FF66CC"/>
                </a:solidFill>
                <a:latin typeface="Comic Sans MS" panose="030F0702030302020204" pitchFamily="66" charset="0"/>
              </a:rPr>
              <a:t>R</a:t>
            </a:r>
            <a:r>
              <a:rPr lang="en-GB" sz="8000" b="1" dirty="0" smtClean="0">
                <a:solidFill>
                  <a:srgbClr val="FF66CC"/>
                </a:solidFill>
                <a:latin typeface="Comic Sans MS" panose="030F0702030302020204" pitchFamily="66" charset="0"/>
              </a:rPr>
              <a:t>ead the key words inside the front cover first.</a:t>
            </a:r>
          </a:p>
          <a:p>
            <a:r>
              <a:rPr lang="en-GB" sz="8000" b="1" dirty="0" smtClean="0">
                <a:solidFill>
                  <a:srgbClr val="FF66CC"/>
                </a:solidFill>
                <a:latin typeface="Comic Sans MS" panose="030F0702030302020204" pitchFamily="66" charset="0"/>
              </a:rPr>
              <a:t>Click on the bug questions.</a:t>
            </a:r>
          </a:p>
          <a:p>
            <a:endParaRPr lang="en-GB" sz="8000" b="1" dirty="0">
              <a:solidFill>
                <a:srgbClr val="FF66CC"/>
              </a:solidFill>
              <a:latin typeface="Comic Sans MS" panose="030F0702030302020204" pitchFamily="66" charset="0"/>
            </a:endParaRPr>
          </a:p>
          <a:p>
            <a:r>
              <a:rPr lang="en-GB" sz="8000" b="1" dirty="0" smtClean="0">
                <a:solidFill>
                  <a:srgbClr val="FF66CC"/>
                </a:solidFill>
                <a:latin typeface="Comic Sans MS" panose="030F0702030302020204" pitchFamily="66" charset="0"/>
              </a:rPr>
              <a:t> Keep on noting down the books you’ve read in your reading</a:t>
            </a:r>
          </a:p>
          <a:p>
            <a:r>
              <a:rPr lang="en-GB" sz="8000" b="1" dirty="0">
                <a:solidFill>
                  <a:srgbClr val="FF66CC"/>
                </a:solidFill>
                <a:latin typeface="Comic Sans MS" panose="030F0702030302020204" pitchFamily="66" charset="0"/>
              </a:rPr>
              <a:t>r</a:t>
            </a:r>
            <a:r>
              <a:rPr lang="en-GB" sz="8000" b="1" dirty="0" smtClean="0">
                <a:solidFill>
                  <a:srgbClr val="FF66CC"/>
                </a:solidFill>
                <a:latin typeface="Comic Sans MS" panose="030F0702030302020204" pitchFamily="66" charset="0"/>
              </a:rPr>
              <a:t>ecord book.</a:t>
            </a:r>
            <a:endParaRPr lang="en-GB" sz="8000" dirty="0">
              <a:latin typeface="Comic Sans MS" panose="030F0702030302020204" pitchFamily="66" charset="0"/>
            </a:endParaRPr>
          </a:p>
          <a:p>
            <a:endParaRPr lang="en-GB" sz="2000" dirty="0" smtClean="0">
              <a:latin typeface="Comic Sans MS" panose="030F0702030302020204" pitchFamily="66" charset="0"/>
            </a:endParaRPr>
          </a:p>
          <a:p>
            <a:r>
              <a:rPr lang="en-GB" sz="2000" dirty="0" smtClean="0">
                <a:latin typeface="Comic Sans MS" panose="030F0702030302020204" pitchFamily="66" charset="0"/>
              </a:rPr>
              <a:t> </a:t>
            </a:r>
            <a:endParaRPr lang="en-GB" sz="2000" dirty="0">
              <a:latin typeface="Comic Sans MS" panose="030F0702030302020204" pitchFamily="66"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859" y="3399522"/>
            <a:ext cx="514350" cy="46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66310" y="5929745"/>
            <a:ext cx="5257800" cy="646331"/>
          </a:xfrm>
          <a:prstGeom prst="rect">
            <a:avLst/>
          </a:prstGeom>
          <a:solidFill>
            <a:srgbClr val="D1B2E8"/>
          </a:solidFill>
          <a:ln>
            <a:solidFill>
              <a:srgbClr val="D1B2E8"/>
            </a:solidFill>
          </a:ln>
        </p:spPr>
        <p:txBody>
          <a:bodyPr wrap="square" rtlCol="0">
            <a:spAutoFit/>
          </a:bodyPr>
          <a:lstStyle/>
          <a:p>
            <a:r>
              <a:rPr lang="en-GB" dirty="0">
                <a:latin typeface="Comic Sans MS" panose="030F0702030302020204" pitchFamily="66" charset="0"/>
              </a:rPr>
              <a:t>Y</a:t>
            </a:r>
            <a:r>
              <a:rPr lang="en-GB" dirty="0" smtClean="0">
                <a:latin typeface="Comic Sans MS" panose="030F0702030302020204" pitchFamily="66" charset="0"/>
              </a:rPr>
              <a:t>our personal login details are found  inside the  front cover of your reading record book.</a:t>
            </a:r>
            <a:endParaRPr lang="en-GB" dirty="0">
              <a:latin typeface="Comic Sans MS" panose="030F0702030302020204" pitchFamily="66"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9" y="5262872"/>
            <a:ext cx="1676401"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672845"/>
            <a:ext cx="1700791" cy="190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Rounded Rectangular Callout 4"/>
          <p:cNvSpPr/>
          <p:nvPr/>
        </p:nvSpPr>
        <p:spPr>
          <a:xfrm>
            <a:off x="1704583" y="2514600"/>
            <a:ext cx="7239000" cy="1409700"/>
          </a:xfrm>
          <a:prstGeom prst="wedgeRoundRectCallout">
            <a:avLst>
              <a:gd name="adj1" fmla="val 43934"/>
              <a:gd name="adj2" fmla="val 43881"/>
              <a:gd name="adj3" fmla="val 16667"/>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81000" y="483121"/>
            <a:ext cx="6858000" cy="1244600"/>
          </a:xfrm>
        </p:spPr>
        <p:txBody>
          <a:bodyPr/>
          <a:lstStyle/>
          <a:p>
            <a:r>
              <a:rPr lang="en-GB" u="sng" dirty="0" smtClean="0">
                <a:latin typeface="Comic Sans MS" panose="030F0702030302020204" pitchFamily="66" charset="0"/>
              </a:rPr>
              <a:t>Maths</a:t>
            </a:r>
            <a:endParaRPr lang="en-GB" u="sng" dirty="0">
              <a:latin typeface="Comic Sans MS" panose="030F0702030302020204" pitchFamily="66" charset="0"/>
            </a:endParaRPr>
          </a:p>
        </p:txBody>
      </p:sp>
      <p:sp>
        <p:nvSpPr>
          <p:cNvPr id="3" name="Subtitle 2"/>
          <p:cNvSpPr>
            <a:spLocks noGrp="1"/>
          </p:cNvSpPr>
          <p:nvPr>
            <p:ph type="subTitle" idx="1"/>
          </p:nvPr>
        </p:nvSpPr>
        <p:spPr>
          <a:xfrm>
            <a:off x="1818731" y="2538608"/>
            <a:ext cx="6858000" cy="1655762"/>
          </a:xfrm>
        </p:spPr>
        <p:txBody>
          <a:bodyPr/>
          <a:lstStyle/>
          <a:p>
            <a:r>
              <a:rPr lang="en-GB" dirty="0" smtClean="0"/>
              <a:t> </a:t>
            </a:r>
            <a:r>
              <a:rPr lang="en-GB" sz="3600" dirty="0" smtClean="0">
                <a:latin typeface="Comic Sans MS" panose="030F0702030302020204" pitchFamily="66" charset="0"/>
              </a:rPr>
              <a:t>Today we are going to look at</a:t>
            </a:r>
          </a:p>
          <a:p>
            <a:r>
              <a:rPr lang="en-GB" sz="3600" dirty="0">
                <a:latin typeface="Comic Sans MS" panose="030F0702030302020204" pitchFamily="66" charset="0"/>
              </a:rPr>
              <a:t>m</a:t>
            </a:r>
            <a:r>
              <a:rPr lang="en-GB" sz="3600" dirty="0" smtClean="0">
                <a:latin typeface="Comic Sans MS" panose="030F0702030302020204" pitchFamily="66" charset="0"/>
              </a:rPr>
              <a:t>easuring capacity.</a:t>
            </a:r>
            <a:endParaRPr lang="en-GB" sz="3600" dirty="0">
              <a:latin typeface="Comic Sans MS" panose="030F0702030302020204" pitchFamily="66"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1887200"/>
            <a:ext cx="2222357" cy="304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69402"/>
            <a:ext cx="4267200" cy="193833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483678"/>
            <a:ext cx="198120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727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81503" y="662401"/>
            <a:ext cx="16002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152400" y="838200"/>
            <a:ext cx="1981200" cy="646331"/>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   Maths</a:t>
            </a:r>
            <a:endParaRPr lang="en-GB"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43050"/>
            <a:ext cx="8128233"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474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52400" y="662402"/>
            <a:ext cx="16002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52400" y="838200"/>
            <a:ext cx="1981200" cy="646331"/>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84531"/>
            <a:ext cx="8374711" cy="491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516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ounded Rectangle 6"/>
          <p:cNvSpPr/>
          <p:nvPr/>
        </p:nvSpPr>
        <p:spPr>
          <a:xfrm>
            <a:off x="457200" y="0"/>
            <a:ext cx="8402350" cy="1905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6025" y="-1"/>
            <a:ext cx="9448800" cy="1828801"/>
          </a:xfrm>
        </p:spPr>
        <p:txBody>
          <a:bodyPr>
            <a:normAutofit/>
          </a:bodyPr>
          <a:lstStyle/>
          <a:p>
            <a:r>
              <a:rPr lang="en-GB" sz="2000" dirty="0" smtClean="0">
                <a:latin typeface="Comic Sans MS" panose="030F0702030302020204" pitchFamily="66" charset="0"/>
              </a:rPr>
              <a:t>I’d like you to complete the page below from your CGP books</a:t>
            </a:r>
            <a:br>
              <a:rPr lang="en-GB" sz="2000" dirty="0" smtClean="0">
                <a:latin typeface="Comic Sans MS" panose="030F0702030302020204" pitchFamily="66" charset="0"/>
              </a:rPr>
            </a:br>
            <a:r>
              <a:rPr lang="en-GB" sz="2000" dirty="0" smtClean="0">
                <a:latin typeface="Comic Sans MS" panose="030F0702030302020204" pitchFamily="66" charset="0"/>
              </a:rPr>
              <a:t>and the challenge maths slides which follow this slide.</a:t>
            </a:r>
            <a:br>
              <a:rPr lang="en-GB" sz="2000" dirty="0" smtClean="0">
                <a:latin typeface="Comic Sans MS" panose="030F0702030302020204" pitchFamily="66" charset="0"/>
              </a:rPr>
            </a:br>
            <a:r>
              <a:rPr lang="en-GB" sz="2000" dirty="0" smtClean="0">
                <a:latin typeface="Comic Sans MS" panose="030F0702030302020204" pitchFamily="66" charset="0"/>
              </a:rPr>
              <a:t>Keep on challenging yourself!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You’ll find the answers to CGP questions at the back of the CGP book.</a:t>
            </a:r>
            <a:endParaRPr lang="en-GB" sz="2000" dirty="0"/>
          </a:p>
        </p:txBody>
      </p:sp>
      <p:sp>
        <p:nvSpPr>
          <p:cNvPr id="3" name="Subtitle 2"/>
          <p:cNvSpPr>
            <a:spLocks noGrp="1"/>
          </p:cNvSpPr>
          <p:nvPr>
            <p:ph type="subTitle" idx="1"/>
          </p:nvPr>
        </p:nvSpPr>
        <p:spPr>
          <a:xfrm>
            <a:off x="2133600" y="1997165"/>
            <a:ext cx="6858000" cy="960120"/>
          </a:xfrm>
        </p:spPr>
        <p:txBody>
          <a:bodyPr>
            <a:normAutofit fontScale="25000" lnSpcReduction="20000"/>
          </a:bodyPr>
          <a:lstStyle/>
          <a:p>
            <a:endParaRPr lang="en-GB" dirty="0" smtClean="0">
              <a:latin typeface="Comic Sans MS" panose="030F0702030302020204" pitchFamily="66" charset="0"/>
            </a:endParaRPr>
          </a:p>
          <a:p>
            <a:r>
              <a:rPr lang="en-GB" sz="11200" dirty="0" smtClean="0">
                <a:latin typeface="Comic Sans MS" panose="030F0702030302020204" pitchFamily="66" charset="0"/>
              </a:rPr>
              <a:t>If you would like to try Gruffalo work, complete page 27</a:t>
            </a:r>
          </a:p>
          <a:p>
            <a:endParaRPr lang="en-GB" sz="11200" dirty="0" smtClean="0">
              <a:latin typeface="Comic Sans MS" panose="030F0702030302020204" pitchFamily="66" charset="0"/>
            </a:endParaRPr>
          </a:p>
          <a:p>
            <a:r>
              <a:rPr lang="en-GB" sz="11200" dirty="0" smtClean="0">
                <a:latin typeface="Comic Sans MS" panose="030F0702030302020204" pitchFamily="66" charset="0"/>
              </a:rPr>
              <a:t>If </a:t>
            </a:r>
            <a:r>
              <a:rPr lang="en-GB" sz="11200" dirty="0">
                <a:latin typeface="Comic Sans MS" panose="030F0702030302020204" pitchFamily="66" charset="0"/>
              </a:rPr>
              <a:t>you would like to try </a:t>
            </a:r>
            <a:r>
              <a:rPr lang="en-GB" sz="11200" dirty="0" smtClean="0">
                <a:latin typeface="Comic Sans MS" panose="030F0702030302020204" pitchFamily="66" charset="0"/>
              </a:rPr>
              <a:t>Horrid Henry work, complete pages </a:t>
            </a:r>
          </a:p>
          <a:p>
            <a:r>
              <a:rPr lang="en-GB" sz="11200" dirty="0" smtClean="0">
                <a:latin typeface="Comic Sans MS" panose="030F0702030302020204" pitchFamily="66" charset="0"/>
              </a:rPr>
              <a:t>27 and the challenge sheet 1 (next page and record in your blue book)</a:t>
            </a:r>
          </a:p>
          <a:p>
            <a:endParaRPr lang="en-GB" sz="12800" dirty="0" smtClean="0">
              <a:latin typeface="Comic Sans MS" panose="030F0702030302020204" pitchFamily="66" charset="0"/>
            </a:endParaRPr>
          </a:p>
          <a:p>
            <a:r>
              <a:rPr lang="en-GB" sz="9600" dirty="0" smtClean="0">
                <a:latin typeface="Comic Sans MS" panose="030F0702030302020204" pitchFamily="66" charset="0"/>
              </a:rPr>
              <a:t>If </a:t>
            </a:r>
            <a:r>
              <a:rPr lang="en-GB" sz="12800" dirty="0" smtClean="0">
                <a:latin typeface="Comic Sans MS" panose="030F0702030302020204" pitchFamily="66" charset="0"/>
              </a:rPr>
              <a:t>you </a:t>
            </a:r>
            <a:r>
              <a:rPr lang="en-GB" sz="12800" dirty="0">
                <a:latin typeface="Comic Sans MS" panose="030F0702030302020204" pitchFamily="66" charset="0"/>
              </a:rPr>
              <a:t>would like to try </a:t>
            </a:r>
            <a:r>
              <a:rPr lang="en-GB" sz="12800" dirty="0" smtClean="0">
                <a:latin typeface="Comic Sans MS" panose="030F0702030302020204" pitchFamily="66" charset="0"/>
              </a:rPr>
              <a:t>James and the Giant Peach work, complete pages </a:t>
            </a:r>
            <a:r>
              <a:rPr lang="en-GB" sz="12800" dirty="0">
                <a:latin typeface="Comic Sans MS" panose="030F0702030302020204" pitchFamily="66" charset="0"/>
              </a:rPr>
              <a:t> </a:t>
            </a:r>
            <a:r>
              <a:rPr lang="en-GB" sz="12800" dirty="0" smtClean="0">
                <a:latin typeface="Comic Sans MS" panose="030F0702030302020204" pitchFamily="66" charset="0"/>
              </a:rPr>
              <a:t>27, challenge pages 1 and 2</a:t>
            </a: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1" y="2011020"/>
            <a:ext cx="1247089" cy="1007157"/>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859573" y="3505200"/>
            <a:ext cx="969226" cy="1013704"/>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334" y="5105400"/>
            <a:ext cx="986465" cy="1142719"/>
          </a:xfrm>
          <a:prstGeom prst="rect">
            <a:avLst/>
          </a:prstGeom>
          <a:noFill/>
          <a:ln>
            <a:noFill/>
          </a:ln>
        </p:spPr>
      </p:pic>
    </p:spTree>
    <p:extLst>
      <p:ext uri="{BB962C8B-B14F-4D97-AF65-F5344CB8AC3E}">
        <p14:creationId xmlns:p14="http://schemas.microsoft.com/office/powerpoint/2010/main" val="137116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52400" y="662402"/>
            <a:ext cx="1600200" cy="137612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52400" y="662402"/>
            <a:ext cx="1981200" cy="1200329"/>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p>
          <a:p>
            <a:r>
              <a:rPr lang="en-GB" dirty="0" smtClean="0">
                <a:latin typeface="Comic Sans MS" panose="030F0702030302020204" pitchFamily="66" charset="0"/>
              </a:rPr>
              <a:t>Challenge</a:t>
            </a:r>
          </a:p>
          <a:p>
            <a:r>
              <a:rPr lang="en-GB" dirty="0">
                <a:latin typeface="Comic Sans MS" panose="030F0702030302020204" pitchFamily="66" charset="0"/>
              </a:rPr>
              <a:t>1</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945" y="89349"/>
            <a:ext cx="4433455" cy="21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090" y="2286001"/>
            <a:ext cx="444731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090" y="4572000"/>
            <a:ext cx="444731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832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7585" y="230801"/>
            <a:ext cx="14478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7585" y="318700"/>
            <a:ext cx="1981200" cy="923330"/>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p>
          <a:p>
            <a:r>
              <a:rPr lang="en-GB" dirty="0" smtClean="0">
                <a:latin typeface="Comic Sans MS" panose="030F0702030302020204" pitchFamily="66" charset="0"/>
              </a:rPr>
              <a:t>Challenge 2</a:t>
            </a:r>
            <a:endParaRPr lang="en-GB" dirty="0">
              <a:latin typeface="Comic Sans MS" panose="030F0702030302020204"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52930"/>
            <a:ext cx="5128446" cy="565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35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955</Words>
  <Application>Microsoft Office PowerPoint</Application>
  <PresentationFormat>On-screen Show (4:3)</PresentationFormat>
  <Paragraphs>183</Paragraphs>
  <Slides>29</Slides>
  <Notes>2</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Childrens drawings on blue design template</vt:lpstr>
      <vt:lpstr>1_Office Theme</vt:lpstr>
      <vt:lpstr>      Hi Elves, Great work yesterday! </vt:lpstr>
      <vt:lpstr>It’s Tuesday</vt:lpstr>
      <vt:lpstr>        Reading online </vt:lpstr>
      <vt:lpstr>Maths</vt:lpstr>
      <vt:lpstr>PowerPoint Presentation</vt:lpstr>
      <vt:lpstr>PowerPoint Presentation</vt:lpstr>
      <vt:lpstr>I’d like you to complete the page below from your CGP books and the challenge maths slides which follow this slide. Keep on challenging yourself!   You’ll find the answers to CGP questions at the back of the CGP book.</vt:lpstr>
      <vt:lpstr>PowerPoint Presentation</vt:lpstr>
      <vt:lpstr>PowerPoint Presentation</vt:lpstr>
      <vt:lpstr>.</vt:lpstr>
      <vt:lpstr>PowerPoint Presentation</vt:lpstr>
      <vt:lpstr>PowerPoint Presentation</vt:lpstr>
      <vt:lpstr>PowerPoint Presentation</vt:lpstr>
      <vt:lpstr>PowerPoint Presentation</vt:lpstr>
      <vt:lpstr>Now I would like you to have a go at completing work in  your CGP Maths workbook. The answers are in the back of  the book.</vt:lpstr>
      <vt:lpstr>PowerPoint Presentation</vt:lpstr>
      <vt:lpstr>PowerPoint Presentation</vt:lpstr>
      <vt:lpstr>PowerPoint Presentation</vt:lpstr>
      <vt:lpstr>Handwriting</vt:lpstr>
      <vt:lpstr>English</vt:lpstr>
      <vt:lpstr>English</vt:lpstr>
      <vt:lpstr>English</vt:lpstr>
      <vt:lpstr>English</vt:lpstr>
      <vt:lpstr>Phonics</vt:lpstr>
      <vt:lpstr>Phonics</vt:lpstr>
      <vt:lpstr>Phonics</vt:lpstr>
      <vt:lpstr>  </vt:lpstr>
      <vt:lpstr> Active Learning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yvonne murray</cp:lastModifiedBy>
  <cp:revision>171</cp:revision>
  <cp:lastPrinted>2020-03-20T10:30:41Z</cp:lastPrinted>
  <dcterms:created xsi:type="dcterms:W3CDTF">2020-03-17T20:05:19Z</dcterms:created>
  <dcterms:modified xsi:type="dcterms:W3CDTF">2020-03-27T14:48:41Z</dcterms:modified>
</cp:coreProperties>
</file>