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2" r:id="rId4"/>
    <p:sldId id="263" r:id="rId5"/>
    <p:sldId id="281" r:id="rId6"/>
    <p:sldId id="264" r:id="rId7"/>
    <p:sldId id="282" r:id="rId8"/>
    <p:sldId id="285" r:id="rId9"/>
    <p:sldId id="289" r:id="rId10"/>
    <p:sldId id="265" r:id="rId11"/>
    <p:sldId id="266" r:id="rId12"/>
    <p:sldId id="278" r:id="rId13"/>
    <p:sldId id="280" r:id="rId14"/>
    <p:sldId id="283" r:id="rId15"/>
    <p:sldId id="272" r:id="rId16"/>
    <p:sldId id="270" r:id="rId17"/>
    <p:sldId id="267"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FF9F"/>
    <a:srgbClr val="61D6FF"/>
    <a:srgbClr val="E37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en-US" noProof="0" smtClean="0"/>
              <a:t>Click to edit Master title style</a:t>
            </a:r>
            <a:endParaRPr lang="en-GB" altLang="en-US" noProof="0" smtClean="0"/>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en-US" noProof="0" smtClean="0"/>
              <a:t>Click to edit Master subtitle style</a:t>
            </a:r>
            <a:endParaRPr lang="en-GB" altLang="en-US" noProof="0" smtClean="0"/>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GB" altLang="en-US">
              <a:solidFill>
                <a:srgbClr val="000000"/>
              </a:solidFill>
            </a:endParaRPr>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GB" altLang="en-US">
              <a:solidFill>
                <a:srgbClr val="000000"/>
              </a:solidFill>
            </a:endParaRPr>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6C34D4A5-761B-4C0E-825F-6DFAA45691F4}" type="slidenum">
              <a:rPr lang="en-GB" altLang="en-US">
                <a:solidFill>
                  <a:srgbClr val="000000"/>
                </a:solidFill>
              </a:rPr>
              <a:pPr/>
              <a:t>‹#›</a:t>
            </a:fld>
            <a:endParaRPr lang="en-GB" altLang="en-US">
              <a:solidFill>
                <a:srgbClr val="000000"/>
              </a:solidFill>
            </a:endParaRPr>
          </a:p>
        </p:txBody>
      </p:sp>
      <p:grpSp>
        <p:nvGrpSpPr>
          <p:cNvPr id="5128" name="Group 8" descr="crayon"/>
          <p:cNvGrpSpPr>
            <a:grpSpLocks/>
          </p:cNvGrpSpPr>
          <p:nvPr/>
        </p:nvGrpSpPr>
        <p:grpSpPr bwMode="auto">
          <a:xfrm>
            <a:off x="195263" y="234950"/>
            <a:ext cx="3787775" cy="1778000"/>
            <a:chOff x="123" y="148"/>
            <a:chExt cx="2386" cy="1120"/>
          </a:xfrm>
        </p:grpSpPr>
        <p:sp>
          <p:nvSpPr>
            <p:cNvPr id="5129"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0"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1"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32" name="Group 12"/>
            <p:cNvGrpSpPr>
              <a:grpSpLocks/>
            </p:cNvGrpSpPr>
            <p:nvPr userDrawn="1"/>
          </p:nvGrpSpPr>
          <p:grpSpPr bwMode="auto">
            <a:xfrm>
              <a:off x="123" y="148"/>
              <a:ext cx="2386" cy="1081"/>
              <a:chOff x="123" y="148"/>
              <a:chExt cx="2386" cy="1081"/>
            </a:xfrm>
          </p:grpSpPr>
          <p:sp>
            <p:nvSpPr>
              <p:cNvPr id="5133"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4"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5"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6"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7"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nvGrpSpPr>
          <p:cNvPr id="5138" name="Group 18" descr="crayon"/>
          <p:cNvGrpSpPr>
            <a:grpSpLocks/>
          </p:cNvGrpSpPr>
          <p:nvPr/>
        </p:nvGrpSpPr>
        <p:grpSpPr bwMode="auto">
          <a:xfrm>
            <a:off x="7915275" y="4368800"/>
            <a:ext cx="742950" cy="1058863"/>
            <a:chOff x="4986" y="2752"/>
            <a:chExt cx="468" cy="667"/>
          </a:xfrm>
        </p:grpSpPr>
        <p:sp>
          <p:nvSpPr>
            <p:cNvPr id="5139"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0"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1"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42" name="Group 22"/>
            <p:cNvGrpSpPr>
              <a:grpSpLocks/>
            </p:cNvGrpSpPr>
            <p:nvPr userDrawn="1"/>
          </p:nvGrpSpPr>
          <p:grpSpPr bwMode="auto">
            <a:xfrm>
              <a:off x="4986" y="2752"/>
              <a:ext cx="468" cy="667"/>
              <a:chOff x="4986" y="2752"/>
              <a:chExt cx="468" cy="667"/>
            </a:xfrm>
          </p:grpSpPr>
          <p:sp>
            <p:nvSpPr>
              <p:cNvPr id="5143"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4"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5"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6"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7"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5148"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5149"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1597780323"/>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13AF33-89CE-40CE-B59A-3768158F62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270022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83883-7D90-4926-965C-DC21EDB7C5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08189988"/>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FA7D1DE4-1348-4C27-9264-32833C9349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04757627"/>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7" name="Footer Placeholder 6"/>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2"/>
          </p:nvPr>
        </p:nvSpPr>
        <p:spPr>
          <a:xfrm>
            <a:off x="6718300" y="6248400"/>
            <a:ext cx="1905000" cy="457200"/>
          </a:xfrm>
        </p:spPr>
        <p:txBody>
          <a:bodyPr/>
          <a:lstStyle>
            <a:lvl1pPr>
              <a:defRPr/>
            </a:lvl1pPr>
          </a:lstStyle>
          <a:p>
            <a:fld id="{4DCA9AAD-68C5-4DC8-9139-E9A60990FD3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81017106"/>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784B73-7D14-48BF-9BD0-90F111DEFE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701614388"/>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F834CB-A74C-4CB6-A612-9066FA7315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6710844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6A46F2-FE5C-4DA0-BB15-6715C0905DD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30246407"/>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9F4443-98A8-44CE-B812-25EAC1EDA1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1714434"/>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67626A0-D4CD-43D8-9E77-E23C4BCF865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1773330"/>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B49F80-D041-4EEB-A507-3E1A2C2257A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3439914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CE8A70-18B6-469A-B08B-17D4847D479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79129046"/>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5FBB15-7F2B-40DC-BCF6-1907D3D250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9032743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09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0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GB" altLang="en-US">
              <a:solidFill>
                <a:srgbClr val="000000"/>
              </a:solidFill>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D6C9FE5-248A-49CD-8A09-F9A5970C70F8}"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4104"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5" name="Freeform 9" descr="crayon"/>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06" name="Group 10" descr="crayons"/>
          <p:cNvGrpSpPr>
            <a:grpSpLocks/>
          </p:cNvGrpSpPr>
          <p:nvPr/>
        </p:nvGrpSpPr>
        <p:grpSpPr bwMode="auto">
          <a:xfrm>
            <a:off x="7938" y="5867400"/>
            <a:ext cx="1287462" cy="919163"/>
            <a:chOff x="5" y="3490"/>
            <a:chExt cx="1124" cy="785"/>
          </a:xfrm>
        </p:grpSpPr>
        <p:sp>
          <p:nvSpPr>
            <p:cNvPr id="4107"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8"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9"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0"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1"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2"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3"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4"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5"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16" name="Group 20"/>
            <p:cNvGrpSpPr>
              <a:grpSpLocks/>
            </p:cNvGrpSpPr>
            <p:nvPr userDrawn="1"/>
          </p:nvGrpSpPr>
          <p:grpSpPr bwMode="auto">
            <a:xfrm>
              <a:off x="5" y="3490"/>
              <a:ext cx="1124" cy="780"/>
              <a:chOff x="5" y="3490"/>
              <a:chExt cx="1124" cy="780"/>
            </a:xfrm>
          </p:grpSpPr>
          <p:grpSp>
            <p:nvGrpSpPr>
              <p:cNvPr id="4117"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sp>
            <p:nvSpPr>
              <p:cNvPr id="4121"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2"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3"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24"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6"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7"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8"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9"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0"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1"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2"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grpSp>
        <p:nvGrpSpPr>
          <p:cNvPr id="4133" name="Group 37"/>
          <p:cNvGrpSpPr>
            <a:grpSpLocks/>
          </p:cNvGrpSpPr>
          <p:nvPr/>
        </p:nvGrpSpPr>
        <p:grpSpPr bwMode="auto">
          <a:xfrm>
            <a:off x="8680450" y="2116138"/>
            <a:ext cx="385763" cy="4308475"/>
            <a:chOff x="5468" y="1333"/>
            <a:chExt cx="243" cy="2714"/>
          </a:xfrm>
        </p:grpSpPr>
        <p:sp>
          <p:nvSpPr>
            <p:cNvPr id="4134"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5"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nvGrpSpPr>
          <p:cNvPr id="4136" name="Group 40"/>
          <p:cNvGrpSpPr>
            <a:grpSpLocks/>
          </p:cNvGrpSpPr>
          <p:nvPr/>
        </p:nvGrpSpPr>
        <p:grpSpPr bwMode="auto">
          <a:xfrm>
            <a:off x="7318375" y="90488"/>
            <a:ext cx="2133600" cy="1911350"/>
            <a:chOff x="4610" y="57"/>
            <a:chExt cx="1344" cy="1204"/>
          </a:xfrm>
        </p:grpSpPr>
        <p:grpSp>
          <p:nvGrpSpPr>
            <p:cNvPr id="41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39"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1"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2"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3"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4"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5"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6"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7"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grpSp>
    </p:spTree>
    <p:extLst>
      <p:ext uri="{BB962C8B-B14F-4D97-AF65-F5344CB8AC3E}">
        <p14:creationId xmlns:p14="http://schemas.microsoft.com/office/powerpoint/2010/main" val="738406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dissolve/>
  </p:transition>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lightbot.com/hour-of-code.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youtube.com/watch?v=XfkHRgqCn0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2362200"/>
            <a:ext cx="6705600" cy="1447800"/>
          </a:xfrm>
        </p:spPr>
        <p:txBody>
          <a:bodyPr/>
          <a:lstStyle/>
          <a:p>
            <a:r>
              <a:rPr lang="en-GB" altLang="en-US" dirty="0" smtClean="0"/>
              <a:t>Good Morning Unicorns!</a:t>
            </a:r>
            <a:endParaRPr lang="en-GB" altLang="en-US" dirty="0"/>
          </a:p>
        </p:txBody>
      </p:sp>
      <p:sp>
        <p:nvSpPr>
          <p:cNvPr id="2051" name="Rectangle 3"/>
          <p:cNvSpPr>
            <a:spLocks noGrp="1" noChangeArrowheads="1"/>
          </p:cNvSpPr>
          <p:nvPr>
            <p:ph type="subTitle" idx="1"/>
          </p:nvPr>
        </p:nvSpPr>
        <p:spPr>
          <a:xfrm>
            <a:off x="660400" y="4038600"/>
            <a:ext cx="7670800" cy="914400"/>
          </a:xfrm>
        </p:spPr>
        <p:txBody>
          <a:bodyPr/>
          <a:lstStyle/>
          <a:p>
            <a:r>
              <a:rPr lang="en-GB" altLang="en-US" sz="3600" dirty="0" smtClean="0"/>
              <a:t>Here’s your work for today:</a:t>
            </a:r>
          </a:p>
          <a:p>
            <a:r>
              <a:rPr lang="en-GB" sz="3600" dirty="0" smtClean="0">
                <a:latin typeface="Comic Sans MS" panose="030F0702030302020204" pitchFamily="66" charset="0"/>
              </a:rPr>
              <a:t>Thursday 2</a:t>
            </a:r>
            <a:r>
              <a:rPr lang="en-GB" sz="3600" baseline="30000" dirty="0" smtClean="0">
                <a:latin typeface="Comic Sans MS" panose="030F0702030302020204" pitchFamily="66" charset="0"/>
              </a:rPr>
              <a:t>nd</a:t>
            </a:r>
            <a:r>
              <a:rPr lang="en-GB" sz="3600" dirty="0" smtClean="0">
                <a:latin typeface="Comic Sans MS" panose="030F0702030302020204" pitchFamily="66" charset="0"/>
              </a:rPr>
              <a:t> April</a:t>
            </a:r>
            <a:endParaRPr lang="en-GB" sz="3600" dirty="0">
              <a:latin typeface="Comic Sans MS" panose="030F0702030302020204" pitchFamily="66" charset="0"/>
            </a:endParaRPr>
          </a:p>
          <a:p>
            <a:endParaRPr lang="en-GB" altLang="en-US" sz="3600" dirty="0"/>
          </a:p>
        </p:txBody>
      </p:sp>
    </p:spTree>
    <p:extLst>
      <p:ext uri="{BB962C8B-B14F-4D97-AF65-F5344CB8AC3E}">
        <p14:creationId xmlns:p14="http://schemas.microsoft.com/office/powerpoint/2010/main" val="3064845649"/>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pic>
        <p:nvPicPr>
          <p:cNvPr id="2" name="Picture 1"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143000"/>
            <a:ext cx="1905000" cy="1218565"/>
          </a:xfrm>
          <a:prstGeom prst="rect">
            <a:avLst/>
          </a:prstGeom>
          <a:noFill/>
          <a:ln>
            <a:noFill/>
          </a:ln>
        </p:spPr>
      </p:pic>
      <p:sp>
        <p:nvSpPr>
          <p:cNvPr id="3" name="Rectangle 2"/>
          <p:cNvSpPr/>
          <p:nvPr/>
        </p:nvSpPr>
        <p:spPr>
          <a:xfrm>
            <a:off x="3237696" y="2782669"/>
            <a:ext cx="2214068" cy="923330"/>
          </a:xfrm>
          <a:prstGeom prst="rect">
            <a:avLst/>
          </a:prstGeom>
        </p:spPr>
        <p:txBody>
          <a:bodyPr wrap="none">
            <a:spAutoFit/>
          </a:bodyPr>
          <a:lstStyle/>
          <a:p>
            <a:r>
              <a:rPr lang="en-GB" sz="5400" u="sng" dirty="0" smtClean="0">
                <a:latin typeface="Comic Sans MS" panose="030F0702030302020204" pitchFamily="66" charset="0"/>
              </a:rPr>
              <a:t>Maths</a:t>
            </a:r>
            <a:endParaRPr lang="en-GB" sz="5400" dirty="0"/>
          </a:p>
        </p:txBody>
      </p:sp>
      <p:sp>
        <p:nvSpPr>
          <p:cNvPr id="4" name="Rectangle 3"/>
          <p:cNvSpPr/>
          <p:nvPr/>
        </p:nvSpPr>
        <p:spPr>
          <a:xfrm>
            <a:off x="1628967" y="4142372"/>
            <a:ext cx="7239000" cy="2123658"/>
          </a:xfrm>
          <a:prstGeom prst="rect">
            <a:avLst/>
          </a:prstGeom>
        </p:spPr>
        <p:txBody>
          <a:bodyPr wrap="square">
            <a:spAutoFit/>
          </a:bodyPr>
          <a:lstStyle/>
          <a:p>
            <a:r>
              <a:rPr lang="en-GB" sz="4400" dirty="0" smtClean="0">
                <a:latin typeface="Comic Sans MS" panose="030F0702030302020204" pitchFamily="66" charset="0"/>
              </a:rPr>
              <a:t>Today we are going to look at measuring different amounts.</a:t>
            </a:r>
            <a:endParaRPr lang="en-GB" sz="4400" dirty="0">
              <a:latin typeface="Comic Sans MS" panose="030F0702030302020204" pitchFamily="66" charset="0"/>
            </a:endParaRPr>
          </a:p>
        </p:txBody>
      </p:sp>
    </p:spTree>
    <p:extLst>
      <p:ext uri="{BB962C8B-B14F-4D97-AF65-F5344CB8AC3E}">
        <p14:creationId xmlns:p14="http://schemas.microsoft.com/office/powerpoint/2010/main" val="4227182611"/>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6" name="Rectangle 5"/>
          <p:cNvSpPr/>
          <p:nvPr/>
        </p:nvSpPr>
        <p:spPr>
          <a:xfrm>
            <a:off x="1447800" y="5663045"/>
            <a:ext cx="7196270" cy="923330"/>
          </a:xfrm>
          <a:prstGeom prst="rect">
            <a:avLst/>
          </a:prstGeom>
        </p:spPr>
        <p:txBody>
          <a:bodyPr wrap="square">
            <a:spAutoFit/>
          </a:bodyPr>
          <a:lstStyle/>
          <a:p>
            <a:r>
              <a:rPr lang="en-GB" dirty="0">
                <a:latin typeface="Comic Sans MS" panose="030F0702030302020204" pitchFamily="66" charset="0"/>
              </a:rPr>
              <a:t>Let’s look at the answers and how you could have worked them out on the next page…</a:t>
            </a:r>
          </a:p>
          <a:p>
            <a:endParaRPr lang="en-GB" dirty="0"/>
          </a:p>
        </p:txBody>
      </p:sp>
      <p:pic>
        <p:nvPicPr>
          <p:cNvPr id="2" name="Picture 1"/>
          <p:cNvPicPr>
            <a:picLocks noChangeAspect="1"/>
          </p:cNvPicPr>
          <p:nvPr/>
        </p:nvPicPr>
        <p:blipFill>
          <a:blip r:embed="rId2"/>
          <a:stretch>
            <a:fillRect/>
          </a:stretch>
        </p:blipFill>
        <p:spPr>
          <a:xfrm>
            <a:off x="1905000" y="152400"/>
            <a:ext cx="5171429" cy="5257143"/>
          </a:xfrm>
          <a:prstGeom prst="rect">
            <a:avLst/>
          </a:prstGeom>
        </p:spPr>
      </p:pic>
    </p:spTree>
    <p:extLst>
      <p:ext uri="{BB962C8B-B14F-4D97-AF65-F5344CB8AC3E}">
        <p14:creationId xmlns:p14="http://schemas.microsoft.com/office/powerpoint/2010/main" val="612970405"/>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2438400" y="0"/>
            <a:ext cx="4276067" cy="5087978"/>
          </a:xfrm>
          <a:prstGeom prst="rect">
            <a:avLst/>
          </a:prstGeom>
        </p:spPr>
      </p:pic>
      <p:sp>
        <p:nvSpPr>
          <p:cNvPr id="5" name="Rectangle 4"/>
          <p:cNvSpPr/>
          <p:nvPr/>
        </p:nvSpPr>
        <p:spPr>
          <a:xfrm>
            <a:off x="1981200" y="5486400"/>
            <a:ext cx="5943600" cy="1200329"/>
          </a:xfrm>
          <a:prstGeom prst="rect">
            <a:avLst/>
          </a:prstGeom>
        </p:spPr>
        <p:txBody>
          <a:bodyPr wrap="square">
            <a:spAutoFit/>
          </a:bodyPr>
          <a:lstStyle/>
          <a:p>
            <a:r>
              <a:rPr lang="en-GB" dirty="0"/>
              <a:t>• Why does Astrid say that the cubes need to be the same size? </a:t>
            </a:r>
            <a:endParaRPr lang="en-GB" dirty="0" smtClean="0"/>
          </a:p>
          <a:p>
            <a:r>
              <a:rPr lang="en-GB" dirty="0" smtClean="0"/>
              <a:t>• </a:t>
            </a:r>
            <a:r>
              <a:rPr lang="en-GB" dirty="0"/>
              <a:t>Why would Hiro need more cubes than Lucy when they are measuring the same book?</a:t>
            </a:r>
          </a:p>
        </p:txBody>
      </p:sp>
    </p:spTree>
    <p:extLst>
      <p:ext uri="{BB962C8B-B14F-4D97-AF65-F5344CB8AC3E}">
        <p14:creationId xmlns:p14="http://schemas.microsoft.com/office/powerpoint/2010/main" val="354404699"/>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5" name="Rounded Rectangle 4"/>
          <p:cNvSpPr/>
          <p:nvPr/>
        </p:nvSpPr>
        <p:spPr>
          <a:xfrm>
            <a:off x="152400" y="1114313"/>
            <a:ext cx="8001000" cy="1783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prstClr val="black"/>
                </a:solidFill>
                <a:latin typeface="Comic Sans MS" panose="030F0702030302020204" pitchFamily="66" charset="0"/>
                <a:ea typeface="+mj-ea"/>
                <a:cs typeface="+mj-cs"/>
              </a:rPr>
              <a:t>Now I would like you to have a go at completing work in your CGP Maths Reasoning workbook</a:t>
            </a:r>
            <a:r>
              <a:rPr lang="en-GB" sz="3600" dirty="0">
                <a:solidFill>
                  <a:prstClr val="black"/>
                </a:solidFill>
                <a:latin typeface="Calibri Light" panose="020F0302020204030204"/>
                <a:ea typeface="+mj-ea"/>
                <a:cs typeface="+mj-cs"/>
              </a:rPr>
              <a:t>.</a:t>
            </a:r>
            <a:endParaRPr lang="en-GB" dirty="0"/>
          </a:p>
        </p:txBody>
      </p:sp>
      <p:pic>
        <p:nvPicPr>
          <p:cNvPr id="6" name="Picture 5" descr="Image result for gruffal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178821"/>
            <a:ext cx="748318" cy="588818"/>
          </a:xfrm>
          <a:prstGeom prst="rect">
            <a:avLst/>
          </a:prstGeom>
          <a:noFill/>
          <a:ln>
            <a:noFill/>
          </a:ln>
        </p:spPr>
      </p:pic>
      <p:pic>
        <p:nvPicPr>
          <p:cNvPr id="7" name="Picture 6" descr="Image result for horrid henry"/>
          <p:cNvPicPr/>
          <p:nvPr/>
        </p:nvPicPr>
        <p:blipFill rotWithShape="1">
          <a:blip r:embed="rId3" cstate="print">
            <a:extLst>
              <a:ext uri="{28A0092B-C50C-407E-A947-70E740481C1C}">
                <a14:useLocalDpi xmlns:a14="http://schemas.microsoft.com/office/drawing/2010/main" val="0"/>
              </a:ext>
            </a:extLst>
          </a:blip>
          <a:srcRect r="-569" b="15217"/>
          <a:stretch/>
        </p:blipFill>
        <p:spPr bwMode="auto">
          <a:xfrm>
            <a:off x="1496809" y="4218915"/>
            <a:ext cx="636617" cy="616354"/>
          </a:xfrm>
          <a:prstGeom prst="rect">
            <a:avLst/>
          </a:prstGeom>
          <a:noFill/>
          <a:ln>
            <a:noFill/>
          </a:ln>
          <a:extLst>
            <a:ext uri="{53640926-AAD7-44D8-BBD7-CCE9431645EC}">
              <a14:shadowObscured xmlns:a14="http://schemas.microsoft.com/office/drawing/2010/main"/>
            </a:ext>
          </a:extLst>
        </p:spPr>
      </p:pic>
      <p:pic>
        <p:nvPicPr>
          <p:cNvPr id="8" name="Picture 7" descr="Image result for james and the giant peac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8060" y="5302019"/>
            <a:ext cx="701813" cy="565997"/>
          </a:xfrm>
          <a:prstGeom prst="rect">
            <a:avLst/>
          </a:prstGeom>
          <a:noFill/>
          <a:ln>
            <a:noFill/>
          </a:ln>
        </p:spPr>
      </p:pic>
      <p:sp>
        <p:nvSpPr>
          <p:cNvPr id="3" name="Rectangle 2"/>
          <p:cNvSpPr/>
          <p:nvPr/>
        </p:nvSpPr>
        <p:spPr>
          <a:xfrm>
            <a:off x="2286000" y="3105835"/>
            <a:ext cx="4572000" cy="646331"/>
          </a:xfrm>
          <a:prstGeom prst="rect">
            <a:avLst/>
          </a:prstGeom>
        </p:spPr>
        <p:txBody>
          <a:bodyPr>
            <a:spAutoFit/>
          </a:bodyPr>
          <a:lstStyle/>
          <a:p>
            <a:r>
              <a:rPr lang="en-GB" dirty="0">
                <a:latin typeface="Comic Sans MS" panose="030F0702030302020204" pitchFamily="66" charset="0"/>
              </a:rPr>
              <a:t>If you would like to try Gruffalo work, complete page </a:t>
            </a:r>
            <a:r>
              <a:rPr lang="en-GB" dirty="0" smtClean="0">
                <a:latin typeface="Comic Sans MS" panose="030F0702030302020204" pitchFamily="66" charset="0"/>
              </a:rPr>
              <a:t>24.</a:t>
            </a:r>
            <a:endParaRPr lang="en-GB" dirty="0">
              <a:latin typeface="Comic Sans MS" panose="030F0702030302020204" pitchFamily="66" charset="0"/>
            </a:endParaRPr>
          </a:p>
        </p:txBody>
      </p:sp>
      <p:sp>
        <p:nvSpPr>
          <p:cNvPr id="9" name="Rectangle 8"/>
          <p:cNvSpPr/>
          <p:nvPr/>
        </p:nvSpPr>
        <p:spPr>
          <a:xfrm>
            <a:off x="2248828" y="4142372"/>
            <a:ext cx="5752171" cy="646331"/>
          </a:xfrm>
          <a:prstGeom prst="rect">
            <a:avLst/>
          </a:prstGeom>
        </p:spPr>
        <p:txBody>
          <a:bodyPr wrap="square">
            <a:spAutoFit/>
          </a:bodyPr>
          <a:lstStyle/>
          <a:p>
            <a:r>
              <a:rPr lang="en-GB" dirty="0">
                <a:latin typeface="Comic Sans MS" panose="030F0702030302020204" pitchFamily="66" charset="0"/>
              </a:rPr>
              <a:t>If you would like to try Horrid Henry work, complete </a:t>
            </a:r>
            <a:r>
              <a:rPr lang="en-GB" dirty="0" smtClean="0">
                <a:latin typeface="Comic Sans MS" panose="030F0702030302020204" pitchFamily="66" charset="0"/>
              </a:rPr>
              <a:t>pages 24 and 25</a:t>
            </a:r>
            <a:endParaRPr lang="en-GB" dirty="0">
              <a:latin typeface="Comic Sans MS" panose="030F0702030302020204" pitchFamily="66" charset="0"/>
            </a:endParaRPr>
          </a:p>
        </p:txBody>
      </p:sp>
      <p:sp>
        <p:nvSpPr>
          <p:cNvPr id="10" name="Rectangle 9"/>
          <p:cNvSpPr/>
          <p:nvPr/>
        </p:nvSpPr>
        <p:spPr>
          <a:xfrm>
            <a:off x="2181922" y="5109660"/>
            <a:ext cx="5971478" cy="923330"/>
          </a:xfrm>
          <a:prstGeom prst="rect">
            <a:avLst/>
          </a:prstGeom>
        </p:spPr>
        <p:txBody>
          <a:bodyPr wrap="square">
            <a:spAutoFit/>
          </a:bodyPr>
          <a:lstStyle/>
          <a:p>
            <a:r>
              <a:rPr lang="en-GB" dirty="0">
                <a:latin typeface="Comic Sans MS" panose="030F0702030302020204" pitchFamily="66" charset="0"/>
              </a:rPr>
              <a:t>If you would like to try James and the Giant Peach work, complete </a:t>
            </a:r>
            <a:r>
              <a:rPr lang="en-GB" dirty="0" smtClean="0">
                <a:latin typeface="Comic Sans MS" panose="030F0702030302020204" pitchFamily="66" charset="0"/>
              </a:rPr>
              <a:t>pages 24 and 25 and my ‘Deepen Activity’ </a:t>
            </a:r>
            <a:r>
              <a:rPr lang="en-GB" dirty="0">
                <a:latin typeface="Comic Sans MS" panose="030F0702030302020204" pitchFamily="66" charset="0"/>
              </a:rPr>
              <a:t>question on the next </a:t>
            </a:r>
            <a:r>
              <a:rPr lang="en-GB" dirty="0" smtClean="0">
                <a:latin typeface="Comic Sans MS" panose="030F0702030302020204" pitchFamily="66" charset="0"/>
              </a:rPr>
              <a:t>slide.</a:t>
            </a:r>
            <a:endParaRPr lang="en-GB" dirty="0">
              <a:latin typeface="Comic Sans MS" panose="030F0702030302020204" pitchFamily="66" charset="0"/>
            </a:endParaRPr>
          </a:p>
        </p:txBody>
      </p:sp>
    </p:spTree>
    <p:extLst>
      <p:ext uri="{BB962C8B-B14F-4D97-AF65-F5344CB8AC3E}">
        <p14:creationId xmlns:p14="http://schemas.microsoft.com/office/powerpoint/2010/main" val="1945298286"/>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809" y="76200"/>
            <a:ext cx="49625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2061507" y="800100"/>
            <a:ext cx="4984827" cy="5785754"/>
          </a:xfrm>
          <a:prstGeom prst="rect">
            <a:avLst/>
          </a:prstGeom>
        </p:spPr>
      </p:pic>
    </p:spTree>
    <p:extLst>
      <p:ext uri="{BB962C8B-B14F-4D97-AF65-F5344CB8AC3E}">
        <p14:creationId xmlns:p14="http://schemas.microsoft.com/office/powerpoint/2010/main" val="4026349744"/>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a:latin typeface="Comic Sans MS" panose="030F0702030302020204" pitchFamily="66" charset="0"/>
              </a:rPr>
              <a:t/>
            </a:r>
            <a:br>
              <a:rPr lang="en-GB" u="sng" dirty="0">
                <a:latin typeface="Comic Sans MS" panose="030F0702030302020204" pitchFamily="66" charset="0"/>
              </a:rPr>
            </a:b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sp>
        <p:nvSpPr>
          <p:cNvPr id="3" name="Content Placeholder 2"/>
          <p:cNvSpPr>
            <a:spLocks noGrp="1"/>
          </p:cNvSpPr>
          <p:nvPr>
            <p:ph idx="1"/>
          </p:nvPr>
        </p:nvSpPr>
        <p:spPr>
          <a:xfrm>
            <a:off x="685800" y="1295400"/>
            <a:ext cx="7829550" cy="4881563"/>
          </a:xfrm>
        </p:spPr>
        <p:txBody>
          <a:bodyPr/>
          <a:lstStyle/>
          <a:p>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dirty="0">
                <a:latin typeface="Comic Sans MS" panose="030F0702030302020204" pitchFamily="66" charset="0"/>
              </a:rPr>
              <a:t>Today you are going to </a:t>
            </a:r>
            <a:r>
              <a:rPr lang="en-GB" dirty="0" smtClean="0">
                <a:latin typeface="Comic Sans MS" panose="030F0702030302020204" pitchFamily="66" charset="0"/>
              </a:rPr>
              <a:t>use the poster that you created yesterday to help you to write </a:t>
            </a:r>
            <a:r>
              <a:rPr lang="en-GB" dirty="0">
                <a:latin typeface="Comic Sans MS" panose="030F0702030302020204" pitchFamily="66" charset="0"/>
              </a:rPr>
              <a:t>your instructions for </a:t>
            </a:r>
            <a:r>
              <a:rPr lang="en-GB" dirty="0" smtClean="0">
                <a:latin typeface="Comic Sans MS" panose="030F0702030302020204" pitchFamily="66" charset="0"/>
              </a:rPr>
              <a:t>how to be a perfect ___.</a:t>
            </a: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152400"/>
            <a:ext cx="1720850" cy="914400"/>
          </a:xfrm>
          <a:prstGeom prst="rect">
            <a:avLst/>
          </a:prstGeom>
          <a:noFill/>
          <a:ln>
            <a:noFill/>
          </a:ln>
        </p:spPr>
      </p:pic>
      <p:pic>
        <p:nvPicPr>
          <p:cNvPr id="6" name="Picture 2" descr="Image result for perfect day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510853"/>
            <a:ext cx="2649875" cy="166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33358"/>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5" name="Rounded Rectangle 4"/>
          <p:cNvSpPr/>
          <p:nvPr/>
        </p:nvSpPr>
        <p:spPr bwMode="auto">
          <a:xfrm>
            <a:off x="609600" y="1066800"/>
            <a:ext cx="7696200" cy="3845013"/>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r>
              <a:rPr lang="en-GB" sz="2400" dirty="0" smtClean="0"/>
              <a:t>These are what you will need to include:</a:t>
            </a:r>
          </a:p>
          <a:p>
            <a:pPr lvl="0"/>
            <a:endParaRPr lang="en-GB" sz="2400" dirty="0" smtClean="0"/>
          </a:p>
          <a:p>
            <a:pPr marL="342900" lvl="0" indent="-342900">
              <a:buFont typeface="Arial" panose="020B0604020202020204" pitchFamily="34" charset="0"/>
              <a:buChar char="•"/>
            </a:pPr>
            <a:r>
              <a:rPr lang="en-GB" sz="2400" dirty="0"/>
              <a:t>A</a:t>
            </a:r>
            <a:r>
              <a:rPr lang="en-GB" sz="2400" dirty="0" smtClean="0"/>
              <a:t> </a:t>
            </a:r>
            <a:r>
              <a:rPr lang="en-GB" sz="2400" dirty="0"/>
              <a:t>title and introduction. </a:t>
            </a:r>
          </a:p>
          <a:p>
            <a:pPr marL="342900" lvl="0" indent="-342900">
              <a:buFont typeface="Arial" panose="020B0604020202020204" pitchFamily="34" charset="0"/>
              <a:buChar char="•"/>
            </a:pPr>
            <a:r>
              <a:rPr lang="en-GB" sz="2400" dirty="0" smtClean="0"/>
              <a:t>A ‘you </a:t>
            </a:r>
            <a:r>
              <a:rPr lang="en-GB" sz="2400" dirty="0"/>
              <a:t>will need’ list. Remember to include quantities (how much). </a:t>
            </a:r>
          </a:p>
          <a:p>
            <a:pPr marL="342900" lvl="0" indent="-342900">
              <a:buFont typeface="Arial" panose="020B0604020202020204" pitchFamily="34" charset="0"/>
              <a:buChar char="•"/>
            </a:pPr>
            <a:r>
              <a:rPr lang="en-GB" sz="2400" dirty="0" smtClean="0"/>
              <a:t>Numbered instructions.</a:t>
            </a:r>
          </a:p>
          <a:p>
            <a:pPr marL="342900" lvl="0" indent="-342900">
              <a:buFont typeface="Arial" panose="020B0604020202020204" pitchFamily="34" charset="0"/>
              <a:buChar char="•"/>
            </a:pPr>
            <a:r>
              <a:rPr lang="en-GB" sz="2400" dirty="0" smtClean="0"/>
              <a:t>Imperative Verbs.</a:t>
            </a:r>
          </a:p>
          <a:p>
            <a:pPr marL="342900" lvl="0" indent="-342900">
              <a:buFont typeface="Arial" panose="020B0604020202020204" pitchFamily="34" charset="0"/>
              <a:buChar char="•"/>
            </a:pPr>
            <a:r>
              <a:rPr lang="en-GB" sz="2400" dirty="0" smtClean="0"/>
              <a:t>Adverbs telling you how to do things.</a:t>
            </a:r>
          </a:p>
          <a:p>
            <a:pPr marL="342900" lvl="0" indent="-342900">
              <a:buFont typeface="Arial" panose="020B0604020202020204" pitchFamily="34" charset="0"/>
              <a:buChar char="•"/>
            </a:pPr>
            <a:endParaRPr lang="en-GB" sz="2400" dirty="0" smtClean="0"/>
          </a:p>
          <a:p>
            <a:pPr marL="342900" lvl="0" indent="-342900">
              <a:buFont typeface="Arial" panose="020B0604020202020204" pitchFamily="34" charset="0"/>
              <a:buChar char="•"/>
            </a:pPr>
            <a:endParaRPr lang="en-GB" sz="2400" dirty="0"/>
          </a:p>
          <a:p>
            <a:r>
              <a:rPr lang="en-GB" sz="2400" dirty="0"/>
              <a:t> </a:t>
            </a:r>
          </a:p>
        </p:txBody>
      </p:sp>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3" name="Rectangle 2"/>
          <p:cNvSpPr/>
          <p:nvPr/>
        </p:nvSpPr>
        <p:spPr bwMode="auto">
          <a:xfrm>
            <a:off x="1447800" y="1371600"/>
            <a:ext cx="1981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614017359"/>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9" name="Rounded Rectangle 8"/>
          <p:cNvSpPr/>
          <p:nvPr/>
        </p:nvSpPr>
        <p:spPr bwMode="auto">
          <a:xfrm>
            <a:off x="1380951" y="2667000"/>
            <a:ext cx="6400800" cy="32766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dirty="0" smtClean="0"/>
          </a:p>
          <a:p>
            <a:pPr eaLnBrk="0" fontAlgn="base" hangingPunct="0">
              <a:spcBef>
                <a:spcPct val="0"/>
              </a:spcBef>
              <a:spcAft>
                <a:spcPct val="0"/>
              </a:spcAft>
            </a:pPr>
            <a:endParaRPr lang="en-GB" dirty="0"/>
          </a:p>
        </p:txBody>
      </p:sp>
      <p:sp>
        <p:nvSpPr>
          <p:cNvPr id="2" name="Title 1"/>
          <p:cNvSpPr>
            <a:spLocks noGrp="1"/>
          </p:cNvSpPr>
          <p:nvPr>
            <p:ph type="ctrTitle" idx="4294967295"/>
          </p:nvPr>
        </p:nvSpPr>
        <p:spPr>
          <a:xfrm rot="10800000" flipV="1">
            <a:off x="1752600" y="5334001"/>
            <a:ext cx="6015296" cy="457200"/>
          </a:xfrm>
        </p:spPr>
        <p:txBody>
          <a:bodyPr/>
          <a:lstStyle/>
          <a:p>
            <a:pPr marL="571500" indent="-571500" algn="l">
              <a:buFont typeface="Wingdings" panose="05000000000000000000" pitchFamily="2" charset="2"/>
              <a:buChar char="§"/>
            </a:pP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b="1" u="sng" dirty="0">
                <a:latin typeface="Comic Sans MS" panose="030F0702030302020204" pitchFamily="66" charset="0"/>
              </a:rPr>
              <a:t/>
            </a:r>
            <a:br>
              <a:rPr lang="en-GB" sz="2000" b="1" u="sng"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I had a special request from </a:t>
            </a:r>
            <a:r>
              <a:rPr lang="en-GB" sz="2000" dirty="0" smtClean="0">
                <a:latin typeface="Comic Sans MS" panose="030F0702030302020204" pitchFamily="66" charset="0"/>
              </a:rPr>
              <a:t>Noah </a:t>
            </a:r>
            <a:r>
              <a:rPr lang="en-GB" sz="2000" smtClean="0">
                <a:latin typeface="Comic Sans MS" panose="030F0702030302020204" pitchFamily="66" charset="0"/>
              </a:rPr>
              <a:t>last </a:t>
            </a:r>
            <a:r>
              <a:rPr lang="en-GB" sz="2000" smtClean="0">
                <a:latin typeface="Comic Sans MS" panose="030F0702030302020204" pitchFamily="66" charset="0"/>
              </a:rPr>
              <a:t>week</a:t>
            </a:r>
            <a:r>
              <a:rPr lang="en-GB" sz="2000" smtClean="0">
                <a:latin typeface="Comic Sans MS" panose="030F0702030302020204" pitchFamily="66" charset="0"/>
              </a:rPr>
              <a:t>…</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He wanted to carry on with the coding that we had </a:t>
            </a:r>
            <a:r>
              <a:rPr lang="en-GB" sz="2000" dirty="0" smtClean="0">
                <a:latin typeface="Comic Sans MS" panose="030F0702030302020204" pitchFamily="66" charset="0"/>
              </a:rPr>
              <a:t>begun in class.</a:t>
            </a:r>
            <a:br>
              <a:rPr lang="en-GB" sz="2000" dirty="0" smtClean="0">
                <a:latin typeface="Comic Sans MS" panose="030F0702030302020204" pitchFamily="66" charset="0"/>
              </a:rPr>
            </a:br>
            <a:r>
              <a:rPr lang="en-GB" sz="2000" dirty="0" smtClean="0">
                <a:latin typeface="Comic Sans MS" panose="030F0702030302020204" pitchFamily="66" charset="0"/>
              </a:rPr>
              <a:t>Here’s </a:t>
            </a:r>
            <a:r>
              <a:rPr lang="en-GB" sz="2000" dirty="0">
                <a:latin typeface="Comic Sans MS" panose="030F0702030302020204" pitchFamily="66" charset="0"/>
              </a:rPr>
              <a:t>the link to Lightbot, the program that we have been </a:t>
            </a:r>
            <a:r>
              <a:rPr lang="en-GB" sz="2000" dirty="0" smtClean="0">
                <a:latin typeface="Comic Sans MS" panose="030F0702030302020204" pitchFamily="66" charset="0"/>
              </a:rPr>
              <a:t>using in our computing lessons:</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hlinkClick r:id="rId2"/>
              </a:rPr>
              <a:t>Lightbot- Hour of </a:t>
            </a:r>
            <a:r>
              <a:rPr lang="en-GB" sz="2000" dirty="0" smtClean="0">
                <a:latin typeface="Comic Sans MS" panose="030F0702030302020204" pitchFamily="66" charset="0"/>
                <a:hlinkClick r:id="rId2"/>
              </a:rPr>
              <a:t>Code</a:t>
            </a: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Which level can you reach?</a:t>
            </a:r>
            <a:r>
              <a:rPr lang="en-GB" sz="2000" dirty="0">
                <a:latin typeface="Comic Sans MS" panose="030F0702030302020204" pitchFamily="66" charset="0"/>
              </a:rPr>
              <a:t/>
            </a:r>
            <a:br>
              <a:rPr lang="en-GB" sz="2000" dirty="0">
                <a:latin typeface="Comic Sans MS" panose="030F0702030302020204" pitchFamily="66" charset="0"/>
              </a:rPr>
            </a:br>
            <a:endParaRPr lang="en-GB" sz="2000" dirty="0">
              <a:latin typeface="Comic Sans MS" panose="030F0702030302020204" pitchFamily="66" charset="0"/>
            </a:endParaRPr>
          </a:p>
        </p:txBody>
      </p:sp>
      <p:sp>
        <p:nvSpPr>
          <p:cNvPr id="3" name="Subtitle 2"/>
          <p:cNvSpPr>
            <a:spLocks noGrp="1"/>
          </p:cNvSpPr>
          <p:nvPr>
            <p:ph type="subTitle" idx="4294967295"/>
          </p:nvPr>
        </p:nvSpPr>
        <p:spPr>
          <a:xfrm>
            <a:off x="2751366" y="1198340"/>
            <a:ext cx="4786312" cy="1655762"/>
          </a:xfrm>
        </p:spPr>
        <p:txBody>
          <a:bodyPr>
            <a:normAutofit fontScale="70000" lnSpcReduction="20000"/>
          </a:bodyPr>
          <a:lstStyle/>
          <a:p>
            <a:pPr algn="l"/>
            <a:endParaRPr lang="en-GB" sz="3600" u="sng" dirty="0" smtClean="0">
              <a:latin typeface="Comic Sans MS" panose="030F0702030302020204" pitchFamily="66" charset="0"/>
            </a:endParaRPr>
          </a:p>
          <a:p>
            <a:pPr algn="l"/>
            <a:endParaRPr lang="en-GB" sz="3600" u="sng" dirty="0" smtClean="0">
              <a:latin typeface="Comic Sans MS" panose="030F0702030302020204" pitchFamily="66" charset="0"/>
            </a:endParaRPr>
          </a:p>
          <a:p>
            <a:pPr marL="0" indent="0">
              <a:buNone/>
            </a:pPr>
            <a:r>
              <a:rPr lang="en-GB" sz="3600" b="1" dirty="0" smtClean="0">
                <a:latin typeface="Comic Sans MS" panose="030F0702030302020204" pitchFamily="66" charset="0"/>
              </a:rPr>
              <a:t>     </a:t>
            </a:r>
            <a:r>
              <a:rPr lang="en-GB" sz="4600" b="1" u="sng" dirty="0" smtClean="0">
                <a:latin typeface="Comic Sans MS" panose="030F0702030302020204" pitchFamily="66" charset="0"/>
              </a:rPr>
              <a:t>Computing</a:t>
            </a:r>
            <a:r>
              <a:rPr lang="en-GB" sz="3600" b="1" dirty="0">
                <a:latin typeface="Comic Sans MS" panose="030F0702030302020204" pitchFamily="66" charset="0"/>
              </a:rPr>
              <a:t/>
            </a:r>
            <a:br>
              <a:rPr lang="en-GB" sz="3600" b="1" dirty="0">
                <a:latin typeface="Comic Sans MS" panose="030F0702030302020204" pitchFamily="66" charset="0"/>
              </a:rPr>
            </a:br>
            <a:endParaRPr lang="en-GB" sz="3600" dirty="0">
              <a:latin typeface="Comic Sans MS" panose="030F0702030302020204" pitchFamily="66" charset="0"/>
            </a:endParaRPr>
          </a:p>
          <a:p>
            <a:pPr algn="l"/>
            <a:endParaRPr lang="en-GB" sz="3600" u="sng" dirty="0">
              <a:latin typeface="Comic Sans MS" panose="030F0702030302020204" pitchFamily="66" charset="0"/>
            </a:endParaRPr>
          </a:p>
        </p:txBody>
      </p:sp>
      <p:sp>
        <p:nvSpPr>
          <p:cNvPr id="11" name="Title 1"/>
          <p:cNvSpPr txBox="1">
            <a:spLocks/>
          </p:cNvSpPr>
          <p:nvPr/>
        </p:nvSpPr>
        <p:spPr bwMode="auto">
          <a:xfrm rot="10800000" flipV="1">
            <a:off x="2751366" y="9033544"/>
            <a:ext cx="1087726" cy="20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a:lstStyle>
          <a:p>
            <a:pPr marL="571500" indent="-571500">
              <a:buFont typeface="Wingdings" panose="05000000000000000000" pitchFamily="2" charset="2"/>
              <a:buChar char="§"/>
            </a:pPr>
            <a:endParaRPr lang="en-GB" kern="0" dirty="0">
              <a:latin typeface="Comic Sans MS" panose="030F0702030302020204" pitchFamily="66" charset="0"/>
            </a:endParaRPr>
          </a:p>
        </p:txBody>
      </p:sp>
      <p:pic>
        <p:nvPicPr>
          <p:cNvPr id="2050" name="Picture 2" descr="Microsoft kills off Clip Art - 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4636"/>
            <a:ext cx="3191392" cy="179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38666"/>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258291" y="2438400"/>
            <a:ext cx="4786312" cy="1655762"/>
          </a:xfrm>
        </p:spPr>
        <p:txBody>
          <a:bodyPr>
            <a:normAutofit/>
          </a:bodyPr>
          <a:lstStyle/>
          <a:p>
            <a:pPr marL="0" indent="0">
              <a:buNone/>
            </a:pPr>
            <a:r>
              <a:rPr lang="en-GB" sz="3600" dirty="0">
                <a:latin typeface="Comic Sans MS" panose="030F0702030302020204" pitchFamily="66" charset="0"/>
              </a:rPr>
              <a:t>Have </a:t>
            </a:r>
            <a:r>
              <a:rPr lang="en-GB" sz="3600" dirty="0" smtClean="0">
                <a:latin typeface="Comic Sans MS" panose="030F0702030302020204" pitchFamily="66" charset="0"/>
              </a:rPr>
              <a:t>fun, Unicorns!</a:t>
            </a:r>
          </a:p>
          <a:p>
            <a:pPr marL="0" indent="0">
              <a:buNone/>
            </a:pPr>
            <a:endParaRPr lang="en-GB" sz="3600" u="sng" dirty="0">
              <a:latin typeface="Comic Sans MS" panose="030F0702030302020204" pitchFamily="66" charset="0"/>
            </a:endParaRPr>
          </a:p>
        </p:txBody>
      </p:sp>
    </p:spTree>
    <p:extLst>
      <p:ext uri="{BB962C8B-B14F-4D97-AF65-F5344CB8AC3E}">
        <p14:creationId xmlns:p14="http://schemas.microsoft.com/office/powerpoint/2010/main" val="2798940309"/>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p:cNvSpPr/>
          <p:nvPr/>
        </p:nvSpPr>
        <p:spPr>
          <a:xfrm>
            <a:off x="1295400" y="1752600"/>
            <a:ext cx="6705600" cy="4462760"/>
          </a:xfrm>
          <a:prstGeom prst="rect">
            <a:avLst/>
          </a:prstGeom>
        </p:spPr>
        <p:txBody>
          <a:bodyPr wrap="square">
            <a:spAutoFit/>
          </a:bodyPr>
          <a:lstStyle/>
          <a:p>
            <a:endParaRPr lang="en-GB" sz="4400" u="sng" dirty="0" smtClean="0">
              <a:latin typeface="Comic Sans MS" panose="030F0702030302020204" pitchFamily="66" charset="0"/>
            </a:endParaRPr>
          </a:p>
          <a:p>
            <a:pPr algn="ctr"/>
            <a:r>
              <a:rPr lang="en-GB" sz="4400" u="sng" dirty="0" smtClean="0">
                <a:latin typeface="Comic Sans MS" panose="030F0702030302020204" pitchFamily="66" charset="0"/>
              </a:rPr>
              <a:t>Reading Comprehension</a:t>
            </a:r>
            <a:r>
              <a:rPr lang="en-GB" sz="4400" dirty="0" smtClean="0">
                <a:latin typeface="Comic Sans MS" panose="030F0702030302020204" pitchFamily="66" charset="0"/>
              </a:rPr>
              <a:t/>
            </a:r>
            <a:br>
              <a:rPr lang="en-GB" sz="4400" dirty="0" smtClean="0">
                <a:latin typeface="Comic Sans MS" panose="030F0702030302020204" pitchFamily="66" charset="0"/>
              </a:rPr>
            </a:br>
            <a:endParaRPr lang="en-GB" sz="4400" dirty="0" smtClean="0">
              <a:latin typeface="Comic Sans MS" panose="030F0702030302020204" pitchFamily="66" charset="0"/>
            </a:endParaRPr>
          </a:p>
          <a:p>
            <a:pPr algn="ctr"/>
            <a:r>
              <a:rPr lang="en-GB" sz="3600" dirty="0" smtClean="0">
                <a:latin typeface="Comic Sans MS" panose="030F0702030302020204" pitchFamily="66" charset="0"/>
              </a:rPr>
              <a:t>Today </a:t>
            </a:r>
            <a:r>
              <a:rPr lang="en-GB" sz="3600" dirty="0">
                <a:latin typeface="Comic Sans MS" panose="030F0702030302020204" pitchFamily="66" charset="0"/>
              </a:rPr>
              <a:t>you are going to read a text and then answer questions about it.</a:t>
            </a:r>
            <a:endParaRPr lang="en-GB" sz="3600" dirty="0"/>
          </a:p>
          <a:p>
            <a:endParaRPr lang="en-GB" sz="4400" dirty="0"/>
          </a:p>
        </p:txBody>
      </p:sp>
      <p:pic>
        <p:nvPicPr>
          <p:cNvPr id="3" name="Picture 2" descr="Image result for reading comprehensio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6490" y="914400"/>
            <a:ext cx="1658909" cy="1600200"/>
          </a:xfrm>
          <a:prstGeom prst="rect">
            <a:avLst/>
          </a:prstGeom>
          <a:noFill/>
          <a:ln>
            <a:noFill/>
          </a:ln>
        </p:spPr>
      </p:pic>
    </p:spTree>
    <p:extLst>
      <p:ext uri="{BB962C8B-B14F-4D97-AF65-F5344CB8AC3E}">
        <p14:creationId xmlns:p14="http://schemas.microsoft.com/office/powerpoint/2010/main" val="3754823114"/>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n-lt"/>
              </a:rPr>
              <a:t>First</a:t>
            </a:r>
            <a:r>
              <a:rPr lang="en-US" dirty="0" smtClean="0">
                <a:latin typeface="SassoonInfant" pitchFamily="2" charset="0"/>
              </a:rPr>
              <a:t>…</a:t>
            </a:r>
            <a:endParaRPr lang="en-US" dirty="0">
              <a:solidFill>
                <a:schemeClr val="tx1"/>
              </a:solidFill>
              <a:latin typeface="SassoonInfant" pitchFamily="2" charset="0"/>
            </a:endParaRPr>
          </a:p>
        </p:txBody>
      </p:sp>
      <p:pic>
        <p:nvPicPr>
          <p:cNvPr id="1026" name="Picture 2" descr="C:\Documents and Settings\Admin\Local Settings\Temporary Internet Files\Content.IE5\G0DRLW9W\MM900041016[1].gif"/>
          <p:cNvPicPr>
            <a:picLocks noGrp="1" noChangeAspect="1" noChangeArrowheads="1" noCrop="1"/>
          </p:cNvPicPr>
          <p:nvPr>
            <p:ph idx="1"/>
          </p:nvPr>
        </p:nvPicPr>
        <p:blipFill>
          <a:blip r:embed="rId2" cstate="print"/>
          <a:srcRect/>
          <a:stretch>
            <a:fillRect/>
          </a:stretch>
        </p:blipFill>
        <p:spPr bwMode="auto">
          <a:xfrm>
            <a:off x="3276600" y="1524000"/>
            <a:ext cx="2590800" cy="2466242"/>
          </a:xfrm>
          <a:prstGeom prst="rect">
            <a:avLst/>
          </a:prstGeom>
          <a:noFill/>
        </p:spPr>
      </p:pic>
      <p:sp>
        <p:nvSpPr>
          <p:cNvPr id="5" name="Title 1"/>
          <p:cNvSpPr txBox="1">
            <a:spLocks/>
          </p:cNvSpPr>
          <p:nvPr/>
        </p:nvSpPr>
        <p:spPr>
          <a:xfrm>
            <a:off x="822960" y="4790342"/>
            <a:ext cx="7498080" cy="1143000"/>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effectLst>
                  <a:outerShdw blurRad="50000" dist="30000" dir="5400000" algn="tl" rotWithShape="0">
                    <a:srgbClr val="000000">
                      <a:alpha val="30000"/>
                    </a:srgbClr>
                  </a:outerShdw>
                </a:effectLst>
                <a:latin typeface="+mj-lt"/>
                <a:ea typeface="+mj-ea"/>
                <a:cs typeface="+mj-cs"/>
              </a:rPr>
              <a:t>…read the text ‘The Circus’ on pages 17-20 in your CGP Reading workbook.</a:t>
            </a:r>
            <a:endParaRPr kumimoji="0" lang="en-US" sz="3600" b="0" i="0"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SassoonInfant" pitchFamily="2" charset="0"/>
              <a:ea typeface="+mj-ea"/>
              <a:cs typeface="+mj-cs"/>
            </a:endParaRPr>
          </a:p>
        </p:txBody>
      </p:sp>
    </p:spTree>
    <p:extLst>
      <p:ext uri="{BB962C8B-B14F-4D97-AF65-F5344CB8AC3E}">
        <p14:creationId xmlns:p14="http://schemas.microsoft.com/office/powerpoint/2010/main" val="1432549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Now take a look at the questions…</a:t>
            </a:r>
            <a:endParaRPr lang="en-US" dirty="0">
              <a:solidFill>
                <a:schemeClr val="tx1"/>
              </a:solidFill>
            </a:endParaRPr>
          </a:p>
        </p:txBody>
      </p:sp>
      <p:sp>
        <p:nvSpPr>
          <p:cNvPr id="3" name="Content Placeholder 2"/>
          <p:cNvSpPr>
            <a:spLocks noGrp="1"/>
          </p:cNvSpPr>
          <p:nvPr>
            <p:ph idx="1"/>
          </p:nvPr>
        </p:nvSpPr>
        <p:spPr/>
        <p:txBody>
          <a:bodyPr/>
          <a:lstStyle/>
          <a:p>
            <a:pPr marL="0" indent="0" algn="ctr">
              <a:buNone/>
            </a:pPr>
            <a:r>
              <a:rPr lang="en-GB" dirty="0" smtClean="0"/>
              <a:t>     R</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Remember to be detectives- the answers will be hidden somewhere in the text.</a:t>
            </a:r>
            <a:endParaRPr lang="en-GB" dirty="0"/>
          </a:p>
        </p:txBody>
      </p:sp>
      <p:pic>
        <p:nvPicPr>
          <p:cNvPr id="2050" name="Picture 2" descr="Image result for children looking at question in book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839951"/>
            <a:ext cx="3214834" cy="255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10555"/>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625"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r>
              <a:rPr lang="en-US" dirty="0" smtClean="0">
                <a:solidFill>
                  <a:schemeClr val="tx1"/>
                </a:solidFill>
              </a:rPr>
              <a:t>Please complete the questions on pages 17-20 of your CGP Reading workbook.</a:t>
            </a:r>
            <a:endParaRPr lang="en-US" dirty="0">
              <a:solidFill>
                <a:schemeClr val="tx1"/>
              </a:solidFill>
            </a:endParaRPr>
          </a:p>
        </p:txBody>
      </p:sp>
      <p:sp>
        <p:nvSpPr>
          <p:cNvPr id="3" name="Content Placeholder 2"/>
          <p:cNvSpPr>
            <a:spLocks noGrp="1"/>
          </p:cNvSpPr>
          <p:nvPr>
            <p:ph idx="1"/>
          </p:nvPr>
        </p:nvSpPr>
        <p:spPr>
          <a:xfrm>
            <a:off x="682625" y="1733550"/>
            <a:ext cx="7696200" cy="3657600"/>
          </a:xfrm>
        </p:spPr>
        <p:txBody>
          <a:bodyPr/>
          <a:lstStyle/>
          <a:p>
            <a:pPr marL="0" indent="0" algn="ctr">
              <a:buNone/>
            </a:pPr>
            <a:r>
              <a:rPr lang="en-GB" dirty="0" smtClean="0"/>
              <a:t>     </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p:txBody>
      </p:sp>
      <p:pic>
        <p:nvPicPr>
          <p:cNvPr id="1030" name="Picture 6" descr="Image result for child writing  questions in book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524" y="2514600"/>
            <a:ext cx="2371251" cy="361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965877"/>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7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140"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u="sng" dirty="0" smtClean="0">
                <a:solidFill>
                  <a:schemeClr val="tx1"/>
                </a:solidFill>
              </a:rPr>
              <a:t>Grammar</a:t>
            </a:r>
            <a:br>
              <a:rPr lang="en-US" u="sng" dirty="0" smtClean="0">
                <a:solidFill>
                  <a:schemeClr val="tx1"/>
                </a:solidFill>
              </a:rPr>
            </a:br>
            <a:endParaRPr lang="en-US" u="sng" dirty="0">
              <a:solidFill>
                <a:schemeClr val="tx1"/>
              </a:solidFill>
            </a:endParaRPr>
          </a:p>
        </p:txBody>
      </p:sp>
      <p:sp>
        <p:nvSpPr>
          <p:cNvPr id="3" name="Content Placeholder 2"/>
          <p:cNvSpPr>
            <a:spLocks noGrp="1"/>
          </p:cNvSpPr>
          <p:nvPr>
            <p:ph idx="1"/>
          </p:nvPr>
        </p:nvSpPr>
        <p:spPr/>
        <p:txBody>
          <a:bodyPr/>
          <a:lstStyle/>
          <a:p>
            <a:r>
              <a:rPr lang="en-GB" dirty="0" smtClean="0"/>
              <a:t>Today you will be focussing on:</a:t>
            </a:r>
          </a:p>
          <a:p>
            <a:pPr marL="0" indent="0" algn="ctr">
              <a:buNone/>
            </a:pPr>
            <a:r>
              <a:rPr lang="en-GB" sz="3600" b="1" dirty="0" smtClean="0"/>
              <a:t>Proper Nouns</a:t>
            </a:r>
          </a:p>
          <a:p>
            <a:pPr marL="0" indent="0" algn="ctr">
              <a:buNone/>
            </a:pPr>
            <a:endParaRPr lang="en-GB" sz="3600" b="1" dirty="0" smtClean="0"/>
          </a:p>
          <a:p>
            <a:pPr marL="0" indent="0" algn="ctr">
              <a:buNone/>
            </a:pPr>
            <a:r>
              <a:rPr lang="en-GB" sz="2800" dirty="0" smtClean="0"/>
              <a:t>Watch this link to recap:</a:t>
            </a:r>
          </a:p>
          <a:p>
            <a:pPr marL="0" indent="0" algn="ctr">
              <a:buNone/>
            </a:pPr>
            <a:r>
              <a:rPr lang="en-GB" sz="2800" dirty="0" smtClean="0">
                <a:hlinkClick r:id="rId2"/>
              </a:rPr>
              <a:t>Proper Nouns</a:t>
            </a:r>
            <a:endParaRPr lang="en-GB" sz="2800" dirty="0" smtClean="0"/>
          </a:p>
        </p:txBody>
      </p:sp>
      <p:pic>
        <p:nvPicPr>
          <p:cNvPr id="4" name="Picture 3" descr="Image result for grammar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080" y="329478"/>
            <a:ext cx="1620520" cy="813522"/>
          </a:xfrm>
          <a:prstGeom prst="rect">
            <a:avLst/>
          </a:prstGeom>
          <a:noFill/>
          <a:ln>
            <a:noFill/>
          </a:ln>
        </p:spPr>
      </p:pic>
    </p:spTree>
    <p:extLst>
      <p:ext uri="{BB962C8B-B14F-4D97-AF65-F5344CB8AC3E}">
        <p14:creationId xmlns:p14="http://schemas.microsoft.com/office/powerpoint/2010/main" val="3546677312"/>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7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140"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u="sng" dirty="0" smtClean="0">
                <a:solidFill>
                  <a:schemeClr val="tx1"/>
                </a:solidFill>
              </a:rPr>
              <a:t>Grammar</a:t>
            </a:r>
            <a:br>
              <a:rPr lang="en-US" u="sng" dirty="0" smtClean="0">
                <a:solidFill>
                  <a:schemeClr val="tx1"/>
                </a:solidFill>
              </a:rPr>
            </a:br>
            <a:endParaRPr lang="en-US" u="sng" dirty="0">
              <a:solidFill>
                <a:schemeClr val="tx1"/>
              </a:solidFill>
            </a:endParaRPr>
          </a:p>
        </p:txBody>
      </p:sp>
      <p:sp>
        <p:nvSpPr>
          <p:cNvPr id="3" name="Content Placeholder 2"/>
          <p:cNvSpPr>
            <a:spLocks noGrp="1"/>
          </p:cNvSpPr>
          <p:nvPr>
            <p:ph idx="1"/>
          </p:nvPr>
        </p:nvSpPr>
        <p:spPr/>
        <p:txBody>
          <a:bodyPr/>
          <a:lstStyle/>
          <a:p>
            <a:endParaRPr lang="en-GB" dirty="0" smtClean="0"/>
          </a:p>
          <a:p>
            <a:r>
              <a:rPr lang="en-GB" dirty="0" smtClean="0"/>
              <a:t>Please complete pages 8 and 9 in your Nelson Grammar workbook.</a:t>
            </a:r>
            <a:endParaRPr lang="en-GB" sz="2800" dirty="0"/>
          </a:p>
        </p:txBody>
      </p:sp>
      <p:pic>
        <p:nvPicPr>
          <p:cNvPr id="4" name="Picture 3" descr="Image result for grammar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080" y="329478"/>
            <a:ext cx="1620520" cy="813522"/>
          </a:xfrm>
          <a:prstGeom prst="rect">
            <a:avLst/>
          </a:prstGeom>
          <a:noFill/>
          <a:ln>
            <a:noFill/>
          </a:ln>
        </p:spPr>
      </p:pic>
    </p:spTree>
    <p:extLst>
      <p:ext uri="{BB962C8B-B14F-4D97-AF65-F5344CB8AC3E}">
        <p14:creationId xmlns:p14="http://schemas.microsoft.com/office/powerpoint/2010/main" val="285133710"/>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3" name="Rectangle 2"/>
          <p:cNvSpPr/>
          <p:nvPr/>
        </p:nvSpPr>
        <p:spPr>
          <a:xfrm>
            <a:off x="381001" y="228600"/>
            <a:ext cx="7772400" cy="5447645"/>
          </a:xfrm>
          <a:prstGeom prst="rect">
            <a:avLst/>
          </a:prstGeom>
        </p:spPr>
        <p:txBody>
          <a:bodyPr wrap="square">
            <a:spAutoFit/>
          </a:bodyPr>
          <a:lstStyle/>
          <a:p>
            <a:r>
              <a:rPr lang="en-GB" dirty="0" smtClean="0">
                <a:latin typeface="Comic Sans MS" panose="030F0702030302020204" pitchFamily="66" charset="0"/>
              </a:rPr>
              <a:t>Maths answers from  yesterday:</a:t>
            </a:r>
          </a:p>
          <a:p>
            <a:endParaRPr lang="en-GB" dirty="0">
              <a:latin typeface="Comic Sans MS" panose="030F0702030302020204" pitchFamily="66" charset="0"/>
            </a:endParaRPr>
          </a:p>
          <a:p>
            <a:r>
              <a:rPr lang="en-GB" sz="2400" u="sng" dirty="0" smtClean="0">
                <a:latin typeface="Comic Sans MS" panose="030F0702030302020204" pitchFamily="66" charset="0"/>
              </a:rPr>
              <a:t>Pages 22 and 23</a:t>
            </a:r>
          </a:p>
          <a:p>
            <a:pPr marL="514350" indent="-514350">
              <a:buAutoNum type="arabicPeriod"/>
            </a:pPr>
            <a:r>
              <a:rPr lang="en-GB" sz="2400" dirty="0" smtClean="0">
                <a:latin typeface="Comic Sans MS" panose="030F0702030302020204" pitchFamily="66" charset="0"/>
              </a:rPr>
              <a:t>Two leaves need to have been coloured in.</a:t>
            </a:r>
          </a:p>
          <a:p>
            <a:pPr marL="514350" indent="-514350">
              <a:buAutoNum type="arabicPeriod"/>
            </a:pPr>
            <a:r>
              <a:rPr lang="en-GB" sz="2400" dirty="0" smtClean="0">
                <a:latin typeface="Comic Sans MS" panose="030F0702030302020204" pitchFamily="66" charset="0"/>
              </a:rPr>
              <a:t>¾=  The box with 3 squares  shaded</a:t>
            </a:r>
          </a:p>
          <a:p>
            <a:r>
              <a:rPr lang="en-GB" sz="2400" dirty="0" smtClean="0">
                <a:latin typeface="Comic Sans MS" panose="030F0702030302020204" pitchFamily="66" charset="0"/>
              </a:rPr>
              <a:t>      ¼= The box with 1 square shaded </a:t>
            </a:r>
          </a:p>
          <a:p>
            <a:r>
              <a:rPr lang="en-GB" sz="2400" dirty="0" smtClean="0">
                <a:latin typeface="Comic Sans MS" panose="030F0702030302020204" pitchFamily="66" charset="0"/>
              </a:rPr>
              <a:t>3.   ¼ of 8 = 2</a:t>
            </a:r>
          </a:p>
          <a:p>
            <a:r>
              <a:rPr lang="en-GB" sz="2400" dirty="0">
                <a:latin typeface="Comic Sans MS" panose="030F0702030302020204" pitchFamily="66" charset="0"/>
              </a:rPr>
              <a:t> </a:t>
            </a:r>
            <a:r>
              <a:rPr lang="en-GB" sz="2400" dirty="0" smtClean="0">
                <a:latin typeface="Comic Sans MS" panose="030F0702030302020204" pitchFamily="66" charset="0"/>
              </a:rPr>
              <a:t>     ¾ of 12 = 9</a:t>
            </a:r>
          </a:p>
          <a:p>
            <a:r>
              <a:rPr lang="en-GB" sz="2400" dirty="0" smtClean="0">
                <a:latin typeface="Comic Sans MS" panose="030F0702030302020204" pitchFamily="66" charset="0"/>
              </a:rPr>
              <a:t>4.   5 brown horses</a:t>
            </a:r>
          </a:p>
          <a:p>
            <a:r>
              <a:rPr lang="en-GB" sz="2400" dirty="0" smtClean="0">
                <a:latin typeface="Comic Sans MS" panose="030F0702030302020204" pitchFamily="66" charset="0"/>
              </a:rPr>
              <a:t>5.   ½ of the square is grey</a:t>
            </a:r>
          </a:p>
          <a:p>
            <a:r>
              <a:rPr lang="en-GB" sz="2400" dirty="0">
                <a:latin typeface="Comic Sans MS" panose="030F0702030302020204" pitchFamily="66" charset="0"/>
              </a:rPr>
              <a:t> </a:t>
            </a:r>
            <a:r>
              <a:rPr lang="en-GB" sz="2400" dirty="0" smtClean="0">
                <a:latin typeface="Comic Sans MS" panose="030F0702030302020204" pitchFamily="66" charset="0"/>
              </a:rPr>
              <a:t>     2/4 of the square is grey</a:t>
            </a:r>
          </a:p>
          <a:p>
            <a:r>
              <a:rPr lang="en-GB" sz="2400" dirty="0" smtClean="0">
                <a:latin typeface="Comic Sans MS" panose="030F0702030302020204" pitchFamily="66" charset="0"/>
              </a:rPr>
              <a:t>6.   2 ¾, 3 ¼</a:t>
            </a:r>
          </a:p>
          <a:p>
            <a:endParaRPr lang="en-GB" dirty="0" smtClean="0">
              <a:latin typeface="Comic Sans MS" panose="030F0702030302020204" pitchFamily="66" charset="0"/>
            </a:endParaRPr>
          </a:p>
          <a:p>
            <a:pPr marL="514350" indent="-514350">
              <a:buAutoNum type="arabicPeriod"/>
            </a:pPr>
            <a:endParaRPr lang="en-GB" dirty="0">
              <a:latin typeface="Comic Sans MS" panose="030F0702030302020204" pitchFamily="66" charset="0"/>
            </a:endParaRPr>
          </a:p>
          <a:p>
            <a:endParaRPr lang="en-GB" u="sng" dirty="0">
              <a:latin typeface="Comic Sans MS" panose="030F0702030302020204" pitchFamily="66" charset="0"/>
            </a:endParaRPr>
          </a:p>
          <a:p>
            <a:endParaRPr lang="en-GB" u="sng" dirty="0" smtClean="0">
              <a:latin typeface="Comic Sans MS" panose="030F0702030302020204" pitchFamily="66" charset="0"/>
            </a:endParaRPr>
          </a:p>
        </p:txBody>
      </p:sp>
    </p:spTree>
    <p:extLst>
      <p:ext uri="{BB962C8B-B14F-4D97-AF65-F5344CB8AC3E}">
        <p14:creationId xmlns:p14="http://schemas.microsoft.com/office/powerpoint/2010/main" val="4082149458"/>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3" name="Rectangle 2"/>
          <p:cNvSpPr/>
          <p:nvPr/>
        </p:nvSpPr>
        <p:spPr>
          <a:xfrm>
            <a:off x="381001" y="228600"/>
            <a:ext cx="7772400" cy="1938992"/>
          </a:xfrm>
          <a:prstGeom prst="rect">
            <a:avLst/>
          </a:prstGeom>
        </p:spPr>
        <p:txBody>
          <a:bodyPr wrap="square">
            <a:spAutoFit/>
          </a:bodyPr>
          <a:lstStyle/>
          <a:p>
            <a:r>
              <a:rPr lang="en-GB" sz="2400" dirty="0" smtClean="0">
                <a:latin typeface="Comic Sans MS" panose="030F0702030302020204" pitchFamily="66" charset="0"/>
              </a:rPr>
              <a:t>Maths answers from yesterday:</a:t>
            </a:r>
          </a:p>
          <a:p>
            <a:endParaRPr lang="en-GB" sz="2400" dirty="0">
              <a:latin typeface="Comic Sans MS" panose="030F0702030302020204" pitchFamily="66" charset="0"/>
            </a:endParaRPr>
          </a:p>
          <a:p>
            <a:r>
              <a:rPr lang="en-GB" sz="2400" u="sng" dirty="0" smtClean="0">
                <a:latin typeface="Comic Sans MS" panose="030F0702030302020204" pitchFamily="66" charset="0"/>
              </a:rPr>
              <a:t>Deepen Activity</a:t>
            </a:r>
          </a:p>
          <a:p>
            <a:endParaRPr lang="en-GB" sz="2400" u="sng" dirty="0">
              <a:latin typeface="Comic Sans MS" panose="030F0702030302020204" pitchFamily="66" charset="0"/>
            </a:endParaRPr>
          </a:p>
          <a:p>
            <a:endParaRPr lang="en-GB" sz="2400" u="sng" dirty="0" smtClean="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14514"/>
            <a:ext cx="5376516" cy="409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785966"/>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Elementary_classroom_rules_presentation">
  <a:themeElements>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lass Rules for Third Grad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lass Rules for Third Grad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lass Rules for Third Grad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lass Rules for Third Grad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lass Rules for Third Grad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lass Rules for Third Grad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lass Rules for Third Grad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lass Rules for Third Grad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1610</TotalTime>
  <Words>383</Words>
  <Application>Microsoft Office PowerPoint</Application>
  <PresentationFormat>On-screen Show (4:3)</PresentationFormat>
  <Paragraphs>73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Elementary_classroom_rules_presentation</vt:lpstr>
      <vt:lpstr>Good Morning Unicorns!</vt:lpstr>
      <vt:lpstr>PowerPoint Presentation</vt:lpstr>
      <vt:lpstr>First…</vt:lpstr>
      <vt:lpstr>Now take a look at the questions…</vt:lpstr>
      <vt:lpstr>    Please complete the questions on pages 17-20 of your CGP Reading workbook.</vt:lpstr>
      <vt:lpstr>        Grammar </vt:lpstr>
      <vt:lpstr>        Grammar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English</vt:lpstr>
      <vt:lpstr>PowerPoint Presentation</vt:lpstr>
      <vt:lpstr>                                         I had a special request from Noah last week… He wanted to carry on with the coding that we had begun in class. Here’s the link to Lightbot, the program that we have been using in our computing lessons: Lightbot- Hour of Code Which level can you reach?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Unicorns</dc:title>
  <dc:creator>user</dc:creator>
  <cp:lastModifiedBy>user</cp:lastModifiedBy>
  <cp:revision>38</cp:revision>
  <dcterms:created xsi:type="dcterms:W3CDTF">2020-03-18T14:32:56Z</dcterms:created>
  <dcterms:modified xsi:type="dcterms:W3CDTF">2020-03-29T11:40:12Z</dcterms:modified>
</cp:coreProperties>
</file>