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4" r:id="rId2"/>
    <p:sldId id="28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81" r:id="rId11"/>
    <p:sldId id="282" r:id="rId12"/>
    <p:sldId id="28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D5BBA-AFA5-4F0E-9D6D-FBACAA923572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D57D5B-BAB6-4F65-9FD0-4E5355CC9C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690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fld id="{3A51F43D-EC4B-4287-A44E-903E1E5C2A31}" type="slidenum">
              <a:rPr lang="en-GB" altLang="en-US">
                <a:latin typeface="Calibri" pitchFamily="34" charset="0"/>
              </a:rPr>
              <a:pPr/>
              <a:t>13</a:t>
            </a:fld>
            <a:endParaRPr lang="en-GB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fld id="{3AF19FEE-1EEC-4755-9A50-F61709D87866}" type="slidenum">
              <a:rPr lang="en-GB" altLang="en-US">
                <a:latin typeface="Calibri" pitchFamily="34" charset="0"/>
              </a:rPr>
              <a:pPr/>
              <a:t>22</a:t>
            </a:fld>
            <a:endParaRPr lang="en-GB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fld id="{D40D2749-A128-4DD3-A6A6-E8E4962F8B1D}" type="slidenum">
              <a:rPr lang="en-GB" altLang="en-US">
                <a:latin typeface="Calibri" pitchFamily="34" charset="0"/>
              </a:rPr>
              <a:pPr/>
              <a:t>23</a:t>
            </a:fld>
            <a:endParaRPr lang="en-GB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fld id="{48973998-3F2B-45A4-93F2-C116D4FF3ADD}" type="slidenum">
              <a:rPr lang="en-GB" altLang="en-US">
                <a:latin typeface="Calibri" pitchFamily="34" charset="0"/>
              </a:rPr>
              <a:pPr/>
              <a:t>24</a:t>
            </a:fld>
            <a:endParaRPr lang="en-GB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fld id="{BB9921F8-BBDE-4EAB-8487-6F104E8BDF21}" type="slidenum">
              <a:rPr lang="en-GB" altLang="en-US">
                <a:latin typeface="Calibri" pitchFamily="34" charset="0"/>
              </a:rPr>
              <a:pPr/>
              <a:t>25</a:t>
            </a:fld>
            <a:endParaRPr lang="en-GB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fld id="{90E619FC-D081-4767-BA58-3095D37BD241}" type="slidenum">
              <a:rPr lang="en-GB" altLang="en-US">
                <a:latin typeface="Calibri" pitchFamily="34" charset="0"/>
              </a:rPr>
              <a:pPr/>
              <a:t>26</a:t>
            </a:fld>
            <a:endParaRPr lang="en-GB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fld id="{2C66DD8C-FC57-4212-AB7F-464B6564AC87}" type="slidenum">
              <a:rPr lang="en-GB" altLang="en-US">
                <a:latin typeface="Calibri" pitchFamily="34" charset="0"/>
              </a:rPr>
              <a:pPr/>
              <a:t>27</a:t>
            </a:fld>
            <a:endParaRPr lang="en-GB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fld id="{414DAE09-46A3-4751-BAD2-CC6D23755AC3}" type="slidenum">
              <a:rPr lang="en-GB" altLang="en-US">
                <a:latin typeface="Calibri" pitchFamily="34" charset="0"/>
              </a:rPr>
              <a:pPr/>
              <a:t>28</a:t>
            </a:fld>
            <a:endParaRPr lang="en-GB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fld id="{DCC2E391-741A-4DB6-8CB0-4CCCBB9BF345}" type="slidenum">
              <a:rPr lang="en-GB" altLang="en-US">
                <a:latin typeface="Calibri" pitchFamily="34" charset="0"/>
              </a:rPr>
              <a:pPr/>
              <a:t>29</a:t>
            </a:fld>
            <a:endParaRPr lang="en-GB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fld id="{1D7F842F-98B7-479A-92FA-AC5B66FDDB84}" type="slidenum">
              <a:rPr lang="en-GB" altLang="en-US">
                <a:latin typeface="Calibri" pitchFamily="34" charset="0"/>
              </a:rPr>
              <a:pPr/>
              <a:t>14</a:t>
            </a:fld>
            <a:endParaRPr lang="en-GB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fld id="{E93502BC-AF1E-4D02-A88F-E77367ADD9A0}" type="slidenum">
              <a:rPr lang="en-GB" altLang="en-US">
                <a:latin typeface="Calibri" pitchFamily="34" charset="0"/>
              </a:rPr>
              <a:pPr/>
              <a:t>15</a:t>
            </a:fld>
            <a:endParaRPr lang="en-GB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fld id="{0AA6B1EC-B0D2-4A44-B3A0-9734D21AFDBA}" type="slidenum">
              <a:rPr lang="en-GB" altLang="en-US">
                <a:latin typeface="Calibri" pitchFamily="34" charset="0"/>
              </a:rPr>
              <a:pPr/>
              <a:t>16</a:t>
            </a:fld>
            <a:endParaRPr lang="en-GB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fld id="{460ADA68-BD82-4A18-A0F5-36B18373E777}" type="slidenum">
              <a:rPr lang="en-GB" altLang="en-US">
                <a:latin typeface="Calibri" pitchFamily="34" charset="0"/>
              </a:rPr>
              <a:pPr/>
              <a:t>17</a:t>
            </a:fld>
            <a:endParaRPr lang="en-GB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fld id="{D79FED33-4557-4D0C-997D-68C3B905AA93}" type="slidenum">
              <a:rPr lang="en-GB" altLang="en-US">
                <a:latin typeface="Calibri" pitchFamily="34" charset="0"/>
              </a:rPr>
              <a:pPr/>
              <a:t>18</a:t>
            </a:fld>
            <a:endParaRPr lang="en-GB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fld id="{A842A739-AADA-446E-97A0-F64C548B92C6}" type="slidenum">
              <a:rPr lang="en-GB" altLang="en-US">
                <a:latin typeface="Calibri" pitchFamily="34" charset="0"/>
              </a:rPr>
              <a:pPr/>
              <a:t>19</a:t>
            </a:fld>
            <a:endParaRPr lang="en-GB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fld id="{ED535A87-F1D4-4999-B954-A5C896F7AFDC}" type="slidenum">
              <a:rPr lang="en-GB" altLang="en-US">
                <a:latin typeface="Calibri" pitchFamily="34" charset="0"/>
              </a:rPr>
              <a:pPr/>
              <a:t>20</a:t>
            </a:fld>
            <a:endParaRPr lang="en-GB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fld id="{89102026-4BC8-43B9-9269-7E4D83B89BC4}" type="slidenum">
              <a:rPr lang="en-GB" altLang="en-US">
                <a:latin typeface="Calibri" pitchFamily="34" charset="0"/>
              </a:rPr>
              <a:pPr/>
              <a:t>21</a:t>
            </a:fld>
            <a:endParaRPr lang="en-GB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7CF99-250F-4FA3-A05F-C7BE7FE283F7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D5FD-20B0-4674-B7D5-8354EEB8DB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441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7CF99-250F-4FA3-A05F-C7BE7FE283F7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D5FD-20B0-4674-B7D5-8354EEB8DB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271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7CF99-250F-4FA3-A05F-C7BE7FE283F7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D5FD-20B0-4674-B7D5-8354EEB8DB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998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7CF99-250F-4FA3-A05F-C7BE7FE283F7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D5FD-20B0-4674-B7D5-8354EEB8DB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933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7CF99-250F-4FA3-A05F-C7BE7FE283F7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D5FD-20B0-4674-B7D5-8354EEB8DB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422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7CF99-250F-4FA3-A05F-C7BE7FE283F7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D5FD-20B0-4674-B7D5-8354EEB8DB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612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7CF99-250F-4FA3-A05F-C7BE7FE283F7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D5FD-20B0-4674-B7D5-8354EEB8DB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930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7CF99-250F-4FA3-A05F-C7BE7FE283F7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D5FD-20B0-4674-B7D5-8354EEB8DB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28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7CF99-250F-4FA3-A05F-C7BE7FE283F7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D5FD-20B0-4674-B7D5-8354EEB8DB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49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7CF99-250F-4FA3-A05F-C7BE7FE283F7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D5FD-20B0-4674-B7D5-8354EEB8DB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737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7CF99-250F-4FA3-A05F-C7BE7FE283F7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D5FD-20B0-4674-B7D5-8354EEB8DB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331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7CF99-250F-4FA3-A05F-C7BE7FE283F7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8D5FD-20B0-4674-B7D5-8354EEB8DB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285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bc.co.uk/bitesize/topics/z27kng8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u="sng" dirty="0" smtClean="0">
                <a:solidFill>
                  <a:srgbClr val="0070C0"/>
                </a:solidFill>
              </a:rPr>
              <a:t>Day 2 - Writing</a:t>
            </a:r>
            <a:endParaRPr lang="en-GB" sz="3200" b="1" u="sng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0848"/>
            <a:ext cx="7488832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619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River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by Valerie Bloom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River's a wanderer.</a:t>
            </a:r>
          </a:p>
          <a:p>
            <a:pPr marL="0" indent="0" algn="ctr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nomad, a tramp,</a:t>
            </a:r>
          </a:p>
          <a:p>
            <a:pPr marL="0" indent="0" algn="ctr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He doesn't choose one place</a:t>
            </a:r>
          </a:p>
          <a:p>
            <a:pPr marL="0" indent="0" algn="ctr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set up his camp.</a:t>
            </a:r>
          </a:p>
          <a:p>
            <a:pPr marL="0" indent="0" algn="ctr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 algn="ctr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River's a winder,</a:t>
            </a:r>
          </a:p>
          <a:p>
            <a:pPr marL="0" indent="0" algn="ctr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Through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valley and hill</a:t>
            </a:r>
          </a:p>
          <a:p>
            <a:pPr marL="0" indent="0" algn="ctr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He twists and he turns,</a:t>
            </a:r>
          </a:p>
          <a:p>
            <a:pPr marL="0" indent="0" algn="ctr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He just cannot be still.</a:t>
            </a:r>
          </a:p>
          <a:p>
            <a:pPr marL="0" indent="0" algn="ctr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 algn="ctr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River's a hoarder,</a:t>
            </a:r>
          </a:p>
          <a:p>
            <a:pPr marL="0" indent="0" algn="ctr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And he buries down deep</a:t>
            </a:r>
          </a:p>
          <a:p>
            <a:pPr marL="0" indent="0" algn="ctr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Those little treasures </a:t>
            </a:r>
          </a:p>
          <a:p>
            <a:pPr marL="0" indent="0" algn="ctr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That he wants to keep.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28" y="2132856"/>
            <a:ext cx="2411288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132856"/>
            <a:ext cx="2031876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584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River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by Valerie Bloom</a:t>
            </a:r>
            <a:endParaRPr lang="en-GB" sz="27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The River's a baby,</a:t>
            </a:r>
          </a:p>
          <a:p>
            <a:pPr marL="0" indent="0" algn="ctr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He gurgles and hums,</a:t>
            </a:r>
          </a:p>
          <a:p>
            <a:pPr marL="0" indent="0" algn="ctr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And sounds like he's happily</a:t>
            </a:r>
          </a:p>
          <a:p>
            <a:pPr marL="0" indent="0" algn="ctr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Sucking his thumbs.</a:t>
            </a:r>
          </a:p>
          <a:p>
            <a:pPr marL="0" indent="0" algn="ctr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 algn="ctr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The River's a singer,</a:t>
            </a:r>
          </a:p>
          <a:p>
            <a:pPr marL="0" indent="0" algn="ctr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As he dances along,</a:t>
            </a:r>
          </a:p>
          <a:p>
            <a:pPr marL="0" indent="0" algn="ctr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The countryside echoes</a:t>
            </a:r>
          </a:p>
          <a:p>
            <a:pPr marL="0" indent="0" algn="ctr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The notes of his song.</a:t>
            </a:r>
          </a:p>
          <a:p>
            <a:pPr marL="0" indent="0" algn="ctr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 algn="ctr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The River's a monster</a:t>
            </a:r>
          </a:p>
          <a:p>
            <a:pPr marL="0" indent="0" algn="ctr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Hungry and vexed,</a:t>
            </a:r>
          </a:p>
          <a:p>
            <a:pPr marL="0" indent="0" algn="ctr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He's gobbled up trees</a:t>
            </a:r>
          </a:p>
          <a:p>
            <a:pPr marL="0" indent="0" algn="ctr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And he'll swallow you next.</a:t>
            </a:r>
          </a:p>
          <a:p>
            <a:pPr marL="0" indent="0">
              <a:buNone/>
            </a:pPr>
            <a:endParaRPr lang="en-GB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08920"/>
            <a:ext cx="2664296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708920"/>
            <a:ext cx="216024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182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u="sng" dirty="0" smtClean="0">
                <a:solidFill>
                  <a:srgbClr val="0070C0"/>
                </a:solidFill>
              </a:rPr>
              <a:t>Reading Day 2 </a:t>
            </a:r>
            <a:br>
              <a:rPr lang="en-GB" sz="2800" b="1" u="sng" dirty="0" smtClean="0">
                <a:solidFill>
                  <a:srgbClr val="0070C0"/>
                </a:solidFill>
              </a:rPr>
            </a:br>
            <a:r>
              <a:rPr lang="en-GB" sz="2800" b="1" u="sng" dirty="0" smtClean="0">
                <a:solidFill>
                  <a:srgbClr val="0070C0"/>
                </a:solidFill>
              </a:rPr>
              <a:t>WALT: look at word choices within a poem</a:t>
            </a:r>
            <a:endParaRPr lang="en-GB" sz="2800" b="1" u="sng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1) What do the following words mean?</a:t>
            </a:r>
          </a:p>
          <a:p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Nomad, hoarder, vexed</a:t>
            </a:r>
          </a:p>
          <a:p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2) Why do you think the poet chose to use an apostrophe when saying The River’s instead of the River is?</a:t>
            </a:r>
          </a:p>
          <a:p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3) Write down all the verbs you can find from verses 4, 5 and 6.</a:t>
            </a:r>
          </a:p>
          <a:p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4) Can you think of your own verbs that you </a:t>
            </a:r>
            <a:r>
              <a:rPr lang="en-GB" sz="2600" smtClean="0">
                <a:latin typeface="Arial" panose="020B0604020202020204" pitchFamily="34" charset="0"/>
                <a:cs typeface="Arial" panose="020B0604020202020204" pitchFamily="34" charset="0"/>
              </a:rPr>
              <a:t>could replace with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600" smtClean="0">
                <a:latin typeface="Arial" panose="020B0604020202020204" pitchFamily="34" charset="0"/>
                <a:cs typeface="Arial" panose="020B0604020202020204" pitchFamily="34" charset="0"/>
              </a:rPr>
              <a:t>poet’s choices?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E.g. the River’s a singer, as he </a:t>
            </a:r>
            <a:r>
              <a:rPr lang="en-GB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croons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along. The countryside</a:t>
            </a:r>
            <a:r>
              <a:rPr lang="en-GB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listens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to the notes of his song. Change any 2 verses; or more if you wish. </a:t>
            </a:r>
          </a:p>
          <a:p>
            <a:pPr marL="0" indent="0"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1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35000" y="2384425"/>
            <a:ext cx="7867650" cy="3836988"/>
          </a:xfrm>
          <a:prstGeom prst="roundRect">
            <a:avLst>
              <a:gd name="adj" fmla="val 2464"/>
            </a:avLst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269" name="Title 5"/>
          <p:cNvSpPr>
            <a:spLocks noGrp="1"/>
          </p:cNvSpPr>
          <p:nvPr>
            <p:ph type="title"/>
          </p:nvPr>
        </p:nvSpPr>
        <p:spPr>
          <a:xfrm>
            <a:off x="484188" y="728663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dirty="0" smtClean="0"/>
              <a:t>Week 2 Science - Digestive System Quiz</a:t>
            </a:r>
            <a:endParaRPr lang="en-GB" alt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827088" y="1557338"/>
            <a:ext cx="7453312" cy="700087"/>
          </a:xfrm>
          <a:prstGeom prst="rect">
            <a:avLst/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Click on the answer boxes.</a:t>
            </a:r>
          </a:p>
        </p:txBody>
      </p:sp>
      <p:pic>
        <p:nvPicPr>
          <p:cNvPr id="614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088" y="2522538"/>
            <a:ext cx="2174875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Box 2"/>
          <p:cNvSpPr txBox="1">
            <a:spLocks noChangeArrowheads="1"/>
          </p:cNvSpPr>
          <p:nvPr/>
        </p:nvSpPr>
        <p:spPr bwMode="auto">
          <a:xfrm>
            <a:off x="827088" y="4465638"/>
            <a:ext cx="767556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endParaRPr lang="en-GB" altLang="en-US" sz="2400">
              <a:solidFill>
                <a:schemeClr val="bg1"/>
              </a:solidFill>
            </a:endParaRPr>
          </a:p>
          <a:p>
            <a:r>
              <a:rPr lang="en-GB" altLang="en-US" sz="2400">
                <a:solidFill>
                  <a:schemeClr val="bg1"/>
                </a:solidFill>
              </a:rPr>
              <a:t>Before you start the quiz, click on the link to recap your learning:</a:t>
            </a:r>
            <a:r>
              <a:rPr lang="en-GB" altLang="en-US"/>
              <a:t>:</a:t>
            </a:r>
          </a:p>
          <a:p>
            <a:r>
              <a:rPr lang="en-GB" altLang="en-US">
                <a:hlinkClick r:id="rId4"/>
              </a:rPr>
              <a:t>https://www.bbc.co.uk/bitesize/topics/z27kng8</a:t>
            </a:r>
            <a:r>
              <a:rPr lang="en-GB" altLang="en-US"/>
              <a:t>  </a:t>
            </a:r>
            <a:r>
              <a:rPr lang="en-GB" altLang="en-US" sz="2400">
                <a:solidFill>
                  <a:schemeClr val="bg1"/>
                </a:solidFill>
              </a:rPr>
              <a:t>Good luck!</a:t>
            </a:r>
          </a:p>
        </p:txBody>
      </p:sp>
    </p:spTree>
    <p:extLst>
      <p:ext uri="{BB962C8B-B14F-4D97-AF65-F5344CB8AC3E}">
        <p14:creationId xmlns:p14="http://schemas.microsoft.com/office/powerpoint/2010/main" val="411795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itle 5"/>
          <p:cNvSpPr>
            <a:spLocks noGrp="1"/>
          </p:cNvSpPr>
          <p:nvPr>
            <p:ph type="title"/>
          </p:nvPr>
        </p:nvSpPr>
        <p:spPr>
          <a:xfrm>
            <a:off x="484188" y="728663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dirty="0" smtClean="0"/>
              <a:t>Digestive System Quiz</a:t>
            </a:r>
            <a:endParaRPr lang="en-GB" alt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827088" y="1557338"/>
            <a:ext cx="7453312" cy="700087"/>
          </a:xfrm>
          <a:prstGeom prst="rect">
            <a:avLst/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What part of the digestive system tears, cuts and grinds food?</a:t>
            </a:r>
          </a:p>
        </p:txBody>
      </p:sp>
      <p:sp>
        <p:nvSpPr>
          <p:cNvPr id="4" name="Oval 3"/>
          <p:cNvSpPr/>
          <p:nvPr/>
        </p:nvSpPr>
        <p:spPr>
          <a:xfrm>
            <a:off x="914400" y="1581150"/>
            <a:ext cx="655638" cy="657225"/>
          </a:xfrm>
          <a:prstGeom prst="ellipse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b="1" dirty="0"/>
              <a:t>?</a:t>
            </a:r>
          </a:p>
        </p:txBody>
      </p:sp>
      <p:sp>
        <p:nvSpPr>
          <p:cNvPr id="6" name="answer 1"/>
          <p:cNvSpPr/>
          <p:nvPr/>
        </p:nvSpPr>
        <p:spPr>
          <a:xfrm>
            <a:off x="1201738" y="4570413"/>
            <a:ext cx="3063875" cy="558800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stomach</a:t>
            </a:r>
          </a:p>
        </p:txBody>
      </p:sp>
      <p:sp>
        <p:nvSpPr>
          <p:cNvPr id="10" name="answer 2"/>
          <p:cNvSpPr/>
          <p:nvPr/>
        </p:nvSpPr>
        <p:spPr>
          <a:xfrm>
            <a:off x="4879975" y="4570413"/>
            <a:ext cx="3063875" cy="558800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teeth</a:t>
            </a:r>
          </a:p>
        </p:txBody>
      </p:sp>
      <p:sp>
        <p:nvSpPr>
          <p:cNvPr id="12" name="answer 3"/>
          <p:cNvSpPr/>
          <p:nvPr/>
        </p:nvSpPr>
        <p:spPr>
          <a:xfrm>
            <a:off x="1201738" y="5349875"/>
            <a:ext cx="3063875" cy="560388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salivary glands</a:t>
            </a:r>
          </a:p>
        </p:txBody>
      </p:sp>
      <p:sp>
        <p:nvSpPr>
          <p:cNvPr id="13" name="answer 4"/>
          <p:cNvSpPr/>
          <p:nvPr/>
        </p:nvSpPr>
        <p:spPr>
          <a:xfrm>
            <a:off x="4879975" y="5349875"/>
            <a:ext cx="3063875" cy="560388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pancreas</a:t>
            </a:r>
          </a:p>
        </p:txBody>
      </p:sp>
      <p:pic>
        <p:nvPicPr>
          <p:cNvPr id="717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475" y="2384425"/>
            <a:ext cx="1797050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525" y="2571750"/>
            <a:ext cx="35369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196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itle 5"/>
          <p:cNvSpPr>
            <a:spLocks noGrp="1"/>
          </p:cNvSpPr>
          <p:nvPr>
            <p:ph type="title"/>
          </p:nvPr>
        </p:nvSpPr>
        <p:spPr>
          <a:xfrm>
            <a:off x="484188" y="728663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dirty="0" smtClean="0"/>
              <a:t>Digestive System Quiz</a:t>
            </a:r>
            <a:endParaRPr lang="en-GB" alt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827088" y="1557338"/>
            <a:ext cx="7453312" cy="700087"/>
          </a:xfrm>
          <a:prstGeom prst="rect">
            <a:avLst/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Which part of the body produces saliva?</a:t>
            </a:r>
          </a:p>
        </p:txBody>
      </p:sp>
      <p:sp>
        <p:nvSpPr>
          <p:cNvPr id="4" name="Oval 3"/>
          <p:cNvSpPr/>
          <p:nvPr/>
        </p:nvSpPr>
        <p:spPr>
          <a:xfrm>
            <a:off x="914400" y="1581150"/>
            <a:ext cx="655638" cy="657225"/>
          </a:xfrm>
          <a:prstGeom prst="ellipse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b="1" dirty="0"/>
              <a:t>?</a:t>
            </a:r>
          </a:p>
        </p:txBody>
      </p:sp>
      <p:sp>
        <p:nvSpPr>
          <p:cNvPr id="6" name="answer 1"/>
          <p:cNvSpPr/>
          <p:nvPr/>
        </p:nvSpPr>
        <p:spPr>
          <a:xfrm>
            <a:off x="1201738" y="4570413"/>
            <a:ext cx="3063875" cy="558800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mouth</a:t>
            </a:r>
          </a:p>
        </p:txBody>
      </p:sp>
      <p:sp>
        <p:nvSpPr>
          <p:cNvPr id="10" name="answer 2"/>
          <p:cNvSpPr/>
          <p:nvPr/>
        </p:nvSpPr>
        <p:spPr>
          <a:xfrm>
            <a:off x="4879975" y="4570413"/>
            <a:ext cx="3063875" cy="558800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gallbladder</a:t>
            </a:r>
          </a:p>
        </p:txBody>
      </p:sp>
      <p:sp>
        <p:nvSpPr>
          <p:cNvPr id="12" name="answer 3"/>
          <p:cNvSpPr/>
          <p:nvPr/>
        </p:nvSpPr>
        <p:spPr>
          <a:xfrm>
            <a:off x="1201738" y="5349875"/>
            <a:ext cx="3063875" cy="560388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salivary glands</a:t>
            </a:r>
          </a:p>
        </p:txBody>
      </p:sp>
      <p:sp>
        <p:nvSpPr>
          <p:cNvPr id="13" name="answer 4"/>
          <p:cNvSpPr/>
          <p:nvPr/>
        </p:nvSpPr>
        <p:spPr>
          <a:xfrm>
            <a:off x="4879975" y="5349875"/>
            <a:ext cx="3063875" cy="560388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liver</a:t>
            </a:r>
          </a:p>
        </p:txBody>
      </p:sp>
      <p:pic>
        <p:nvPicPr>
          <p:cNvPr id="820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2386013"/>
            <a:ext cx="169545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525" y="2571750"/>
            <a:ext cx="35369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199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itle 5"/>
          <p:cNvSpPr>
            <a:spLocks noGrp="1"/>
          </p:cNvSpPr>
          <p:nvPr>
            <p:ph type="title"/>
          </p:nvPr>
        </p:nvSpPr>
        <p:spPr>
          <a:xfrm>
            <a:off x="484188" y="728663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dirty="0" smtClean="0"/>
              <a:t>Digestive System Quiz</a:t>
            </a:r>
            <a:endParaRPr lang="en-GB" alt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827088" y="1557338"/>
            <a:ext cx="7453312" cy="700087"/>
          </a:xfrm>
          <a:prstGeom prst="rect">
            <a:avLst/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What is the function of the tongue?</a:t>
            </a:r>
          </a:p>
        </p:txBody>
      </p:sp>
      <p:sp>
        <p:nvSpPr>
          <p:cNvPr id="4" name="Oval 3"/>
          <p:cNvSpPr/>
          <p:nvPr/>
        </p:nvSpPr>
        <p:spPr>
          <a:xfrm>
            <a:off x="914400" y="1581150"/>
            <a:ext cx="655638" cy="657225"/>
          </a:xfrm>
          <a:prstGeom prst="ellipse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b="1" dirty="0"/>
              <a:t>?</a:t>
            </a:r>
          </a:p>
        </p:txBody>
      </p:sp>
      <p:sp>
        <p:nvSpPr>
          <p:cNvPr id="6" name="answer 1"/>
          <p:cNvSpPr/>
          <p:nvPr/>
        </p:nvSpPr>
        <p:spPr>
          <a:xfrm>
            <a:off x="1201738" y="4570413"/>
            <a:ext cx="3063875" cy="558800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mixes food with saliva</a:t>
            </a:r>
          </a:p>
        </p:txBody>
      </p:sp>
      <p:sp>
        <p:nvSpPr>
          <p:cNvPr id="10" name="answer 2"/>
          <p:cNvSpPr/>
          <p:nvPr/>
        </p:nvSpPr>
        <p:spPr>
          <a:xfrm>
            <a:off x="4879975" y="4570413"/>
            <a:ext cx="3063875" cy="558800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cuts food</a:t>
            </a:r>
          </a:p>
        </p:txBody>
      </p:sp>
      <p:sp>
        <p:nvSpPr>
          <p:cNvPr id="12" name="answer 3"/>
          <p:cNvSpPr/>
          <p:nvPr/>
        </p:nvSpPr>
        <p:spPr>
          <a:xfrm>
            <a:off x="1201738" y="5349875"/>
            <a:ext cx="3063875" cy="560388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produces saliva</a:t>
            </a:r>
          </a:p>
        </p:txBody>
      </p:sp>
      <p:sp>
        <p:nvSpPr>
          <p:cNvPr id="13" name="answer 4"/>
          <p:cNvSpPr/>
          <p:nvPr/>
        </p:nvSpPr>
        <p:spPr>
          <a:xfrm>
            <a:off x="4879975" y="5349875"/>
            <a:ext cx="3063875" cy="560388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breaks down food</a:t>
            </a:r>
          </a:p>
        </p:txBody>
      </p:sp>
      <p:pic>
        <p:nvPicPr>
          <p:cNvPr id="922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138" y="2633663"/>
            <a:ext cx="1827212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525" y="2571750"/>
            <a:ext cx="35369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26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itle 5"/>
          <p:cNvSpPr>
            <a:spLocks noGrp="1"/>
          </p:cNvSpPr>
          <p:nvPr>
            <p:ph type="title"/>
          </p:nvPr>
        </p:nvSpPr>
        <p:spPr>
          <a:xfrm>
            <a:off x="484188" y="728663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dirty="0" smtClean="0"/>
              <a:t>Digestive System Quiz</a:t>
            </a:r>
            <a:endParaRPr lang="en-GB" altLang="en-US" dirty="0" smtClean="0"/>
          </a:p>
        </p:txBody>
      </p:sp>
      <p:pic>
        <p:nvPicPr>
          <p:cNvPr id="10243" name="Whole Clas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27088" y="1557338"/>
            <a:ext cx="7453312" cy="700087"/>
          </a:xfrm>
          <a:prstGeom prst="rect">
            <a:avLst/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Which part of the digestive system forms stools?</a:t>
            </a:r>
          </a:p>
        </p:txBody>
      </p:sp>
      <p:sp>
        <p:nvSpPr>
          <p:cNvPr id="4" name="Oval 3"/>
          <p:cNvSpPr/>
          <p:nvPr/>
        </p:nvSpPr>
        <p:spPr>
          <a:xfrm>
            <a:off x="914400" y="1581150"/>
            <a:ext cx="655638" cy="657225"/>
          </a:xfrm>
          <a:prstGeom prst="ellipse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b="1" dirty="0"/>
              <a:t>?</a:t>
            </a:r>
          </a:p>
        </p:txBody>
      </p:sp>
      <p:sp>
        <p:nvSpPr>
          <p:cNvPr id="6" name="answer 1"/>
          <p:cNvSpPr/>
          <p:nvPr/>
        </p:nvSpPr>
        <p:spPr>
          <a:xfrm>
            <a:off x="1201738" y="4570413"/>
            <a:ext cx="3063875" cy="558800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rectum</a:t>
            </a:r>
          </a:p>
        </p:txBody>
      </p:sp>
      <p:sp>
        <p:nvSpPr>
          <p:cNvPr id="10" name="answer 2"/>
          <p:cNvSpPr/>
          <p:nvPr/>
        </p:nvSpPr>
        <p:spPr>
          <a:xfrm>
            <a:off x="4879975" y="4570413"/>
            <a:ext cx="3063875" cy="558800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oesophagus</a:t>
            </a:r>
          </a:p>
        </p:txBody>
      </p:sp>
      <p:sp>
        <p:nvSpPr>
          <p:cNvPr id="12" name="answer 3"/>
          <p:cNvSpPr/>
          <p:nvPr/>
        </p:nvSpPr>
        <p:spPr>
          <a:xfrm>
            <a:off x="1201738" y="5349875"/>
            <a:ext cx="3063875" cy="560388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small intestine</a:t>
            </a:r>
          </a:p>
        </p:txBody>
      </p:sp>
      <p:sp>
        <p:nvSpPr>
          <p:cNvPr id="13" name="answer 4"/>
          <p:cNvSpPr/>
          <p:nvPr/>
        </p:nvSpPr>
        <p:spPr>
          <a:xfrm>
            <a:off x="4879975" y="5349875"/>
            <a:ext cx="3063875" cy="560388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large intestine</a:t>
            </a:r>
          </a:p>
        </p:txBody>
      </p:sp>
      <p:pic>
        <p:nvPicPr>
          <p:cNvPr id="10250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138" y="2633663"/>
            <a:ext cx="1827212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2430463"/>
            <a:ext cx="1273175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525" y="2571750"/>
            <a:ext cx="35369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987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itle 5"/>
          <p:cNvSpPr>
            <a:spLocks noGrp="1"/>
          </p:cNvSpPr>
          <p:nvPr>
            <p:ph type="title"/>
          </p:nvPr>
        </p:nvSpPr>
        <p:spPr>
          <a:xfrm>
            <a:off x="484188" y="728663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dirty="0" smtClean="0"/>
              <a:t>Digestive System Quiz</a:t>
            </a:r>
            <a:endParaRPr lang="en-GB" altLang="en-US" dirty="0" smtClean="0"/>
          </a:p>
        </p:txBody>
      </p:sp>
      <p:pic>
        <p:nvPicPr>
          <p:cNvPr id="11267" name="Whole Clas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27088" y="1557338"/>
            <a:ext cx="7453312" cy="700087"/>
          </a:xfrm>
          <a:prstGeom prst="rect">
            <a:avLst/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Which is the only part of the digestive system which needs</a:t>
            </a:r>
          </a:p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to send a signal to the brain?</a:t>
            </a:r>
          </a:p>
        </p:txBody>
      </p:sp>
      <p:sp>
        <p:nvSpPr>
          <p:cNvPr id="4" name="Oval 3"/>
          <p:cNvSpPr/>
          <p:nvPr/>
        </p:nvSpPr>
        <p:spPr>
          <a:xfrm>
            <a:off x="914400" y="1581150"/>
            <a:ext cx="655638" cy="657225"/>
          </a:xfrm>
          <a:prstGeom prst="ellipse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b="1" dirty="0"/>
              <a:t>?</a:t>
            </a:r>
          </a:p>
        </p:txBody>
      </p:sp>
      <p:sp>
        <p:nvSpPr>
          <p:cNvPr id="6" name="answer 1"/>
          <p:cNvSpPr/>
          <p:nvPr/>
        </p:nvSpPr>
        <p:spPr>
          <a:xfrm>
            <a:off x="1201738" y="4570413"/>
            <a:ext cx="3063875" cy="558800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rectum</a:t>
            </a:r>
          </a:p>
        </p:txBody>
      </p:sp>
      <p:sp>
        <p:nvSpPr>
          <p:cNvPr id="10" name="answer 2"/>
          <p:cNvSpPr/>
          <p:nvPr/>
        </p:nvSpPr>
        <p:spPr>
          <a:xfrm>
            <a:off x="4879975" y="4570413"/>
            <a:ext cx="3063875" cy="558800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gallbladder</a:t>
            </a:r>
          </a:p>
        </p:txBody>
      </p:sp>
      <p:sp>
        <p:nvSpPr>
          <p:cNvPr id="12" name="answer 3"/>
          <p:cNvSpPr/>
          <p:nvPr/>
        </p:nvSpPr>
        <p:spPr>
          <a:xfrm>
            <a:off x="1201738" y="5349875"/>
            <a:ext cx="3063875" cy="560388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pancreas</a:t>
            </a:r>
          </a:p>
        </p:txBody>
      </p:sp>
      <p:sp>
        <p:nvSpPr>
          <p:cNvPr id="13" name="answer 4"/>
          <p:cNvSpPr/>
          <p:nvPr/>
        </p:nvSpPr>
        <p:spPr>
          <a:xfrm>
            <a:off x="4879975" y="5349875"/>
            <a:ext cx="3063875" cy="560388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anus</a:t>
            </a:r>
          </a:p>
        </p:txBody>
      </p:sp>
      <p:pic>
        <p:nvPicPr>
          <p:cNvPr id="1127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588" y="2454275"/>
            <a:ext cx="2282825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525" y="2571750"/>
            <a:ext cx="35369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603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itle 5"/>
          <p:cNvSpPr>
            <a:spLocks noGrp="1"/>
          </p:cNvSpPr>
          <p:nvPr>
            <p:ph type="title"/>
          </p:nvPr>
        </p:nvSpPr>
        <p:spPr>
          <a:xfrm>
            <a:off x="484188" y="728663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dirty="0" smtClean="0"/>
              <a:t>Digestive System Quiz</a:t>
            </a:r>
            <a:endParaRPr lang="en-GB" alt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827088" y="1557338"/>
            <a:ext cx="7453312" cy="700087"/>
          </a:xfrm>
          <a:prstGeom prst="rect">
            <a:avLst/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Which of these is the function of the stomach?</a:t>
            </a:r>
          </a:p>
        </p:txBody>
      </p:sp>
      <p:sp>
        <p:nvSpPr>
          <p:cNvPr id="4" name="Oval 3"/>
          <p:cNvSpPr/>
          <p:nvPr/>
        </p:nvSpPr>
        <p:spPr>
          <a:xfrm>
            <a:off x="914400" y="1581150"/>
            <a:ext cx="655638" cy="657225"/>
          </a:xfrm>
          <a:prstGeom prst="ellipse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b="1" dirty="0"/>
              <a:t>?</a:t>
            </a:r>
          </a:p>
        </p:txBody>
      </p:sp>
      <p:sp>
        <p:nvSpPr>
          <p:cNvPr id="6" name="answer 1"/>
          <p:cNvSpPr/>
          <p:nvPr/>
        </p:nvSpPr>
        <p:spPr>
          <a:xfrm>
            <a:off x="1201738" y="4570413"/>
            <a:ext cx="3063875" cy="558800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produces saliva</a:t>
            </a:r>
          </a:p>
        </p:txBody>
      </p:sp>
      <p:sp>
        <p:nvSpPr>
          <p:cNvPr id="10" name="answer 2"/>
          <p:cNvSpPr/>
          <p:nvPr/>
        </p:nvSpPr>
        <p:spPr>
          <a:xfrm>
            <a:off x="4879975" y="4570413"/>
            <a:ext cx="3063875" cy="558800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produces bile</a:t>
            </a:r>
          </a:p>
        </p:txBody>
      </p:sp>
      <p:sp>
        <p:nvSpPr>
          <p:cNvPr id="12" name="answer 3"/>
          <p:cNvSpPr/>
          <p:nvPr/>
        </p:nvSpPr>
        <p:spPr>
          <a:xfrm>
            <a:off x="1201738" y="5349875"/>
            <a:ext cx="3063875" cy="560388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produces acid</a:t>
            </a:r>
          </a:p>
        </p:txBody>
      </p:sp>
      <p:sp>
        <p:nvSpPr>
          <p:cNvPr id="13" name="answer 4"/>
          <p:cNvSpPr/>
          <p:nvPr/>
        </p:nvSpPr>
        <p:spPr>
          <a:xfrm>
            <a:off x="4879975" y="5349875"/>
            <a:ext cx="3063875" cy="560388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produces stools</a:t>
            </a:r>
          </a:p>
        </p:txBody>
      </p:sp>
      <p:pic>
        <p:nvPicPr>
          <p:cNvPr id="1229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150" y="2338388"/>
            <a:ext cx="1881188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525" y="2571750"/>
            <a:ext cx="35369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136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 2: WALT: create a mysterious atmosphere</a:t>
            </a:r>
            <a:endParaRPr lang="en-GB" sz="2400" b="1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 lnSpcReduction="10000"/>
          </a:bodyPr>
          <a:lstStyle/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Jimmy has travelled to the setting with the house on slide 4. He feels a little unsettled and decides this place has a mysterious feel to it.  </a:t>
            </a:r>
          </a:p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He writes the following words and phrases:</a:t>
            </a:r>
          </a:p>
          <a:p>
            <a:r>
              <a:rPr lang="en-GB" sz="1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sky was black </a:t>
            </a:r>
          </a:p>
          <a:p>
            <a:r>
              <a:rPr lang="en-GB" sz="1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house looked empty and strange</a:t>
            </a:r>
          </a:p>
          <a:p>
            <a:r>
              <a:rPr lang="en-GB" sz="1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bird flew low over the water</a:t>
            </a:r>
          </a:p>
          <a:p>
            <a:r>
              <a:rPr lang="en-GB" sz="1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water was still</a:t>
            </a:r>
          </a:p>
          <a:p>
            <a:r>
              <a:rPr lang="en-GB" sz="1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bushes and trees were thick and dark</a:t>
            </a:r>
          </a:p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Jimmy re-reads his work; he would like to improve it but is unsure how. Can you improve his sentences and put them together in a paragraph? Try to use some different sentence starters rather than ‘the’. </a:t>
            </a:r>
          </a:p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You may like to magpie some of the ideas below: this doesn’t mean to copy it all but to borrow and use some words or phrases that you like and think are effective. </a:t>
            </a:r>
          </a:p>
          <a:p>
            <a:r>
              <a:rPr lang="en-GB" sz="1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grey and threatening clouds loomed over the house. Looking abandoned and forlorn, the derelict building sat sadly on the lake. Swiftly but silently, a bird swooped low over the water and stood perched on a tree stump. </a:t>
            </a:r>
          </a:p>
          <a:p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16832"/>
            <a:ext cx="1872208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5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itle 5"/>
          <p:cNvSpPr>
            <a:spLocks noGrp="1"/>
          </p:cNvSpPr>
          <p:nvPr>
            <p:ph type="title"/>
          </p:nvPr>
        </p:nvSpPr>
        <p:spPr>
          <a:xfrm>
            <a:off x="484188" y="728663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dirty="0" smtClean="0"/>
              <a:t>Digestive System Quiz</a:t>
            </a:r>
            <a:endParaRPr lang="en-GB" alt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827088" y="1557338"/>
            <a:ext cx="7453312" cy="700087"/>
          </a:xfrm>
          <a:prstGeom prst="rect">
            <a:avLst/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Where is bile stored?</a:t>
            </a:r>
          </a:p>
        </p:txBody>
      </p:sp>
      <p:sp>
        <p:nvSpPr>
          <p:cNvPr id="4" name="Oval 3"/>
          <p:cNvSpPr/>
          <p:nvPr/>
        </p:nvSpPr>
        <p:spPr>
          <a:xfrm>
            <a:off x="914400" y="1581150"/>
            <a:ext cx="655638" cy="657225"/>
          </a:xfrm>
          <a:prstGeom prst="ellipse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b="1" dirty="0"/>
              <a:t>?</a:t>
            </a:r>
          </a:p>
        </p:txBody>
      </p:sp>
      <p:sp>
        <p:nvSpPr>
          <p:cNvPr id="6" name="answer 1"/>
          <p:cNvSpPr/>
          <p:nvPr/>
        </p:nvSpPr>
        <p:spPr>
          <a:xfrm>
            <a:off x="1201738" y="4570413"/>
            <a:ext cx="3063875" cy="558800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stomach</a:t>
            </a:r>
          </a:p>
        </p:txBody>
      </p:sp>
      <p:sp>
        <p:nvSpPr>
          <p:cNvPr id="10" name="answer 2"/>
          <p:cNvSpPr/>
          <p:nvPr/>
        </p:nvSpPr>
        <p:spPr>
          <a:xfrm>
            <a:off x="4879975" y="4570413"/>
            <a:ext cx="3063875" cy="558800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liver</a:t>
            </a:r>
          </a:p>
        </p:txBody>
      </p:sp>
      <p:sp>
        <p:nvSpPr>
          <p:cNvPr id="12" name="answer 3"/>
          <p:cNvSpPr/>
          <p:nvPr/>
        </p:nvSpPr>
        <p:spPr>
          <a:xfrm>
            <a:off x="1201738" y="5349875"/>
            <a:ext cx="3063875" cy="560388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pancreas</a:t>
            </a:r>
          </a:p>
        </p:txBody>
      </p:sp>
      <p:sp>
        <p:nvSpPr>
          <p:cNvPr id="13" name="answer 4"/>
          <p:cNvSpPr/>
          <p:nvPr/>
        </p:nvSpPr>
        <p:spPr>
          <a:xfrm>
            <a:off x="4879975" y="5349875"/>
            <a:ext cx="3063875" cy="560388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gallbladder</a:t>
            </a:r>
          </a:p>
        </p:txBody>
      </p:sp>
      <p:pic>
        <p:nvPicPr>
          <p:cNvPr id="1332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63" y="2316163"/>
            <a:ext cx="1649412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525" y="2571750"/>
            <a:ext cx="35369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30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itle 5"/>
          <p:cNvSpPr>
            <a:spLocks noGrp="1"/>
          </p:cNvSpPr>
          <p:nvPr>
            <p:ph type="title"/>
          </p:nvPr>
        </p:nvSpPr>
        <p:spPr>
          <a:xfrm>
            <a:off x="484188" y="728663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dirty="0" smtClean="0"/>
              <a:t>Digestive System Quiz</a:t>
            </a:r>
            <a:endParaRPr lang="en-GB" alt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827088" y="1557338"/>
            <a:ext cx="7453312" cy="700087"/>
          </a:xfrm>
          <a:prstGeom prst="rect">
            <a:avLst/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How many parts of the small intestine are used to digest food?</a:t>
            </a:r>
          </a:p>
        </p:txBody>
      </p:sp>
      <p:sp>
        <p:nvSpPr>
          <p:cNvPr id="4" name="Oval 3"/>
          <p:cNvSpPr/>
          <p:nvPr/>
        </p:nvSpPr>
        <p:spPr>
          <a:xfrm>
            <a:off x="914400" y="1581150"/>
            <a:ext cx="655638" cy="657225"/>
          </a:xfrm>
          <a:prstGeom prst="ellipse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b="1" dirty="0"/>
              <a:t>?</a:t>
            </a:r>
          </a:p>
        </p:txBody>
      </p:sp>
      <p:sp>
        <p:nvSpPr>
          <p:cNvPr id="6" name="answer 1"/>
          <p:cNvSpPr/>
          <p:nvPr/>
        </p:nvSpPr>
        <p:spPr>
          <a:xfrm>
            <a:off x="1201738" y="4570413"/>
            <a:ext cx="3063875" cy="558800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two</a:t>
            </a:r>
          </a:p>
        </p:txBody>
      </p:sp>
      <p:sp>
        <p:nvSpPr>
          <p:cNvPr id="10" name="answer 2"/>
          <p:cNvSpPr/>
          <p:nvPr/>
        </p:nvSpPr>
        <p:spPr>
          <a:xfrm>
            <a:off x="4879975" y="4570413"/>
            <a:ext cx="3063875" cy="558800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one</a:t>
            </a:r>
          </a:p>
        </p:txBody>
      </p:sp>
      <p:sp>
        <p:nvSpPr>
          <p:cNvPr id="12" name="answer 3"/>
          <p:cNvSpPr/>
          <p:nvPr/>
        </p:nvSpPr>
        <p:spPr>
          <a:xfrm>
            <a:off x="1201738" y="5349875"/>
            <a:ext cx="3063875" cy="560388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three</a:t>
            </a:r>
          </a:p>
        </p:txBody>
      </p:sp>
      <p:sp>
        <p:nvSpPr>
          <p:cNvPr id="13" name="answer 4"/>
          <p:cNvSpPr/>
          <p:nvPr/>
        </p:nvSpPr>
        <p:spPr>
          <a:xfrm>
            <a:off x="4879975" y="5349875"/>
            <a:ext cx="3063875" cy="560388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none</a:t>
            </a:r>
          </a:p>
        </p:txBody>
      </p:sp>
      <p:pic>
        <p:nvPicPr>
          <p:cNvPr id="1434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338388"/>
            <a:ext cx="158432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525" y="2571750"/>
            <a:ext cx="35369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548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itle 5"/>
          <p:cNvSpPr>
            <a:spLocks noGrp="1"/>
          </p:cNvSpPr>
          <p:nvPr>
            <p:ph type="title"/>
          </p:nvPr>
        </p:nvSpPr>
        <p:spPr>
          <a:xfrm>
            <a:off x="484188" y="728663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dirty="0" smtClean="0"/>
              <a:t>Digestive System Quiz</a:t>
            </a:r>
            <a:endParaRPr lang="en-GB" alt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827088" y="1557338"/>
            <a:ext cx="7453312" cy="700087"/>
          </a:xfrm>
          <a:prstGeom prst="rect">
            <a:avLst/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Which part moves the food to the stomach?</a:t>
            </a:r>
          </a:p>
        </p:txBody>
      </p:sp>
      <p:sp>
        <p:nvSpPr>
          <p:cNvPr id="4" name="Oval 3"/>
          <p:cNvSpPr/>
          <p:nvPr/>
        </p:nvSpPr>
        <p:spPr>
          <a:xfrm>
            <a:off x="914400" y="1581150"/>
            <a:ext cx="655638" cy="657225"/>
          </a:xfrm>
          <a:prstGeom prst="ellipse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b="1" dirty="0"/>
              <a:t>?</a:t>
            </a:r>
          </a:p>
        </p:txBody>
      </p:sp>
      <p:sp>
        <p:nvSpPr>
          <p:cNvPr id="6" name="answer 1"/>
          <p:cNvSpPr/>
          <p:nvPr/>
        </p:nvSpPr>
        <p:spPr>
          <a:xfrm>
            <a:off x="1201738" y="4570413"/>
            <a:ext cx="3063875" cy="558800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small intestine</a:t>
            </a:r>
          </a:p>
        </p:txBody>
      </p:sp>
      <p:sp>
        <p:nvSpPr>
          <p:cNvPr id="10" name="answer 2"/>
          <p:cNvSpPr/>
          <p:nvPr/>
        </p:nvSpPr>
        <p:spPr>
          <a:xfrm>
            <a:off x="4879975" y="4570413"/>
            <a:ext cx="3063875" cy="558800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oesophagus</a:t>
            </a:r>
          </a:p>
        </p:txBody>
      </p:sp>
      <p:sp>
        <p:nvSpPr>
          <p:cNvPr id="12" name="answer 3"/>
          <p:cNvSpPr/>
          <p:nvPr/>
        </p:nvSpPr>
        <p:spPr>
          <a:xfrm>
            <a:off x="1201738" y="5349875"/>
            <a:ext cx="3063875" cy="560388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large intestine</a:t>
            </a:r>
          </a:p>
        </p:txBody>
      </p:sp>
      <p:sp>
        <p:nvSpPr>
          <p:cNvPr id="13" name="answer 4"/>
          <p:cNvSpPr/>
          <p:nvPr/>
        </p:nvSpPr>
        <p:spPr>
          <a:xfrm>
            <a:off x="4879975" y="5349875"/>
            <a:ext cx="3063875" cy="560388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mouth</a:t>
            </a:r>
          </a:p>
        </p:txBody>
      </p:sp>
      <p:pic>
        <p:nvPicPr>
          <p:cNvPr id="1536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363" y="2384425"/>
            <a:ext cx="1819275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525" y="2571750"/>
            <a:ext cx="35369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143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itle 5"/>
          <p:cNvSpPr>
            <a:spLocks noGrp="1"/>
          </p:cNvSpPr>
          <p:nvPr>
            <p:ph type="title"/>
          </p:nvPr>
        </p:nvSpPr>
        <p:spPr>
          <a:xfrm>
            <a:off x="484188" y="728663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dirty="0" smtClean="0"/>
              <a:t>Digestive System Quiz</a:t>
            </a:r>
            <a:endParaRPr lang="en-GB" alt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827088" y="1557338"/>
            <a:ext cx="7453312" cy="700087"/>
          </a:xfrm>
          <a:prstGeom prst="rect">
            <a:avLst/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What do glands do?</a:t>
            </a:r>
          </a:p>
        </p:txBody>
      </p:sp>
      <p:sp>
        <p:nvSpPr>
          <p:cNvPr id="4" name="Oval 3"/>
          <p:cNvSpPr/>
          <p:nvPr/>
        </p:nvSpPr>
        <p:spPr>
          <a:xfrm>
            <a:off x="914400" y="1581150"/>
            <a:ext cx="655638" cy="657225"/>
          </a:xfrm>
          <a:prstGeom prst="ellipse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b="1" dirty="0"/>
              <a:t>?</a:t>
            </a:r>
          </a:p>
        </p:txBody>
      </p:sp>
      <p:sp>
        <p:nvSpPr>
          <p:cNvPr id="6" name="answer 1"/>
          <p:cNvSpPr/>
          <p:nvPr/>
        </p:nvSpPr>
        <p:spPr>
          <a:xfrm>
            <a:off x="1201738" y="4570413"/>
            <a:ext cx="3063875" cy="558800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break down food</a:t>
            </a:r>
          </a:p>
        </p:txBody>
      </p:sp>
      <p:sp>
        <p:nvSpPr>
          <p:cNvPr id="10" name="answer 2"/>
          <p:cNvSpPr/>
          <p:nvPr/>
        </p:nvSpPr>
        <p:spPr>
          <a:xfrm>
            <a:off x="4879975" y="4570413"/>
            <a:ext cx="3063875" cy="558800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keep the pancreas healthy</a:t>
            </a:r>
          </a:p>
        </p:txBody>
      </p:sp>
      <p:sp>
        <p:nvSpPr>
          <p:cNvPr id="12" name="answer 3"/>
          <p:cNvSpPr/>
          <p:nvPr/>
        </p:nvSpPr>
        <p:spPr>
          <a:xfrm>
            <a:off x="1201738" y="5349875"/>
            <a:ext cx="3063875" cy="560388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produce fluids</a:t>
            </a:r>
          </a:p>
        </p:txBody>
      </p:sp>
      <p:sp>
        <p:nvSpPr>
          <p:cNvPr id="13" name="answer 4"/>
          <p:cNvSpPr/>
          <p:nvPr/>
        </p:nvSpPr>
        <p:spPr>
          <a:xfrm>
            <a:off x="4879975" y="5349875"/>
            <a:ext cx="3063875" cy="560388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send signals to the brain</a:t>
            </a:r>
          </a:p>
        </p:txBody>
      </p:sp>
      <p:pic>
        <p:nvPicPr>
          <p:cNvPr id="1639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326"/>
          <a:stretch>
            <a:fillRect/>
          </a:stretch>
        </p:blipFill>
        <p:spPr bwMode="auto">
          <a:xfrm>
            <a:off x="3043238" y="2478088"/>
            <a:ext cx="3021012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525" y="2571750"/>
            <a:ext cx="35369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405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itle 5"/>
          <p:cNvSpPr>
            <a:spLocks noGrp="1"/>
          </p:cNvSpPr>
          <p:nvPr>
            <p:ph type="title"/>
          </p:nvPr>
        </p:nvSpPr>
        <p:spPr>
          <a:xfrm>
            <a:off x="484188" y="728663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dirty="0" smtClean="0"/>
              <a:t>Digestive System Quiz</a:t>
            </a:r>
            <a:endParaRPr lang="en-GB" alt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827088" y="1557338"/>
            <a:ext cx="7453312" cy="700087"/>
          </a:xfrm>
          <a:prstGeom prst="rect">
            <a:avLst/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How many different parts of the digestive system</a:t>
            </a:r>
          </a:p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does food enter?</a:t>
            </a:r>
          </a:p>
        </p:txBody>
      </p:sp>
      <p:sp>
        <p:nvSpPr>
          <p:cNvPr id="4" name="Oval 3"/>
          <p:cNvSpPr/>
          <p:nvPr/>
        </p:nvSpPr>
        <p:spPr>
          <a:xfrm>
            <a:off x="914400" y="1581150"/>
            <a:ext cx="655638" cy="657225"/>
          </a:xfrm>
          <a:prstGeom prst="ellipse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b="1" dirty="0"/>
              <a:t>?</a:t>
            </a:r>
          </a:p>
        </p:txBody>
      </p:sp>
      <p:sp>
        <p:nvSpPr>
          <p:cNvPr id="6" name="answer 1"/>
          <p:cNvSpPr/>
          <p:nvPr/>
        </p:nvSpPr>
        <p:spPr>
          <a:xfrm>
            <a:off x="1201738" y="4570413"/>
            <a:ext cx="3063875" cy="558800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eight</a:t>
            </a:r>
          </a:p>
        </p:txBody>
      </p:sp>
      <p:sp>
        <p:nvSpPr>
          <p:cNvPr id="10" name="answer 2"/>
          <p:cNvSpPr/>
          <p:nvPr/>
        </p:nvSpPr>
        <p:spPr>
          <a:xfrm>
            <a:off x="4879975" y="4570413"/>
            <a:ext cx="3063875" cy="558800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ten</a:t>
            </a:r>
          </a:p>
        </p:txBody>
      </p:sp>
      <p:sp>
        <p:nvSpPr>
          <p:cNvPr id="12" name="answer 3"/>
          <p:cNvSpPr/>
          <p:nvPr/>
        </p:nvSpPr>
        <p:spPr>
          <a:xfrm>
            <a:off x="1201738" y="5349875"/>
            <a:ext cx="3063875" cy="560388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thirteen</a:t>
            </a:r>
          </a:p>
        </p:txBody>
      </p:sp>
      <p:sp>
        <p:nvSpPr>
          <p:cNvPr id="13" name="answer 4"/>
          <p:cNvSpPr/>
          <p:nvPr/>
        </p:nvSpPr>
        <p:spPr>
          <a:xfrm>
            <a:off x="4879975" y="5349875"/>
            <a:ext cx="3063875" cy="560388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three</a:t>
            </a:r>
          </a:p>
        </p:txBody>
      </p:sp>
      <p:pic>
        <p:nvPicPr>
          <p:cNvPr id="1741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713" y="2338388"/>
            <a:ext cx="2822575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525" y="2571750"/>
            <a:ext cx="35369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960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itle 5"/>
          <p:cNvSpPr>
            <a:spLocks noGrp="1"/>
          </p:cNvSpPr>
          <p:nvPr>
            <p:ph type="title"/>
          </p:nvPr>
        </p:nvSpPr>
        <p:spPr>
          <a:xfrm>
            <a:off x="484188" y="728663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dirty="0" smtClean="0"/>
              <a:t>Digestive System Quiz</a:t>
            </a:r>
            <a:endParaRPr lang="en-GB" alt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827088" y="1557338"/>
            <a:ext cx="7453312" cy="700087"/>
          </a:xfrm>
          <a:prstGeom prst="rect">
            <a:avLst/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What are enzymes?</a:t>
            </a:r>
          </a:p>
        </p:txBody>
      </p:sp>
      <p:sp>
        <p:nvSpPr>
          <p:cNvPr id="4" name="Oval 3"/>
          <p:cNvSpPr/>
          <p:nvPr/>
        </p:nvSpPr>
        <p:spPr>
          <a:xfrm>
            <a:off x="914400" y="1581150"/>
            <a:ext cx="655638" cy="657225"/>
          </a:xfrm>
          <a:prstGeom prst="ellipse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b="1" dirty="0"/>
              <a:t>?</a:t>
            </a:r>
          </a:p>
        </p:txBody>
      </p:sp>
      <p:sp>
        <p:nvSpPr>
          <p:cNvPr id="6" name="answer 1"/>
          <p:cNvSpPr/>
          <p:nvPr/>
        </p:nvSpPr>
        <p:spPr>
          <a:xfrm>
            <a:off x="1201738" y="4570413"/>
            <a:ext cx="3063875" cy="558800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cells that break down food</a:t>
            </a:r>
          </a:p>
        </p:txBody>
      </p:sp>
      <p:sp>
        <p:nvSpPr>
          <p:cNvPr id="10" name="answer 2"/>
          <p:cNvSpPr/>
          <p:nvPr/>
        </p:nvSpPr>
        <p:spPr>
          <a:xfrm>
            <a:off x="4879975" y="4570413"/>
            <a:ext cx="3063875" cy="558800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chemeClr val="bg1"/>
                </a:solidFill>
              </a:rPr>
              <a:t>molecules that break down food</a:t>
            </a:r>
          </a:p>
        </p:txBody>
      </p:sp>
      <p:sp>
        <p:nvSpPr>
          <p:cNvPr id="12" name="answer 3"/>
          <p:cNvSpPr/>
          <p:nvPr/>
        </p:nvSpPr>
        <p:spPr>
          <a:xfrm>
            <a:off x="1201738" y="5349875"/>
            <a:ext cx="3063875" cy="560388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glands that break down food</a:t>
            </a:r>
          </a:p>
        </p:txBody>
      </p:sp>
      <p:sp>
        <p:nvSpPr>
          <p:cNvPr id="13" name="answer 4"/>
          <p:cNvSpPr/>
          <p:nvPr/>
        </p:nvSpPr>
        <p:spPr>
          <a:xfrm>
            <a:off x="4879975" y="5349875"/>
            <a:ext cx="3063875" cy="560388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organs that break down food</a:t>
            </a:r>
          </a:p>
        </p:txBody>
      </p:sp>
      <p:pic>
        <p:nvPicPr>
          <p:cNvPr id="1844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675" y="2384425"/>
            <a:ext cx="240665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525" y="2571750"/>
            <a:ext cx="35369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338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itle 5"/>
          <p:cNvSpPr>
            <a:spLocks noGrp="1"/>
          </p:cNvSpPr>
          <p:nvPr>
            <p:ph type="title"/>
          </p:nvPr>
        </p:nvSpPr>
        <p:spPr>
          <a:xfrm>
            <a:off x="484188" y="728663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dirty="0" smtClean="0"/>
              <a:t>Digestive System Quiz</a:t>
            </a:r>
            <a:endParaRPr lang="en-GB" alt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827088" y="1557338"/>
            <a:ext cx="7453312" cy="700087"/>
          </a:xfrm>
          <a:prstGeom prst="rect">
            <a:avLst/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What is the name of the top part of the mouth?</a:t>
            </a:r>
          </a:p>
        </p:txBody>
      </p:sp>
      <p:sp>
        <p:nvSpPr>
          <p:cNvPr id="4" name="Oval 3"/>
          <p:cNvSpPr/>
          <p:nvPr/>
        </p:nvSpPr>
        <p:spPr>
          <a:xfrm>
            <a:off x="914400" y="1581150"/>
            <a:ext cx="655638" cy="657225"/>
          </a:xfrm>
          <a:prstGeom prst="ellipse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b="1" dirty="0"/>
              <a:t>?</a:t>
            </a:r>
          </a:p>
        </p:txBody>
      </p:sp>
      <p:sp>
        <p:nvSpPr>
          <p:cNvPr id="6" name="answer 1"/>
          <p:cNvSpPr/>
          <p:nvPr/>
        </p:nvSpPr>
        <p:spPr>
          <a:xfrm>
            <a:off x="1201738" y="4570413"/>
            <a:ext cx="3063875" cy="558800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hard palate</a:t>
            </a:r>
          </a:p>
        </p:txBody>
      </p:sp>
      <p:sp>
        <p:nvSpPr>
          <p:cNvPr id="10" name="answer 2"/>
          <p:cNvSpPr/>
          <p:nvPr/>
        </p:nvSpPr>
        <p:spPr>
          <a:xfrm>
            <a:off x="4879975" y="4570413"/>
            <a:ext cx="3063875" cy="558800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soft </a:t>
            </a:r>
            <a:r>
              <a:rPr lang="en-GB" dirty="0" err="1">
                <a:solidFill>
                  <a:schemeClr val="bg1"/>
                </a:solidFill>
              </a:rPr>
              <a:t>pilates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answer 3"/>
          <p:cNvSpPr/>
          <p:nvPr/>
        </p:nvSpPr>
        <p:spPr>
          <a:xfrm>
            <a:off x="1201738" y="5349875"/>
            <a:ext cx="3063875" cy="560388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soft palate</a:t>
            </a:r>
          </a:p>
        </p:txBody>
      </p:sp>
      <p:sp>
        <p:nvSpPr>
          <p:cNvPr id="13" name="answer 4"/>
          <p:cNvSpPr/>
          <p:nvPr/>
        </p:nvSpPr>
        <p:spPr>
          <a:xfrm>
            <a:off x="4879975" y="5349875"/>
            <a:ext cx="3063875" cy="560388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hard </a:t>
            </a:r>
            <a:r>
              <a:rPr lang="en-GB" dirty="0" err="1">
                <a:solidFill>
                  <a:schemeClr val="bg1"/>
                </a:solidFill>
              </a:rPr>
              <a:t>pilates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946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75" y="2454275"/>
            <a:ext cx="1517650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525" y="2571750"/>
            <a:ext cx="35369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31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itle 5"/>
          <p:cNvSpPr>
            <a:spLocks noGrp="1"/>
          </p:cNvSpPr>
          <p:nvPr>
            <p:ph type="title"/>
          </p:nvPr>
        </p:nvSpPr>
        <p:spPr>
          <a:xfrm>
            <a:off x="484188" y="728663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dirty="0" smtClean="0"/>
              <a:t>Digestive System Quiz</a:t>
            </a:r>
            <a:endParaRPr lang="en-GB" alt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827088" y="1557338"/>
            <a:ext cx="7453312" cy="700087"/>
          </a:xfrm>
          <a:prstGeom prst="rect">
            <a:avLst/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What two substances break down food in the duodenum?</a:t>
            </a:r>
          </a:p>
        </p:txBody>
      </p:sp>
      <p:sp>
        <p:nvSpPr>
          <p:cNvPr id="4" name="Oval 3"/>
          <p:cNvSpPr/>
          <p:nvPr/>
        </p:nvSpPr>
        <p:spPr>
          <a:xfrm>
            <a:off x="914400" y="1581150"/>
            <a:ext cx="655638" cy="657225"/>
          </a:xfrm>
          <a:prstGeom prst="ellipse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b="1" dirty="0"/>
              <a:t>?</a:t>
            </a:r>
          </a:p>
        </p:txBody>
      </p:sp>
      <p:sp>
        <p:nvSpPr>
          <p:cNvPr id="6" name="answer 1"/>
          <p:cNvSpPr/>
          <p:nvPr/>
        </p:nvSpPr>
        <p:spPr>
          <a:xfrm>
            <a:off x="1201738" y="4570413"/>
            <a:ext cx="3063875" cy="558800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acid and enzymes</a:t>
            </a:r>
          </a:p>
        </p:txBody>
      </p:sp>
      <p:sp>
        <p:nvSpPr>
          <p:cNvPr id="10" name="answer 2"/>
          <p:cNvSpPr/>
          <p:nvPr/>
        </p:nvSpPr>
        <p:spPr>
          <a:xfrm>
            <a:off x="4879975" y="4570413"/>
            <a:ext cx="3063875" cy="558800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bile and saliva</a:t>
            </a:r>
          </a:p>
        </p:txBody>
      </p:sp>
      <p:sp>
        <p:nvSpPr>
          <p:cNvPr id="12" name="answer 3"/>
          <p:cNvSpPr/>
          <p:nvPr/>
        </p:nvSpPr>
        <p:spPr>
          <a:xfrm>
            <a:off x="1201738" y="5349875"/>
            <a:ext cx="3063875" cy="560388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acid and bile</a:t>
            </a:r>
          </a:p>
        </p:txBody>
      </p:sp>
      <p:sp>
        <p:nvSpPr>
          <p:cNvPr id="13" name="answer 4"/>
          <p:cNvSpPr/>
          <p:nvPr/>
        </p:nvSpPr>
        <p:spPr>
          <a:xfrm>
            <a:off x="4879975" y="5349875"/>
            <a:ext cx="3063875" cy="560388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enzymes and bile</a:t>
            </a:r>
          </a:p>
        </p:txBody>
      </p:sp>
      <p:pic>
        <p:nvPicPr>
          <p:cNvPr id="20489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75" y="2384425"/>
            <a:ext cx="151765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525" y="2571750"/>
            <a:ext cx="35369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25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itle 5"/>
          <p:cNvSpPr>
            <a:spLocks noGrp="1"/>
          </p:cNvSpPr>
          <p:nvPr>
            <p:ph type="title"/>
          </p:nvPr>
        </p:nvSpPr>
        <p:spPr>
          <a:xfrm>
            <a:off x="484188" y="728663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dirty="0" smtClean="0"/>
              <a:t>Digestive System Quiz</a:t>
            </a:r>
            <a:endParaRPr lang="en-GB" alt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827088" y="1557338"/>
            <a:ext cx="7453312" cy="700087"/>
          </a:xfrm>
          <a:prstGeom prst="rect">
            <a:avLst/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The name of the wave movement of the muscles in the</a:t>
            </a:r>
          </a:p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oesophagus is called…</a:t>
            </a:r>
          </a:p>
        </p:txBody>
      </p:sp>
      <p:sp>
        <p:nvSpPr>
          <p:cNvPr id="4" name="Oval 3"/>
          <p:cNvSpPr/>
          <p:nvPr/>
        </p:nvSpPr>
        <p:spPr>
          <a:xfrm>
            <a:off x="914400" y="1581150"/>
            <a:ext cx="655638" cy="657225"/>
          </a:xfrm>
          <a:prstGeom prst="ellipse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b="1" dirty="0"/>
              <a:t>?</a:t>
            </a:r>
          </a:p>
        </p:txBody>
      </p:sp>
      <p:sp>
        <p:nvSpPr>
          <p:cNvPr id="6" name="answer 1"/>
          <p:cNvSpPr/>
          <p:nvPr/>
        </p:nvSpPr>
        <p:spPr>
          <a:xfrm>
            <a:off x="1201738" y="4570413"/>
            <a:ext cx="3063875" cy="558800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periscope</a:t>
            </a:r>
          </a:p>
        </p:txBody>
      </p:sp>
      <p:sp>
        <p:nvSpPr>
          <p:cNvPr id="10" name="answer 2"/>
          <p:cNvSpPr/>
          <p:nvPr/>
        </p:nvSpPr>
        <p:spPr>
          <a:xfrm>
            <a:off x="4879975" y="4570413"/>
            <a:ext cx="3063875" cy="558800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err="1">
                <a:solidFill>
                  <a:schemeClr val="bg1"/>
                </a:solidFill>
              </a:rPr>
              <a:t>perisic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answer 3"/>
          <p:cNvSpPr/>
          <p:nvPr/>
        </p:nvSpPr>
        <p:spPr>
          <a:xfrm>
            <a:off x="1201738" y="5349875"/>
            <a:ext cx="3063875" cy="560388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peristalsis</a:t>
            </a:r>
          </a:p>
        </p:txBody>
      </p:sp>
      <p:sp>
        <p:nvSpPr>
          <p:cNvPr id="13" name="answer 4"/>
          <p:cNvSpPr/>
          <p:nvPr/>
        </p:nvSpPr>
        <p:spPr>
          <a:xfrm>
            <a:off x="4879975" y="5349875"/>
            <a:ext cx="3063875" cy="560388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periodic</a:t>
            </a:r>
          </a:p>
        </p:txBody>
      </p:sp>
      <p:pic>
        <p:nvPicPr>
          <p:cNvPr id="2151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3" y="2327275"/>
            <a:ext cx="706437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525" y="2571750"/>
            <a:ext cx="35369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61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35000" y="2384425"/>
            <a:ext cx="7867650" cy="3836988"/>
          </a:xfrm>
          <a:prstGeom prst="roundRect">
            <a:avLst>
              <a:gd name="adj" fmla="val 2464"/>
            </a:avLst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269" name="Title 5"/>
          <p:cNvSpPr>
            <a:spLocks noGrp="1"/>
          </p:cNvSpPr>
          <p:nvPr>
            <p:ph type="title"/>
          </p:nvPr>
        </p:nvSpPr>
        <p:spPr>
          <a:xfrm>
            <a:off x="484188" y="728663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dirty="0" smtClean="0"/>
              <a:t>Digestive System Quiz</a:t>
            </a:r>
            <a:endParaRPr lang="en-GB" alt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827088" y="1557338"/>
            <a:ext cx="7453312" cy="700087"/>
          </a:xfrm>
          <a:prstGeom prst="rect">
            <a:avLst/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How did you do? You can play again if you want to improve your score! </a:t>
            </a:r>
          </a:p>
        </p:txBody>
      </p:sp>
      <p:pic>
        <p:nvPicPr>
          <p:cNvPr id="2253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088" y="2522538"/>
            <a:ext cx="2962275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090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Notes for Maths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Discovery – Children to work independently.</a:t>
            </a:r>
          </a:p>
          <a:p>
            <a:r>
              <a:rPr lang="en-GB" dirty="0" smtClean="0"/>
              <a:t>Share – This page shows you different ways the discovery question could have been answered.</a:t>
            </a:r>
          </a:p>
          <a:p>
            <a:r>
              <a:rPr lang="en-GB" dirty="0" smtClean="0"/>
              <a:t>Think Together – Complete and then discuss with an adult to consolidate and deepen understanding.</a:t>
            </a:r>
            <a:endParaRPr lang="en-GB" dirty="0"/>
          </a:p>
          <a:p>
            <a:r>
              <a:rPr lang="en-GB" dirty="0" smtClean="0"/>
              <a:t>Practice – children practice the skills they have learnt. Please complete 2 of the 3 slides of practice. (Pick the 2 pages you think will challenge you the most!)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179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0528" y="-2434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3600" dirty="0" smtClean="0"/>
              <a:t>Lesson 7 – WALT: Use a number line to 10,000.</a:t>
            </a:r>
            <a:endParaRPr lang="en-GB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02" t="14391" r="11873" b="10318"/>
          <a:stretch/>
        </p:blipFill>
        <p:spPr bwMode="auto">
          <a:xfrm>
            <a:off x="0" y="548680"/>
            <a:ext cx="6372200" cy="631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5727754" y="692696"/>
            <a:ext cx="3384376" cy="122413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372200" y="764704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What numbers can you see on the counting stick?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5758020" y="2204864"/>
            <a:ext cx="3384376" cy="201622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6402466" y="2276872"/>
            <a:ext cx="22322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What are the numbers at the end of the line? What do you think the numbers in between might be?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5723059" y="5301207"/>
            <a:ext cx="3384376" cy="127233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367505" y="5373216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How many intervals are there? How could you check?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281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30" t="10317" r="9531" b="9127"/>
          <a:stretch/>
        </p:blipFill>
        <p:spPr bwMode="auto">
          <a:xfrm>
            <a:off x="10300" y="0"/>
            <a:ext cx="5785835" cy="6888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5367714" y="309426"/>
            <a:ext cx="3384376" cy="127233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012160" y="381434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How could you check what intervals the number line went up in?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5367714" y="2772180"/>
            <a:ext cx="3384376" cy="127233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012160" y="2844188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Do these number lines go up by the same amount? How do you know?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298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10" t="14881" r="11092" b="9326"/>
          <a:stretch/>
        </p:blipFill>
        <p:spPr bwMode="auto">
          <a:xfrm>
            <a:off x="0" y="19270"/>
            <a:ext cx="6660232" cy="683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5759624" y="57763"/>
            <a:ext cx="3384376" cy="127233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404070" y="129771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Where does the number line start and end? What does it go up in?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5763491" y="1988840"/>
            <a:ext cx="3384376" cy="154933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407937" y="2060848"/>
            <a:ext cx="2520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How do the numbers at the start and end of the number line  help you fill in the missing numbers?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263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2536" y="-315416"/>
            <a:ext cx="2530624" cy="1143000"/>
          </a:xfrm>
        </p:spPr>
        <p:txBody>
          <a:bodyPr>
            <a:normAutofit/>
          </a:bodyPr>
          <a:lstStyle/>
          <a:p>
            <a:r>
              <a:rPr lang="en-GB" sz="1800" dirty="0" smtClean="0"/>
              <a:t>Practice Questions</a:t>
            </a:r>
            <a:endParaRPr lang="en-GB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88" t="15080" r="5626" b="12302"/>
          <a:stretch/>
        </p:blipFill>
        <p:spPr bwMode="auto">
          <a:xfrm>
            <a:off x="683568" y="404662"/>
            <a:ext cx="7668344" cy="645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5412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9" t="10714" r="3396" b="14087"/>
          <a:stretch/>
        </p:blipFill>
        <p:spPr bwMode="auto">
          <a:xfrm>
            <a:off x="395536" y="-1"/>
            <a:ext cx="8208912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284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8" t="15279" r="5292" b="10912"/>
          <a:stretch/>
        </p:blipFill>
        <p:spPr bwMode="auto">
          <a:xfrm>
            <a:off x="395536" y="0"/>
            <a:ext cx="8172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051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949</Words>
  <Application>Microsoft Office PowerPoint</Application>
  <PresentationFormat>On-screen Show (4:3)</PresentationFormat>
  <Paragraphs>197</Paragraphs>
  <Slides>29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Day 2 - Writing</vt:lpstr>
      <vt:lpstr>Day 2: WALT: create a mysterious atmosphere</vt:lpstr>
      <vt:lpstr>Notes for Maths</vt:lpstr>
      <vt:lpstr>Lesson 7 – WALT: Use a number line to 10,000.</vt:lpstr>
      <vt:lpstr>PowerPoint Presentation</vt:lpstr>
      <vt:lpstr>PowerPoint Presentation</vt:lpstr>
      <vt:lpstr>Practice Questions</vt:lpstr>
      <vt:lpstr>PowerPoint Presentation</vt:lpstr>
      <vt:lpstr>PowerPoint Presentation</vt:lpstr>
      <vt:lpstr>The River by Valerie Bloom</vt:lpstr>
      <vt:lpstr>The River by Valerie Bloom</vt:lpstr>
      <vt:lpstr>Reading Day 2  WALT: look at word choices within a poem</vt:lpstr>
      <vt:lpstr>Week 2 Science - Digestive System Quiz</vt:lpstr>
      <vt:lpstr>Digestive System Quiz</vt:lpstr>
      <vt:lpstr>Digestive System Quiz</vt:lpstr>
      <vt:lpstr>Digestive System Quiz</vt:lpstr>
      <vt:lpstr>Digestive System Quiz</vt:lpstr>
      <vt:lpstr>Digestive System Quiz</vt:lpstr>
      <vt:lpstr>Digestive System Quiz</vt:lpstr>
      <vt:lpstr>Digestive System Quiz</vt:lpstr>
      <vt:lpstr>Digestive System Quiz</vt:lpstr>
      <vt:lpstr>Digestive System Quiz</vt:lpstr>
      <vt:lpstr>Digestive System Quiz</vt:lpstr>
      <vt:lpstr>Digestive System Quiz</vt:lpstr>
      <vt:lpstr>Digestive System Quiz</vt:lpstr>
      <vt:lpstr>Digestive System Quiz</vt:lpstr>
      <vt:lpstr>Digestive System Quiz</vt:lpstr>
      <vt:lpstr>Digestive System Quiz</vt:lpstr>
      <vt:lpstr>Digestive System Quiz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 for Maths</dc:title>
  <dc:creator>teacher</dc:creator>
  <cp:lastModifiedBy>teacher</cp:lastModifiedBy>
  <cp:revision>6</cp:revision>
  <dcterms:created xsi:type="dcterms:W3CDTF">2020-03-27T09:21:07Z</dcterms:created>
  <dcterms:modified xsi:type="dcterms:W3CDTF">2020-03-27T16:09:24Z</dcterms:modified>
</cp:coreProperties>
</file>