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9" r:id="rId4"/>
    <p:sldId id="258" r:id="rId5"/>
    <p:sldId id="260" r:id="rId6"/>
    <p:sldId id="261" r:id="rId7"/>
    <p:sldId id="262" r:id="rId8"/>
    <p:sldId id="263" r:id="rId9"/>
    <p:sldId id="264" r:id="rId10"/>
    <p:sldId id="265" r:id="rId11"/>
    <p:sldId id="266" r:id="rId12"/>
    <p:sldId id="278" r:id="rId13"/>
    <p:sldId id="279" r:id="rId14"/>
    <p:sldId id="280"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40E1CE-9644-420B-9372-09A80862CAA6}"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105115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0E1CE-9644-420B-9372-09A80862CAA6}"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377551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0E1CE-9644-420B-9372-09A80862CAA6}"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83115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2699DFF-9A52-4152-B151-1F82B466A3A7}" type="slidenum">
              <a:rPr lang="en-US" altLang="en-US"/>
              <a:pPr/>
              <a:t>‹#›</a:t>
            </a:fld>
            <a:endParaRPr lang="en-US" altLang="en-US"/>
          </a:p>
        </p:txBody>
      </p:sp>
    </p:spTree>
    <p:extLst>
      <p:ext uri="{BB962C8B-B14F-4D97-AF65-F5344CB8AC3E}">
        <p14:creationId xmlns:p14="http://schemas.microsoft.com/office/powerpoint/2010/main" val="152827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0E1CE-9644-420B-9372-09A80862CAA6}"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39651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0E1CE-9644-420B-9372-09A80862CAA6}"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35630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40E1CE-9644-420B-9372-09A80862CAA6}"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37016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40E1CE-9644-420B-9372-09A80862CAA6}" type="datetimeFigureOut">
              <a:rPr lang="en-GB" smtClean="0"/>
              <a:t>27/03/2020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315704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40E1CE-9644-420B-9372-09A80862CAA6}" type="datetimeFigureOut">
              <a:rPr lang="en-GB" smtClean="0"/>
              <a:t>27/03/2020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172531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0E1CE-9644-420B-9372-09A80862CAA6}" type="datetimeFigureOut">
              <a:rPr lang="en-GB" smtClean="0"/>
              <a:t>27/03/2020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121627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0E1CE-9644-420B-9372-09A80862CAA6}"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174923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0E1CE-9644-420B-9372-09A80862CAA6}"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8E3B0-1B43-436E-91D3-3874EFF83FDC}" type="slidenum">
              <a:rPr lang="en-GB" smtClean="0"/>
              <a:t>‹#›</a:t>
            </a:fld>
            <a:endParaRPr lang="en-GB"/>
          </a:p>
        </p:txBody>
      </p:sp>
    </p:spTree>
    <p:extLst>
      <p:ext uri="{BB962C8B-B14F-4D97-AF65-F5344CB8AC3E}">
        <p14:creationId xmlns:p14="http://schemas.microsoft.com/office/powerpoint/2010/main" val="352432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0E1CE-9644-420B-9372-09A80862CAA6}" type="datetimeFigureOut">
              <a:rPr lang="en-GB" smtClean="0"/>
              <a:t>27/03/2020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8E3B0-1B43-436E-91D3-3874EFF83FDC}" type="slidenum">
              <a:rPr lang="en-GB" smtClean="0"/>
              <a:t>‹#›</a:t>
            </a:fld>
            <a:endParaRPr lang="en-GB"/>
          </a:p>
        </p:txBody>
      </p:sp>
    </p:spTree>
    <p:extLst>
      <p:ext uri="{BB962C8B-B14F-4D97-AF65-F5344CB8AC3E}">
        <p14:creationId xmlns:p14="http://schemas.microsoft.com/office/powerpoint/2010/main" val="248876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smtClean="0">
                <a:solidFill>
                  <a:srgbClr val="0070C0"/>
                </a:solidFill>
              </a:rPr>
              <a:t>English Day </a:t>
            </a:r>
            <a:r>
              <a:rPr lang="en-GB" sz="2800" b="1" u="sng" dirty="0" smtClean="0">
                <a:solidFill>
                  <a:srgbClr val="0070C0"/>
                </a:solidFill>
              </a:rPr>
              <a:t>4: WALT: create my own atmospheres through settings</a:t>
            </a:r>
            <a:endParaRPr lang="en-GB" sz="2800" b="1" u="sng" dirty="0">
              <a:solidFill>
                <a:srgbClr val="0070C0"/>
              </a:solidFill>
            </a:endParaRPr>
          </a:p>
        </p:txBody>
      </p:sp>
      <p:sp>
        <p:nvSpPr>
          <p:cNvPr id="3" name="Content Placeholder 2"/>
          <p:cNvSpPr>
            <a:spLocks noGrp="1"/>
          </p:cNvSpPr>
          <p:nvPr>
            <p:ph idx="1"/>
          </p:nvPr>
        </p:nvSpPr>
        <p:spPr>
          <a:xfrm>
            <a:off x="457200" y="1556792"/>
            <a:ext cx="8229600" cy="4824536"/>
          </a:xfrm>
        </p:spPr>
        <p:txBody>
          <a:bodyPr>
            <a:noAutofit/>
          </a:bodyPr>
          <a:lstStyle/>
          <a:p>
            <a:r>
              <a:rPr lang="en-GB" sz="2000" dirty="0" smtClean="0">
                <a:latin typeface="Arial" panose="020B0604020202020204" pitchFamily="34" charset="0"/>
                <a:cs typeface="Arial" panose="020B0604020202020204" pitchFamily="34" charset="0"/>
              </a:rPr>
              <a:t>Jimmy would like some more ideas for his writing. Can you find research other settings which create different atmospheres?  You may like to copy and paste pictures from the internet or draw your own picture to create the effect. </a:t>
            </a:r>
          </a:p>
          <a:p>
            <a:r>
              <a:rPr lang="en-GB" sz="2000" dirty="0" smtClean="0">
                <a:latin typeface="Arial" panose="020B0604020202020204" pitchFamily="34" charset="0"/>
                <a:cs typeface="Arial" panose="020B0604020202020204" pitchFamily="34" charset="0"/>
              </a:rPr>
              <a:t>If you are copy and pasting, aim for at least 3 more settings.</a:t>
            </a:r>
          </a:p>
          <a:p>
            <a:r>
              <a:rPr lang="en-GB" sz="2000" dirty="0" smtClean="0">
                <a:latin typeface="Arial" panose="020B0604020202020204" pitchFamily="34" charset="0"/>
                <a:cs typeface="Arial" panose="020B0604020202020204" pitchFamily="34" charset="0"/>
              </a:rPr>
              <a:t>Write the atmosphere the picture creates and brainstorm some describing words for it. </a:t>
            </a:r>
          </a:p>
          <a:p>
            <a:r>
              <a:rPr lang="en-GB" sz="22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deas for different atmospheres you could look for:</a:t>
            </a:r>
          </a:p>
          <a:p>
            <a:r>
              <a:rPr lang="en-GB" sz="2000" dirty="0" smtClean="0">
                <a:latin typeface="Arial" panose="020B0604020202020204" pitchFamily="34" charset="0"/>
                <a:cs typeface="Arial" panose="020B0604020202020204" pitchFamily="34" charset="0"/>
              </a:rPr>
              <a:t>Busy/bustling, quiet, powerful and stormy, magical, creepy</a:t>
            </a:r>
          </a:p>
          <a:p>
            <a:endParaRPr lang="en-GB" sz="2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97152"/>
            <a:ext cx="187166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64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8190" t="29365" r="16671" b="44643"/>
          <a:stretch/>
        </p:blipFill>
        <p:spPr bwMode="auto">
          <a:xfrm>
            <a:off x="19147" y="764704"/>
            <a:ext cx="9124853" cy="504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73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2318" t="15873" r="6854" b="14286"/>
          <a:stretch/>
        </p:blipFill>
        <p:spPr bwMode="auto">
          <a:xfrm>
            <a:off x="0" y="0"/>
            <a:ext cx="9142218" cy="685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27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solidFill>
                  <a:srgbClr val="0070C0"/>
                </a:solidFill>
                <a:latin typeface="Arial" panose="020B0604020202020204" pitchFamily="34" charset="0"/>
                <a:cs typeface="Arial" panose="020B0604020202020204" pitchFamily="34" charset="0"/>
              </a:rPr>
              <a:t>The River</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by Valerie Bloom</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4569371"/>
          </a:xfrm>
        </p:spPr>
        <p:txBody>
          <a:bodyPr>
            <a:normAutofit fontScale="55000" lnSpcReduction="20000"/>
          </a:bodyPr>
          <a:lstStyle/>
          <a:p>
            <a:pPr marL="0" indent="0" algn="ctr">
              <a:buNone/>
            </a:pPr>
            <a:r>
              <a:rPr lang="en-GB" dirty="0">
                <a:latin typeface="Arial" panose="020B0604020202020204" pitchFamily="34" charset="0"/>
                <a:cs typeface="Arial" panose="020B0604020202020204" pitchFamily="34" charset="0"/>
              </a:rPr>
              <a:t>The River's a wanderer.</a:t>
            </a:r>
          </a:p>
          <a:p>
            <a:pPr marL="0" indent="0" algn="ctr">
              <a:buNone/>
            </a:pPr>
            <a:r>
              <a:rPr lang="en-GB" dirty="0">
                <a:latin typeface="Arial" panose="020B0604020202020204" pitchFamily="34" charset="0"/>
                <a:cs typeface="Arial" panose="020B0604020202020204" pitchFamily="34" charset="0"/>
              </a:rPr>
              <a:t>A nomad, a tramp,</a:t>
            </a:r>
          </a:p>
          <a:p>
            <a:pPr marL="0" indent="0" algn="ctr">
              <a:buNone/>
            </a:pPr>
            <a:r>
              <a:rPr lang="en-GB" dirty="0">
                <a:latin typeface="Arial" panose="020B0604020202020204" pitchFamily="34" charset="0"/>
                <a:cs typeface="Arial" panose="020B0604020202020204" pitchFamily="34" charset="0"/>
              </a:rPr>
              <a:t>He doesn't choose one place</a:t>
            </a:r>
          </a:p>
          <a:p>
            <a:pPr marL="0" indent="0" algn="ctr">
              <a:buNone/>
            </a:pPr>
            <a:r>
              <a:rPr lang="en-GB" dirty="0">
                <a:latin typeface="Arial" panose="020B0604020202020204" pitchFamily="34" charset="0"/>
                <a:cs typeface="Arial" panose="020B0604020202020204" pitchFamily="34" charset="0"/>
              </a:rPr>
              <a:t>To set up his camp.</a:t>
            </a:r>
          </a:p>
          <a:p>
            <a:pPr marL="0" indent="0" algn="ctr">
              <a:buNone/>
            </a:pPr>
            <a:r>
              <a:rPr lang="en-GB" dirty="0">
                <a:latin typeface="Arial" panose="020B0604020202020204" pitchFamily="34" charset="0"/>
                <a:cs typeface="Arial" panose="020B0604020202020204" pitchFamily="34" charset="0"/>
              </a:rPr>
              <a:t> </a:t>
            </a:r>
          </a:p>
          <a:p>
            <a:pPr marL="0" indent="0" algn="ctr">
              <a:buNone/>
            </a:pPr>
            <a:r>
              <a:rPr lang="en-GB" dirty="0">
                <a:latin typeface="Arial" panose="020B0604020202020204" pitchFamily="34" charset="0"/>
                <a:cs typeface="Arial" panose="020B0604020202020204" pitchFamily="34" charset="0"/>
              </a:rPr>
              <a:t>The River's a winder,</a:t>
            </a:r>
          </a:p>
          <a:p>
            <a:pPr marL="0" indent="0" algn="ctr">
              <a:buNone/>
            </a:pPr>
            <a:r>
              <a:rPr lang="en-GB" dirty="0" smtClean="0">
                <a:latin typeface="Arial" panose="020B0604020202020204" pitchFamily="34" charset="0"/>
                <a:cs typeface="Arial" panose="020B0604020202020204" pitchFamily="34" charset="0"/>
              </a:rPr>
              <a:t>Through </a:t>
            </a:r>
            <a:r>
              <a:rPr lang="en-GB" dirty="0">
                <a:latin typeface="Arial" panose="020B0604020202020204" pitchFamily="34" charset="0"/>
                <a:cs typeface="Arial" panose="020B0604020202020204" pitchFamily="34" charset="0"/>
              </a:rPr>
              <a:t>valley and hill</a:t>
            </a:r>
          </a:p>
          <a:p>
            <a:pPr marL="0" indent="0" algn="ctr">
              <a:buNone/>
            </a:pPr>
            <a:r>
              <a:rPr lang="en-GB" dirty="0">
                <a:latin typeface="Arial" panose="020B0604020202020204" pitchFamily="34" charset="0"/>
                <a:cs typeface="Arial" panose="020B0604020202020204" pitchFamily="34" charset="0"/>
              </a:rPr>
              <a:t>He twists and he turns,</a:t>
            </a:r>
          </a:p>
          <a:p>
            <a:pPr marL="0" indent="0" algn="ctr">
              <a:buNone/>
            </a:pPr>
            <a:r>
              <a:rPr lang="en-GB" dirty="0">
                <a:latin typeface="Arial" panose="020B0604020202020204" pitchFamily="34" charset="0"/>
                <a:cs typeface="Arial" panose="020B0604020202020204" pitchFamily="34" charset="0"/>
              </a:rPr>
              <a:t>He just cannot be still.</a:t>
            </a:r>
          </a:p>
          <a:p>
            <a:pPr marL="0" indent="0" algn="ctr">
              <a:buNone/>
            </a:pPr>
            <a:r>
              <a:rPr lang="en-GB" dirty="0">
                <a:latin typeface="Arial" panose="020B0604020202020204" pitchFamily="34" charset="0"/>
                <a:cs typeface="Arial" panose="020B0604020202020204" pitchFamily="34" charset="0"/>
              </a:rPr>
              <a:t> </a:t>
            </a:r>
          </a:p>
          <a:p>
            <a:pPr marL="0" indent="0" algn="ctr">
              <a:buNone/>
            </a:pPr>
            <a:r>
              <a:rPr lang="en-GB" dirty="0">
                <a:latin typeface="Arial" panose="020B0604020202020204" pitchFamily="34" charset="0"/>
                <a:cs typeface="Arial" panose="020B0604020202020204" pitchFamily="34" charset="0"/>
              </a:rPr>
              <a:t>The River's a hoarder,</a:t>
            </a:r>
          </a:p>
          <a:p>
            <a:pPr marL="0" indent="0" algn="ctr">
              <a:buNone/>
            </a:pPr>
            <a:r>
              <a:rPr lang="en-GB" dirty="0">
                <a:latin typeface="Arial" panose="020B0604020202020204" pitchFamily="34" charset="0"/>
                <a:cs typeface="Arial" panose="020B0604020202020204" pitchFamily="34" charset="0"/>
              </a:rPr>
              <a:t>And he buries down deep</a:t>
            </a:r>
          </a:p>
          <a:p>
            <a:pPr marL="0" indent="0" algn="ctr">
              <a:buNone/>
            </a:pPr>
            <a:r>
              <a:rPr lang="en-GB" dirty="0">
                <a:latin typeface="Arial" panose="020B0604020202020204" pitchFamily="34" charset="0"/>
                <a:cs typeface="Arial" panose="020B0604020202020204" pitchFamily="34" charset="0"/>
              </a:rPr>
              <a:t>Those little treasures </a:t>
            </a:r>
          </a:p>
          <a:p>
            <a:pPr marL="0" indent="0" algn="ctr">
              <a:buNone/>
            </a:pPr>
            <a:r>
              <a:rPr lang="en-GB" dirty="0">
                <a:latin typeface="Arial" panose="020B0604020202020204" pitchFamily="34" charset="0"/>
                <a:cs typeface="Arial" panose="020B0604020202020204" pitchFamily="34" charset="0"/>
              </a:rPr>
              <a:t>That he wants to keep.</a:t>
            </a:r>
          </a:p>
          <a:p>
            <a:pPr marL="0" indent="0">
              <a:buNone/>
            </a:pPr>
            <a:r>
              <a:rPr lang="en-GB" dirty="0"/>
              <a:t>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28" y="2132856"/>
            <a:ext cx="241128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132856"/>
            <a:ext cx="203187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41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u="sng" dirty="0" smtClean="0">
                <a:solidFill>
                  <a:srgbClr val="0070C0"/>
                </a:solidFill>
                <a:latin typeface="Arial" panose="020B0604020202020204" pitchFamily="34" charset="0"/>
                <a:cs typeface="Arial" panose="020B0604020202020204" pitchFamily="34" charset="0"/>
              </a:rPr>
              <a:t>The River</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by Valerie Bloom</a:t>
            </a:r>
            <a:endParaRPr lang="en-GB" sz="2700" dirty="0"/>
          </a:p>
        </p:txBody>
      </p:sp>
      <p:sp>
        <p:nvSpPr>
          <p:cNvPr id="5" name="Content Placeholder 4"/>
          <p:cNvSpPr>
            <a:spLocks noGrp="1"/>
          </p:cNvSpPr>
          <p:nvPr>
            <p:ph idx="1"/>
          </p:nvPr>
        </p:nvSpPr>
        <p:spPr>
          <a:xfrm>
            <a:off x="457200" y="1600200"/>
            <a:ext cx="8229600" cy="4709120"/>
          </a:xfrm>
        </p:spPr>
        <p:txBody>
          <a:bodyPr>
            <a:noAutofit/>
          </a:bodyPr>
          <a:lstStyle/>
          <a:p>
            <a:pPr marL="0" indent="0" algn="ctr">
              <a:buNone/>
            </a:pPr>
            <a:r>
              <a:rPr lang="en-GB" sz="1800" dirty="0">
                <a:latin typeface="Arial" panose="020B0604020202020204" pitchFamily="34" charset="0"/>
                <a:cs typeface="Arial" panose="020B0604020202020204" pitchFamily="34" charset="0"/>
              </a:rPr>
              <a:t>The River's a baby,</a:t>
            </a:r>
          </a:p>
          <a:p>
            <a:pPr marL="0" indent="0" algn="ctr">
              <a:buNone/>
            </a:pPr>
            <a:r>
              <a:rPr lang="en-GB" sz="1800" dirty="0">
                <a:latin typeface="Arial" panose="020B0604020202020204" pitchFamily="34" charset="0"/>
                <a:cs typeface="Arial" panose="020B0604020202020204" pitchFamily="34" charset="0"/>
              </a:rPr>
              <a:t>He gurgles and hums,</a:t>
            </a:r>
          </a:p>
          <a:p>
            <a:pPr marL="0" indent="0" algn="ctr">
              <a:buNone/>
            </a:pPr>
            <a:r>
              <a:rPr lang="en-GB" sz="1800" dirty="0">
                <a:latin typeface="Arial" panose="020B0604020202020204" pitchFamily="34" charset="0"/>
                <a:cs typeface="Arial" panose="020B0604020202020204" pitchFamily="34" charset="0"/>
              </a:rPr>
              <a:t>And sounds like he's happily</a:t>
            </a:r>
          </a:p>
          <a:p>
            <a:pPr marL="0" indent="0" algn="ctr">
              <a:buNone/>
            </a:pPr>
            <a:r>
              <a:rPr lang="en-GB" sz="1800" dirty="0">
                <a:latin typeface="Arial" panose="020B0604020202020204" pitchFamily="34" charset="0"/>
                <a:cs typeface="Arial" panose="020B0604020202020204" pitchFamily="34" charset="0"/>
              </a:rPr>
              <a:t>Sucking his thumbs.</a:t>
            </a:r>
          </a:p>
          <a:p>
            <a:pPr marL="0" indent="0" algn="ctr">
              <a:buNone/>
            </a:pPr>
            <a:r>
              <a:rPr lang="en-GB" sz="1800" dirty="0">
                <a:latin typeface="Arial" panose="020B0604020202020204" pitchFamily="34" charset="0"/>
                <a:cs typeface="Arial" panose="020B0604020202020204" pitchFamily="34" charset="0"/>
              </a:rPr>
              <a:t> </a:t>
            </a:r>
          </a:p>
          <a:p>
            <a:pPr marL="0" indent="0" algn="ctr">
              <a:buNone/>
            </a:pPr>
            <a:r>
              <a:rPr lang="en-GB" sz="1800" dirty="0">
                <a:latin typeface="Arial" panose="020B0604020202020204" pitchFamily="34" charset="0"/>
                <a:cs typeface="Arial" panose="020B0604020202020204" pitchFamily="34" charset="0"/>
              </a:rPr>
              <a:t>The River's a singer,</a:t>
            </a:r>
          </a:p>
          <a:p>
            <a:pPr marL="0" indent="0" algn="ctr">
              <a:buNone/>
            </a:pPr>
            <a:r>
              <a:rPr lang="en-GB" sz="1800" dirty="0">
                <a:latin typeface="Arial" panose="020B0604020202020204" pitchFamily="34" charset="0"/>
                <a:cs typeface="Arial" panose="020B0604020202020204" pitchFamily="34" charset="0"/>
              </a:rPr>
              <a:t>As he dances along,</a:t>
            </a:r>
          </a:p>
          <a:p>
            <a:pPr marL="0" indent="0" algn="ctr">
              <a:buNone/>
            </a:pPr>
            <a:r>
              <a:rPr lang="en-GB" sz="1800" dirty="0">
                <a:latin typeface="Arial" panose="020B0604020202020204" pitchFamily="34" charset="0"/>
                <a:cs typeface="Arial" panose="020B0604020202020204" pitchFamily="34" charset="0"/>
              </a:rPr>
              <a:t>The countryside echoes</a:t>
            </a:r>
          </a:p>
          <a:p>
            <a:pPr marL="0" indent="0" algn="ctr">
              <a:buNone/>
            </a:pPr>
            <a:r>
              <a:rPr lang="en-GB" sz="1800" dirty="0">
                <a:latin typeface="Arial" panose="020B0604020202020204" pitchFamily="34" charset="0"/>
                <a:cs typeface="Arial" panose="020B0604020202020204" pitchFamily="34" charset="0"/>
              </a:rPr>
              <a:t>The notes of his song.</a:t>
            </a:r>
          </a:p>
          <a:p>
            <a:pPr marL="0" indent="0" algn="ctr">
              <a:buNone/>
            </a:pPr>
            <a:r>
              <a:rPr lang="en-GB" sz="1800" dirty="0">
                <a:latin typeface="Arial" panose="020B0604020202020204" pitchFamily="34" charset="0"/>
                <a:cs typeface="Arial" panose="020B0604020202020204" pitchFamily="34" charset="0"/>
              </a:rPr>
              <a:t> </a:t>
            </a:r>
          </a:p>
          <a:p>
            <a:pPr marL="0" indent="0" algn="ctr">
              <a:buNone/>
            </a:pPr>
            <a:r>
              <a:rPr lang="en-GB" sz="1800" dirty="0">
                <a:latin typeface="Arial" panose="020B0604020202020204" pitchFamily="34" charset="0"/>
                <a:cs typeface="Arial" panose="020B0604020202020204" pitchFamily="34" charset="0"/>
              </a:rPr>
              <a:t>The River's a monster</a:t>
            </a:r>
          </a:p>
          <a:p>
            <a:pPr marL="0" indent="0" algn="ctr">
              <a:buNone/>
            </a:pPr>
            <a:r>
              <a:rPr lang="en-GB" sz="1800" dirty="0">
                <a:latin typeface="Arial" panose="020B0604020202020204" pitchFamily="34" charset="0"/>
                <a:cs typeface="Arial" panose="020B0604020202020204" pitchFamily="34" charset="0"/>
              </a:rPr>
              <a:t>Hungry and vexed,</a:t>
            </a:r>
          </a:p>
          <a:p>
            <a:pPr marL="0" indent="0" algn="ctr">
              <a:buNone/>
            </a:pPr>
            <a:r>
              <a:rPr lang="en-GB" sz="1800" dirty="0">
                <a:latin typeface="Arial" panose="020B0604020202020204" pitchFamily="34" charset="0"/>
                <a:cs typeface="Arial" panose="020B0604020202020204" pitchFamily="34" charset="0"/>
              </a:rPr>
              <a:t>He's gobbled up trees</a:t>
            </a:r>
          </a:p>
          <a:p>
            <a:pPr marL="0" indent="0" algn="ctr">
              <a:buNone/>
            </a:pPr>
            <a:r>
              <a:rPr lang="en-GB" sz="1800" dirty="0">
                <a:latin typeface="Arial" panose="020B0604020202020204" pitchFamily="34" charset="0"/>
                <a:cs typeface="Arial" panose="020B0604020202020204" pitchFamily="34" charset="0"/>
              </a:rPr>
              <a:t>And he'll swallow you next.</a:t>
            </a:r>
          </a:p>
          <a:p>
            <a:pPr marL="0" indent="0">
              <a:buNone/>
            </a:pPr>
            <a:endParaRPr lang="en-GB"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08920"/>
            <a:ext cx="266429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08920"/>
            <a:ext cx="216024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30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smtClean="0">
                <a:solidFill>
                  <a:srgbClr val="0070C0"/>
                </a:solidFill>
                <a:latin typeface="Arial" panose="020B0604020202020204" pitchFamily="34" charset="0"/>
                <a:cs typeface="Arial" panose="020B0604020202020204" pitchFamily="34" charset="0"/>
              </a:rPr>
              <a:t>Day 4 Reading</a:t>
            </a:r>
            <a:br>
              <a:rPr lang="en-GB" sz="2800" b="1" u="sng" dirty="0" smtClean="0">
                <a:solidFill>
                  <a:srgbClr val="0070C0"/>
                </a:solidFill>
                <a:latin typeface="Arial" panose="020B0604020202020204" pitchFamily="34" charset="0"/>
                <a:cs typeface="Arial" panose="020B0604020202020204" pitchFamily="34" charset="0"/>
              </a:rPr>
            </a:br>
            <a:r>
              <a:rPr lang="en-GB" sz="2800" b="1" u="sng" dirty="0" smtClean="0">
                <a:solidFill>
                  <a:srgbClr val="0070C0"/>
                </a:solidFill>
                <a:latin typeface="Arial" panose="020B0604020202020204" pitchFamily="34" charset="0"/>
                <a:cs typeface="Arial" panose="020B0604020202020204" pitchFamily="34" charset="0"/>
              </a:rPr>
              <a:t>WALT: create my own version of a poem</a:t>
            </a:r>
            <a:endParaRPr lang="en-GB" sz="2800" b="1" u="sng"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sz="2400" dirty="0" smtClean="0">
                <a:latin typeface="Arial" panose="020B0604020202020204" pitchFamily="34" charset="0"/>
                <a:cs typeface="Arial" panose="020B0604020202020204" pitchFamily="34" charset="0"/>
              </a:rPr>
              <a:t>We are going  to think about what else your river could be. </a:t>
            </a:r>
          </a:p>
          <a:p>
            <a:r>
              <a:rPr lang="en-GB" sz="2400" dirty="0" smtClean="0">
                <a:latin typeface="Arial" panose="020B0604020202020204" pitchFamily="34" charset="0"/>
                <a:cs typeface="Arial" panose="020B0604020202020204" pitchFamily="34" charset="0"/>
              </a:rPr>
              <a:t>Could it be a driver, a dancer, a chatterbox, a gymnast? </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Is it keen to please? Eager to get to another river and the sea who are its friends? Is it </a:t>
            </a:r>
            <a:r>
              <a:rPr lang="en-GB" sz="2400" dirty="0">
                <a:latin typeface="Arial" panose="020B0604020202020204" pitchFamily="34" charset="0"/>
                <a:cs typeface="Arial" panose="020B0604020202020204" pitchFamily="34" charset="0"/>
              </a:rPr>
              <a:t>l</a:t>
            </a:r>
            <a:r>
              <a:rPr lang="en-GB" sz="2400" dirty="0" smtClean="0">
                <a:latin typeface="Arial" panose="020B0604020202020204" pitchFamily="34" charset="0"/>
                <a:cs typeface="Arial" panose="020B0604020202020204" pitchFamily="34" charset="0"/>
              </a:rPr>
              <a:t>ike a coach or a lorry as it transports materials downstream?</a:t>
            </a:r>
          </a:p>
          <a:p>
            <a:r>
              <a:rPr lang="en-GB" sz="2400" dirty="0" smtClean="0">
                <a:latin typeface="Arial" panose="020B0604020202020204" pitchFamily="34" charset="0"/>
                <a:cs typeface="Arial" panose="020B0604020202020204" pitchFamily="34" charset="0"/>
              </a:rPr>
              <a:t>You can use any of the above ideas or create some of your own – we know that you have some super ideas and thoughts!</a:t>
            </a:r>
          </a:p>
          <a:p>
            <a:r>
              <a:rPr lang="en-GB" sz="2400" dirty="0" smtClean="0">
                <a:latin typeface="Arial" panose="020B0604020202020204" pitchFamily="34" charset="0"/>
                <a:cs typeface="Arial" panose="020B0604020202020204" pitchFamily="34" charset="0"/>
              </a:rPr>
              <a:t>Now try and create 1 or 2 more verses of the poem trying to use the same rhythm; don’t worry if it does not rhyme.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216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456" y="836712"/>
            <a:ext cx="6707088" cy="4569371"/>
          </a:xfrm>
          <a:ln w="25400">
            <a:solidFill>
              <a:schemeClr val="accent4">
                <a:lumMod val="50000"/>
              </a:schemeClr>
            </a:solidFill>
            <a:prstDash val="sysDot"/>
          </a:ln>
        </p:spPr>
        <p:txBody>
          <a:bodyPr>
            <a:normAutofit/>
          </a:bodyPr>
          <a:lstStyle/>
          <a:p>
            <a:pPr marL="0" indent="0" algn="ctr">
              <a:buNone/>
            </a:pPr>
            <a:r>
              <a:rPr lang="en-GB" sz="5400" dirty="0" smtClean="0">
                <a:solidFill>
                  <a:schemeClr val="accent4">
                    <a:lumMod val="75000"/>
                  </a:schemeClr>
                </a:solidFill>
              </a:rPr>
              <a:t>Were </a:t>
            </a:r>
            <a:r>
              <a:rPr lang="en-GB" sz="5400" dirty="0">
                <a:solidFill>
                  <a:schemeClr val="accent4">
                    <a:lumMod val="75000"/>
                  </a:schemeClr>
                </a:solidFill>
              </a:rPr>
              <a:t>the Vikings raiders or settlers?</a:t>
            </a:r>
          </a:p>
          <a:p>
            <a:endParaRPr lang="en-GB"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2269460" cy="3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517589"/>
            <a:ext cx="3852000" cy="341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7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74638"/>
            <a:ext cx="8363272" cy="1426170"/>
          </a:xfrm>
        </p:spPr>
        <p:txBody>
          <a:bodyPr>
            <a:noAutofit/>
          </a:bodyPr>
          <a:lstStyle/>
          <a:p>
            <a:r>
              <a:rPr lang="en-GB" altLang="en-US" sz="3200" dirty="0"/>
              <a:t>So what were the Vikings really like? </a:t>
            </a:r>
            <a:r>
              <a:rPr lang="en-GB" altLang="en-US" sz="3200" dirty="0" smtClean="0"/>
              <a:t/>
            </a:r>
            <a:br>
              <a:rPr lang="en-GB" altLang="en-US" sz="3200" dirty="0" smtClean="0"/>
            </a:br>
            <a:r>
              <a:rPr lang="en-GB" altLang="en-US" sz="3200" dirty="0" smtClean="0"/>
              <a:t>This </a:t>
            </a:r>
            <a:r>
              <a:rPr lang="en-GB" altLang="en-US" sz="3200" dirty="0"/>
              <a:t>book was written in 1965. What sort of people does it say they were?</a:t>
            </a:r>
            <a:endParaRPr lang="en-US" altLang="en-US" sz="3200" dirty="0"/>
          </a:p>
        </p:txBody>
      </p:sp>
      <p:sp>
        <p:nvSpPr>
          <p:cNvPr id="7174" name="Rectangle 6"/>
          <p:cNvSpPr>
            <a:spLocks noGrp="1" noChangeArrowheads="1"/>
          </p:cNvSpPr>
          <p:nvPr>
            <p:ph type="body" sz="half" idx="2"/>
          </p:nvPr>
        </p:nvSpPr>
        <p:spPr>
          <a:xfrm>
            <a:off x="457200" y="1676400"/>
            <a:ext cx="8153400" cy="4114800"/>
          </a:xfrm>
        </p:spPr>
        <p:txBody>
          <a:bodyPr/>
          <a:lstStyle/>
          <a:p>
            <a:pPr>
              <a:lnSpc>
                <a:spcPct val="90000"/>
              </a:lnSpc>
            </a:pPr>
            <a:endParaRPr lang="en-US" altLang="en-US" sz="2400" i="1">
              <a:solidFill>
                <a:srgbClr val="FF0000"/>
              </a:solidFill>
            </a:endParaRPr>
          </a:p>
          <a:p>
            <a:pPr>
              <a:lnSpc>
                <a:spcPct val="90000"/>
              </a:lnSpc>
            </a:pPr>
            <a:r>
              <a:rPr lang="en-US" altLang="en-US" sz="2400" i="1">
                <a:solidFill>
                  <a:srgbClr val="FF0000"/>
                </a:solidFill>
              </a:rPr>
              <a:t>Rampaging</a:t>
            </a:r>
            <a:r>
              <a:rPr lang="en-US" altLang="en-US" sz="2400" i="1"/>
              <a:t> Vikings, or Norsemen, from northern lands now known to us as Norway, Sweden, and Denmark, in their determination to (become) traders, merchants, and seamen, overran ..southern Europe, </a:t>
            </a:r>
            <a:r>
              <a:rPr lang="en-US" altLang="en-US" sz="2400" i="1">
                <a:solidFill>
                  <a:srgbClr val="FF0000"/>
                </a:solidFill>
              </a:rPr>
              <a:t>like a plague</a:t>
            </a:r>
            <a:r>
              <a:rPr lang="en-US" altLang="en-US" sz="2400" i="1"/>
              <a:t> upon the inhabitants. </a:t>
            </a:r>
          </a:p>
          <a:p>
            <a:pPr>
              <a:lnSpc>
                <a:spcPct val="90000"/>
              </a:lnSpc>
            </a:pPr>
            <a:r>
              <a:rPr lang="en-US" altLang="en-US" sz="2400" i="1"/>
              <a:t>They shamelessly </a:t>
            </a:r>
            <a:r>
              <a:rPr lang="en-US" altLang="en-US" sz="2400" i="1">
                <a:solidFill>
                  <a:srgbClr val="FF0000"/>
                </a:solidFill>
              </a:rPr>
              <a:t>robbed</a:t>
            </a:r>
            <a:r>
              <a:rPr lang="en-US" altLang="en-US" sz="2400" i="1"/>
              <a:t> the islands we now refer to as Great Britain and Ireland.  So </a:t>
            </a:r>
            <a:r>
              <a:rPr lang="en-US" altLang="en-US" sz="2400" i="1">
                <a:solidFill>
                  <a:srgbClr val="FF0000"/>
                </a:solidFill>
              </a:rPr>
              <a:t>fierce</a:t>
            </a:r>
            <a:r>
              <a:rPr lang="en-US" altLang="en-US" sz="2400" i="1"/>
              <a:t> were these Norsemen that many of the priests were said to close their sermons with a prayer: "God, deliver us from the </a:t>
            </a:r>
            <a:r>
              <a:rPr lang="en-US" altLang="en-US" sz="2400" i="1">
                <a:solidFill>
                  <a:srgbClr val="FF0000"/>
                </a:solidFill>
              </a:rPr>
              <a:t>fury</a:t>
            </a:r>
            <a:r>
              <a:rPr lang="en-US" altLang="en-US" sz="2400" i="1"/>
              <a:t> of the Northmen." </a:t>
            </a:r>
          </a:p>
          <a:p>
            <a:pPr>
              <a:lnSpc>
                <a:spcPct val="90000"/>
              </a:lnSpc>
            </a:pPr>
            <a:endParaRPr lang="en-US" altLang="en-US" sz="2400"/>
          </a:p>
        </p:txBody>
      </p:sp>
      <p:sp>
        <p:nvSpPr>
          <p:cNvPr id="7176" name="Text Box 8"/>
          <p:cNvSpPr txBox="1">
            <a:spLocks noChangeArrowheads="1"/>
          </p:cNvSpPr>
          <p:nvPr/>
        </p:nvSpPr>
        <p:spPr bwMode="auto">
          <a:xfrm>
            <a:off x="4953000" y="5943600"/>
            <a:ext cx="23622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ALL bad</a:t>
            </a:r>
            <a:endParaRPr lang="en-US" altLang="en-US" b="1"/>
          </a:p>
        </p:txBody>
      </p:sp>
    </p:spTree>
    <p:extLst>
      <p:ext uri="{BB962C8B-B14F-4D97-AF65-F5344CB8AC3E}">
        <p14:creationId xmlns:p14="http://schemas.microsoft.com/office/powerpoint/2010/main" val="1767547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ppt_x"/>
                                          </p:val>
                                        </p:tav>
                                        <p:tav tm="100000">
                                          <p:val>
                                            <p:strVal val="#ppt_x"/>
                                          </p:val>
                                        </p:tav>
                                      </p:tavLst>
                                    </p:anim>
                                    <p:anim calcmode="lin" valueType="num">
                                      <p:cBhvr additive="base">
                                        <p:cTn id="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altLang="en-US" sz="3400" dirty="0"/>
              <a:t>Then we have this book written 30 years later. How is it different? </a:t>
            </a:r>
            <a:endParaRPr lang="en-US" altLang="en-US" sz="3400" dirty="0"/>
          </a:p>
        </p:txBody>
      </p:sp>
      <p:sp>
        <p:nvSpPr>
          <p:cNvPr id="9220" name="Rectangle 4"/>
          <p:cNvSpPr>
            <a:spLocks noGrp="1" noChangeArrowheads="1"/>
          </p:cNvSpPr>
          <p:nvPr>
            <p:ph type="body" idx="1"/>
          </p:nvPr>
        </p:nvSpPr>
        <p:spPr>
          <a:xfrm>
            <a:off x="304800" y="1752600"/>
            <a:ext cx="8610600" cy="4114800"/>
          </a:xfrm>
          <a:noFill/>
          <a:ln/>
        </p:spPr>
        <p:txBody>
          <a:bodyPr/>
          <a:lstStyle/>
          <a:p>
            <a:pPr lvl="1">
              <a:lnSpc>
                <a:spcPct val="80000"/>
              </a:lnSpc>
            </a:pPr>
            <a:r>
              <a:rPr lang="en-US" altLang="en-US" sz="2000" b="1" i="1"/>
              <a:t>Extract from Atlas of World History for Young People, published in 1997</a:t>
            </a:r>
          </a:p>
          <a:p>
            <a:pPr lvl="1">
              <a:lnSpc>
                <a:spcPct val="80000"/>
              </a:lnSpc>
              <a:buFontTx/>
              <a:buNone/>
            </a:pPr>
            <a:r>
              <a:rPr lang="en-US" altLang="en-US" sz="2000" b="1" i="1"/>
              <a:t> </a:t>
            </a:r>
          </a:p>
          <a:p>
            <a:pPr>
              <a:lnSpc>
                <a:spcPct val="80000"/>
              </a:lnSpc>
            </a:pPr>
            <a:r>
              <a:rPr lang="en-US" altLang="en-US" sz="2400" i="1"/>
              <a:t>They raided coastal settlements, </a:t>
            </a:r>
            <a:r>
              <a:rPr lang="en-US" altLang="en-US" sz="2400" i="1">
                <a:solidFill>
                  <a:srgbClr val="FF0000"/>
                </a:solidFill>
              </a:rPr>
              <a:t>murdering</a:t>
            </a:r>
            <a:r>
              <a:rPr lang="en-US" altLang="en-US" sz="2400" i="1"/>
              <a:t> and </a:t>
            </a:r>
            <a:r>
              <a:rPr lang="en-US" altLang="en-US" sz="2400" i="1">
                <a:solidFill>
                  <a:srgbClr val="FF0000"/>
                </a:solidFill>
              </a:rPr>
              <a:t>terrorizing</a:t>
            </a:r>
            <a:r>
              <a:rPr lang="en-US" altLang="en-US" sz="2400" i="1"/>
              <a:t> the native populations and </a:t>
            </a:r>
            <a:r>
              <a:rPr lang="en-US" altLang="en-US" sz="2400" i="1">
                <a:solidFill>
                  <a:srgbClr val="FF0000"/>
                </a:solidFill>
              </a:rPr>
              <a:t>plundering </a:t>
            </a:r>
            <a:r>
              <a:rPr lang="en-US" altLang="en-US" sz="2400" i="1"/>
              <a:t>their monasteries, returning to their homelands laden with treasure. </a:t>
            </a:r>
            <a:endParaRPr lang="en-US" altLang="en-US" sz="2400"/>
          </a:p>
          <a:p>
            <a:pPr>
              <a:lnSpc>
                <a:spcPct val="80000"/>
              </a:lnSpc>
            </a:pPr>
            <a:r>
              <a:rPr lang="en-US" altLang="en-US" sz="2400" i="1"/>
              <a:t>In the mid-9th century, instead of returning home, Viking raiders began to make permanent settlements. They were good farmers, </a:t>
            </a:r>
            <a:r>
              <a:rPr lang="en-US" altLang="en-US" sz="2400" i="1">
                <a:solidFill>
                  <a:srgbClr val="00CC00"/>
                </a:solidFill>
              </a:rPr>
              <a:t>adapting themselves to the culture of the peoples they conquered … </a:t>
            </a:r>
            <a:endParaRPr lang="en-US" altLang="en-US" sz="2400">
              <a:solidFill>
                <a:srgbClr val="00CC00"/>
              </a:solidFill>
            </a:endParaRPr>
          </a:p>
          <a:p>
            <a:pPr>
              <a:lnSpc>
                <a:spcPct val="80000"/>
              </a:lnSpc>
            </a:pPr>
            <a:r>
              <a:rPr lang="en-US" altLang="en-US" sz="2400" i="1">
                <a:solidFill>
                  <a:srgbClr val="A50021"/>
                </a:solidFill>
              </a:rPr>
              <a:t>Though fearless warriors, the Vikings were also fine craftsmen, producing fine swords and beautiful woodcarvings.</a:t>
            </a:r>
            <a:r>
              <a:rPr lang="en-US" altLang="en-US" sz="2400"/>
              <a:t> </a:t>
            </a:r>
          </a:p>
        </p:txBody>
      </p:sp>
      <p:sp>
        <p:nvSpPr>
          <p:cNvPr id="9221" name="Text Box 5"/>
          <p:cNvSpPr txBox="1">
            <a:spLocks noChangeArrowheads="1"/>
          </p:cNvSpPr>
          <p:nvPr/>
        </p:nvSpPr>
        <p:spPr bwMode="auto">
          <a:xfrm>
            <a:off x="1524000" y="5867400"/>
            <a:ext cx="281940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Mixture of good and bad</a:t>
            </a:r>
            <a:endParaRPr lang="en-US" altLang="en-US" b="1"/>
          </a:p>
        </p:txBody>
      </p:sp>
      <p:sp>
        <p:nvSpPr>
          <p:cNvPr id="9222" name="Text Box 6"/>
          <p:cNvSpPr txBox="1">
            <a:spLocks noChangeArrowheads="1"/>
          </p:cNvSpPr>
          <p:nvPr/>
        </p:nvSpPr>
        <p:spPr bwMode="auto">
          <a:xfrm>
            <a:off x="4876800" y="5867400"/>
            <a:ext cx="3200400" cy="64135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Started off bad, but became more peaceful and friendly</a:t>
            </a:r>
            <a:endParaRPr lang="en-US" altLang="en-US" b="1"/>
          </a:p>
        </p:txBody>
      </p:sp>
    </p:spTree>
    <p:extLst>
      <p:ext uri="{BB962C8B-B14F-4D97-AF65-F5344CB8AC3E}">
        <p14:creationId xmlns:p14="http://schemas.microsoft.com/office/powerpoint/2010/main" val="206237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500" fill="hold"/>
                                        <p:tgtEl>
                                          <p:spTgt spid="9222"/>
                                        </p:tgtEl>
                                        <p:attrNameLst>
                                          <p:attrName>ppt_x</p:attrName>
                                        </p:attrNameLst>
                                      </p:cBhvr>
                                      <p:tavLst>
                                        <p:tav tm="0">
                                          <p:val>
                                            <p:strVal val="#ppt_x"/>
                                          </p:val>
                                        </p:tav>
                                        <p:tav tm="100000">
                                          <p:val>
                                            <p:strVal val="#ppt_x"/>
                                          </p:val>
                                        </p:tav>
                                      </p:tavLst>
                                    </p:anim>
                                    <p:anim calcmode="lin" valueType="num">
                                      <p:cBhvr additive="base">
                                        <p:cTn id="14"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dirty="0" smtClean="0"/>
              <a:t>Account 1</a:t>
            </a:r>
            <a:endParaRPr lang="en-US" altLang="en-US" dirty="0"/>
          </a:p>
        </p:txBody>
      </p:sp>
      <p:sp>
        <p:nvSpPr>
          <p:cNvPr id="11267" name="Rectangle 3"/>
          <p:cNvSpPr>
            <a:spLocks noGrp="1" noChangeArrowheads="1"/>
          </p:cNvSpPr>
          <p:nvPr>
            <p:ph type="body" idx="1"/>
          </p:nvPr>
        </p:nvSpPr>
        <p:spPr>
          <a:xfrm>
            <a:off x="457200" y="1295400"/>
            <a:ext cx="8229600" cy="4525963"/>
          </a:xfrm>
        </p:spPr>
        <p:txBody>
          <a:bodyPr/>
          <a:lstStyle/>
          <a:p>
            <a:pPr>
              <a:lnSpc>
                <a:spcPct val="80000"/>
              </a:lnSpc>
            </a:pPr>
            <a:r>
              <a:rPr lang="en-US" altLang="en-US" sz="2800" i="1" dirty="0" smtClean="0"/>
              <a:t>Extract from A History of the World For Young Readers, published in 19</a:t>
            </a:r>
            <a:r>
              <a:rPr lang="en-US" altLang="en-US" sz="2800" i="1" dirty="0" smtClean="0">
                <a:solidFill>
                  <a:srgbClr val="FF0000"/>
                </a:solidFill>
              </a:rPr>
              <a:t>65</a:t>
            </a:r>
          </a:p>
          <a:p>
            <a:pPr>
              <a:lnSpc>
                <a:spcPct val="80000"/>
              </a:lnSpc>
              <a:buFontTx/>
              <a:buNone/>
            </a:pPr>
            <a:endParaRPr lang="en-US" altLang="en-US" sz="2800" i="1" dirty="0">
              <a:solidFill>
                <a:srgbClr val="FF0000"/>
              </a:solidFill>
            </a:endParaRPr>
          </a:p>
          <a:p>
            <a:pPr algn="ctr">
              <a:lnSpc>
                <a:spcPct val="80000"/>
              </a:lnSpc>
              <a:buFontTx/>
              <a:buNone/>
            </a:pPr>
            <a:r>
              <a:rPr lang="en-GB" altLang="en-US" sz="4400" dirty="0"/>
              <a:t>Account 2</a:t>
            </a:r>
            <a:endParaRPr lang="en-US" altLang="en-US" sz="4400" dirty="0"/>
          </a:p>
          <a:p>
            <a:pPr>
              <a:lnSpc>
                <a:spcPct val="80000"/>
              </a:lnSpc>
            </a:pPr>
            <a:r>
              <a:rPr lang="en-US" altLang="en-US" sz="2800" i="1" dirty="0"/>
              <a:t>Extract from Atlas of World History for Young People, published in 19</a:t>
            </a:r>
            <a:r>
              <a:rPr lang="en-US" altLang="en-US" sz="2800" i="1" dirty="0">
                <a:solidFill>
                  <a:srgbClr val="FF0000"/>
                </a:solidFill>
              </a:rPr>
              <a:t>97</a:t>
            </a:r>
            <a:r>
              <a:rPr lang="en-US" altLang="en-US" sz="2800" b="1" i="1" dirty="0"/>
              <a:t> </a:t>
            </a:r>
          </a:p>
          <a:p>
            <a:pPr>
              <a:lnSpc>
                <a:spcPct val="80000"/>
              </a:lnSpc>
              <a:buFontTx/>
              <a:buNone/>
            </a:pPr>
            <a:endParaRPr lang="en-US" altLang="en-US" sz="2800" b="1" i="1" dirty="0"/>
          </a:p>
          <a:p>
            <a:pPr marL="0" indent="0">
              <a:lnSpc>
                <a:spcPct val="80000"/>
              </a:lnSpc>
              <a:buNone/>
            </a:pPr>
            <a:r>
              <a:rPr lang="en-GB" altLang="en-US" sz="2800" b="1" i="1" dirty="0"/>
              <a:t>What might have happened between the time these two books were written to explain why our view of the Vikings has changed?</a:t>
            </a:r>
          </a:p>
          <a:p>
            <a:pPr>
              <a:lnSpc>
                <a:spcPct val="80000"/>
              </a:lnSpc>
            </a:pPr>
            <a:endParaRPr lang="en-US" altLang="en-US" sz="2800" b="1" i="1" dirty="0"/>
          </a:p>
        </p:txBody>
      </p:sp>
    </p:spTree>
    <p:extLst>
      <p:ext uri="{BB962C8B-B14F-4D97-AF65-F5344CB8AC3E}">
        <p14:creationId xmlns:p14="http://schemas.microsoft.com/office/powerpoint/2010/main" val="214138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endParaRPr lang="en-US" altLang="en-US" sz="2800" dirty="0"/>
          </a:p>
        </p:txBody>
      </p:sp>
      <p:sp>
        <p:nvSpPr>
          <p:cNvPr id="12295" name="Rectangle 7"/>
          <p:cNvSpPr>
            <a:spLocks noGrp="1" noChangeArrowheads="1"/>
          </p:cNvSpPr>
          <p:nvPr>
            <p:ph type="body" sz="half" idx="1"/>
          </p:nvPr>
        </p:nvSpPr>
        <p:spPr>
          <a:xfrm>
            <a:off x="457200" y="1600200"/>
            <a:ext cx="3962400" cy="4525963"/>
          </a:xfrm>
        </p:spPr>
        <p:txBody>
          <a:bodyPr>
            <a:normAutofit/>
          </a:bodyPr>
          <a:lstStyle/>
          <a:p>
            <a:pPr>
              <a:buFontTx/>
              <a:buNone/>
            </a:pPr>
            <a:r>
              <a:rPr lang="en-GB" altLang="en-US" sz="2800" dirty="0"/>
              <a:t>So which book do </a:t>
            </a:r>
            <a:r>
              <a:rPr lang="en-GB" altLang="en-US" sz="2800" dirty="0" smtClean="0"/>
              <a:t>you think </a:t>
            </a:r>
            <a:r>
              <a:rPr lang="en-GB" altLang="en-US" sz="2800" dirty="0"/>
              <a:t>this picture comes from - the one from1965 or 1997?</a:t>
            </a:r>
            <a:endParaRPr lang="en-US" altLang="en-US" sz="2800"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5316" y="1601565"/>
            <a:ext cx="2944368" cy="4523232"/>
          </a:xfrm>
        </p:spPr>
      </p:pic>
    </p:spTree>
    <p:extLst>
      <p:ext uri="{BB962C8B-B14F-4D97-AF65-F5344CB8AC3E}">
        <p14:creationId xmlns:p14="http://schemas.microsoft.com/office/powerpoint/2010/main" val="48762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for Maths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Discovery – Children to work independently.</a:t>
            </a:r>
          </a:p>
          <a:p>
            <a:r>
              <a:rPr lang="en-GB" dirty="0" smtClean="0"/>
              <a:t>Share – This page shows you different ways the discovery question could have been answered.</a:t>
            </a:r>
          </a:p>
          <a:p>
            <a:r>
              <a:rPr lang="en-GB" dirty="0" smtClean="0"/>
              <a:t>Think Together – Complete and then discuss with an adult to consolidate and deepen understanding.</a:t>
            </a:r>
            <a:endParaRPr lang="en-GB" dirty="0"/>
          </a:p>
          <a:p>
            <a:r>
              <a:rPr lang="en-GB" dirty="0" smtClean="0"/>
              <a:t>Practice – children practice the skills they have learnt. Please complete 2 of the 3 slides of practice. (Pick the 2 pages you think will challenge you the most!)</a:t>
            </a:r>
          </a:p>
          <a:p>
            <a:pPr marL="0" indent="0">
              <a:buNone/>
            </a:pPr>
            <a:endParaRPr lang="en-GB" dirty="0"/>
          </a:p>
        </p:txBody>
      </p:sp>
    </p:spTree>
    <p:extLst>
      <p:ext uri="{BB962C8B-B14F-4D97-AF65-F5344CB8AC3E}">
        <p14:creationId xmlns:p14="http://schemas.microsoft.com/office/powerpoint/2010/main" val="2178433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GB" dirty="0" smtClean="0"/>
              <a:t>8-year olds from Norway and Sweden want your help</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In schools in Scandinavia today there are lots of 8 year olds who have a very different view of what their ancestors, the Vikings were like. They are unhappy about they way they are portrayed in English history books and want you to write an information text to show all the facts.  </a:t>
            </a:r>
            <a:endParaRPr lang="en-GB" dirty="0"/>
          </a:p>
          <a:p>
            <a:pPr marL="0" indent="0">
              <a:buNone/>
            </a:pPr>
            <a:r>
              <a:rPr lang="en-GB" dirty="0" smtClean="0"/>
              <a:t>It’s up to you how you present your thinking.</a:t>
            </a:r>
            <a:endParaRPr lang="en-GB" dirty="0"/>
          </a:p>
        </p:txBody>
      </p:sp>
    </p:spTree>
    <p:extLst>
      <p:ext uri="{BB962C8B-B14F-4D97-AF65-F5344CB8AC3E}">
        <p14:creationId xmlns:p14="http://schemas.microsoft.com/office/powerpoint/2010/main" val="120538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First, let’s look at the facts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071052"/>
            <a:ext cx="5544616" cy="511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09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Look at the facts, it may help to organise your facts  like this: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3648" y="1539100"/>
            <a:ext cx="6408712" cy="414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369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Look at the facts,  do you think it is better to organise your facts  like this?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6222" y="1447918"/>
            <a:ext cx="5862122" cy="511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761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dirty="0"/>
              <a:t>You can </a:t>
            </a:r>
            <a:r>
              <a:rPr lang="en-GB" dirty="0" smtClean="0"/>
              <a:t>present your information  </a:t>
            </a:r>
            <a:r>
              <a:rPr lang="en-GB" dirty="0"/>
              <a:t>in any style you like. </a:t>
            </a:r>
            <a:endParaRPr lang="en-GB" dirty="0" smtClean="0"/>
          </a:p>
          <a:p>
            <a:pPr marL="0" indent="0">
              <a:buNone/>
            </a:pPr>
            <a:endParaRPr lang="en-GB" dirty="0"/>
          </a:p>
          <a:p>
            <a:pPr marL="0" indent="0">
              <a:buNone/>
            </a:pPr>
            <a:r>
              <a:rPr lang="en-GB" dirty="0" smtClean="0"/>
              <a:t>You </a:t>
            </a:r>
            <a:r>
              <a:rPr lang="en-GB" dirty="0"/>
              <a:t>might do a </a:t>
            </a:r>
            <a:r>
              <a:rPr lang="en-GB" dirty="0">
                <a:solidFill>
                  <a:srgbClr val="FF0000"/>
                </a:solidFill>
              </a:rPr>
              <a:t>Zig-Zag</a:t>
            </a:r>
            <a:r>
              <a:rPr lang="en-GB" dirty="0"/>
              <a:t> book which shows what you first thought they were like on the first ‘page’ and then on the last page show what you really think they were like. Inside you could draw pieces of evidence which show why we need to change our minds.</a:t>
            </a:r>
          </a:p>
          <a:p>
            <a:endParaRPr lang="en-GB" dirty="0"/>
          </a:p>
        </p:txBody>
      </p:sp>
    </p:spTree>
    <p:extLst>
      <p:ext uri="{BB962C8B-B14F-4D97-AF65-F5344CB8AC3E}">
        <p14:creationId xmlns:p14="http://schemas.microsoft.com/office/powerpoint/2010/main" val="3101023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If you decide to make a book you may want to start your book with a drawing………..</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772816"/>
            <a:ext cx="2522984" cy="4171934"/>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832"/>
            <a:ext cx="2364085" cy="316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60711" y="5301208"/>
            <a:ext cx="4248472" cy="1077218"/>
          </a:xfrm>
          <a:prstGeom prst="rect">
            <a:avLst/>
          </a:prstGeom>
          <a:noFill/>
        </p:spPr>
        <p:txBody>
          <a:bodyPr wrap="square" rtlCol="0">
            <a:spAutoFit/>
          </a:bodyPr>
          <a:lstStyle/>
          <a:p>
            <a:r>
              <a:rPr lang="en-GB" sz="3200" dirty="0" smtClean="0"/>
              <a:t>Good luck and be creative!</a:t>
            </a:r>
            <a:endParaRPr lang="en-GB" sz="3200" dirty="0"/>
          </a:p>
        </p:txBody>
      </p:sp>
    </p:spTree>
    <p:extLst>
      <p:ext uri="{BB962C8B-B14F-4D97-AF65-F5344CB8AC3E}">
        <p14:creationId xmlns:p14="http://schemas.microsoft.com/office/powerpoint/2010/main" val="110645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at Sheet: roman numerals"/>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6700" t="42734" r="23143" b="20902"/>
          <a:stretch/>
        </p:blipFill>
        <p:spPr bwMode="auto">
          <a:xfrm>
            <a:off x="1259632" y="-2526"/>
            <a:ext cx="6696744" cy="68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7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315416"/>
            <a:ext cx="9252520" cy="1143000"/>
          </a:xfrm>
        </p:spPr>
        <p:txBody>
          <a:bodyPr>
            <a:noAutofit/>
          </a:bodyPr>
          <a:lstStyle/>
          <a:p>
            <a:r>
              <a:rPr lang="en-GB" sz="3600" dirty="0" smtClean="0"/>
              <a:t>Lesson 9 – WALT: Use Roman Numerals to 100.</a:t>
            </a:r>
            <a:endParaRPr lang="en-GB" sz="3600" dirty="0"/>
          </a:p>
        </p:txBody>
      </p:sp>
      <p:pic>
        <p:nvPicPr>
          <p:cNvPr id="2049" name="Picture 1"/>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5067" t="11508" r="11204" b="7738"/>
          <a:stretch/>
        </p:blipFill>
        <p:spPr bwMode="auto">
          <a:xfrm>
            <a:off x="0" y="476672"/>
            <a:ext cx="6084168"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796135" y="980727"/>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405231" y="1004535"/>
            <a:ext cx="2520280" cy="1477328"/>
          </a:xfrm>
          <a:prstGeom prst="rect">
            <a:avLst/>
          </a:prstGeom>
          <a:noFill/>
        </p:spPr>
        <p:txBody>
          <a:bodyPr wrap="square" rtlCol="0">
            <a:spAutoFit/>
          </a:bodyPr>
          <a:lstStyle/>
          <a:p>
            <a:r>
              <a:rPr lang="en-GB" dirty="0" smtClean="0">
                <a:latin typeface="Comic Sans MS" panose="030F0702030302020204" pitchFamily="66" charset="0"/>
              </a:rPr>
              <a:t>Can you spot any patterns in the Roman Numerals? Why isn’t 4 written as IIII?</a:t>
            </a:r>
            <a:endParaRPr lang="en-GB" dirty="0">
              <a:latin typeface="Comic Sans MS" panose="030F0702030302020204" pitchFamily="66" charset="0"/>
            </a:endParaRPr>
          </a:p>
        </p:txBody>
      </p:sp>
      <p:sp>
        <p:nvSpPr>
          <p:cNvPr id="7" name="Oval Callout 6"/>
          <p:cNvSpPr/>
          <p:nvPr/>
        </p:nvSpPr>
        <p:spPr>
          <a:xfrm>
            <a:off x="5801490" y="3045153"/>
            <a:ext cx="3147213" cy="15359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210347" y="3189169"/>
            <a:ext cx="2720519" cy="1200329"/>
          </a:xfrm>
          <a:prstGeom prst="rect">
            <a:avLst/>
          </a:prstGeom>
          <a:noFill/>
        </p:spPr>
        <p:txBody>
          <a:bodyPr wrap="square" rtlCol="0">
            <a:spAutoFit/>
          </a:bodyPr>
          <a:lstStyle/>
          <a:p>
            <a:r>
              <a:rPr lang="en-GB" dirty="0" smtClean="0">
                <a:latin typeface="Comic Sans MS" panose="030F0702030302020204" pitchFamily="66" charset="0"/>
              </a:rPr>
              <a:t>Why do you think  4 is written as IV and 6 is written as VI? Can you see the connection?</a:t>
            </a:r>
            <a:endParaRPr lang="en-GB" dirty="0">
              <a:latin typeface="Comic Sans MS" panose="030F0702030302020204" pitchFamily="66" charset="0"/>
            </a:endParaRPr>
          </a:p>
        </p:txBody>
      </p:sp>
      <p:sp>
        <p:nvSpPr>
          <p:cNvPr id="9" name="Oval Callout 8"/>
          <p:cNvSpPr/>
          <p:nvPr/>
        </p:nvSpPr>
        <p:spPr>
          <a:xfrm>
            <a:off x="5727358" y="5013176"/>
            <a:ext cx="3147213" cy="15359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940704" y="5457997"/>
            <a:ext cx="2720519" cy="646331"/>
          </a:xfrm>
          <a:prstGeom prst="rect">
            <a:avLst/>
          </a:prstGeom>
          <a:noFill/>
        </p:spPr>
        <p:txBody>
          <a:bodyPr wrap="square" rtlCol="0">
            <a:spAutoFit/>
          </a:bodyPr>
          <a:lstStyle/>
          <a:p>
            <a:r>
              <a:rPr lang="en-GB" dirty="0" smtClean="0">
                <a:latin typeface="Comic Sans MS" panose="030F0702030302020204" pitchFamily="66" charset="0"/>
              </a:rPr>
              <a:t>Why is the number on the coin 34 and not 36?</a:t>
            </a:r>
            <a:endParaRPr lang="en-GB" dirty="0">
              <a:latin typeface="Comic Sans MS" panose="030F0702030302020204" pitchFamily="66" charset="0"/>
            </a:endParaRPr>
          </a:p>
        </p:txBody>
      </p:sp>
    </p:spTree>
    <p:extLst>
      <p:ext uri="{BB962C8B-B14F-4D97-AF65-F5344CB8AC3E}">
        <p14:creationId xmlns:p14="http://schemas.microsoft.com/office/powerpoint/2010/main" val="142912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1760" t="9127" r="5627" b="8333"/>
          <a:stretch/>
        </p:blipFill>
        <p:spPr bwMode="auto">
          <a:xfrm>
            <a:off x="19878" y="-1"/>
            <a:ext cx="6280314" cy="683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796135" y="980727"/>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375918" y="1131129"/>
            <a:ext cx="2520280" cy="1200329"/>
          </a:xfrm>
          <a:prstGeom prst="rect">
            <a:avLst/>
          </a:prstGeom>
          <a:noFill/>
        </p:spPr>
        <p:txBody>
          <a:bodyPr wrap="square" rtlCol="0">
            <a:spAutoFit/>
          </a:bodyPr>
          <a:lstStyle/>
          <a:p>
            <a:r>
              <a:rPr lang="en-GB" dirty="0" smtClean="0">
                <a:latin typeface="Comic Sans MS" panose="030F0702030302020204" pitchFamily="66" charset="0"/>
              </a:rPr>
              <a:t>Can you see how the numbers are formed? Could you continue beyond 20?</a:t>
            </a:r>
            <a:endParaRPr lang="en-GB" dirty="0">
              <a:latin typeface="Comic Sans MS" panose="030F0702030302020204" pitchFamily="66" charset="0"/>
            </a:endParaRPr>
          </a:p>
        </p:txBody>
      </p:sp>
      <p:sp>
        <p:nvSpPr>
          <p:cNvPr id="7" name="Oval Callout 6"/>
          <p:cNvSpPr/>
          <p:nvPr/>
        </p:nvSpPr>
        <p:spPr>
          <a:xfrm>
            <a:off x="5725499" y="4221088"/>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05282" y="4371490"/>
            <a:ext cx="2520280" cy="1200329"/>
          </a:xfrm>
          <a:prstGeom prst="rect">
            <a:avLst/>
          </a:prstGeom>
          <a:noFill/>
        </p:spPr>
        <p:txBody>
          <a:bodyPr wrap="square" rtlCol="0">
            <a:spAutoFit/>
          </a:bodyPr>
          <a:lstStyle/>
          <a:p>
            <a:r>
              <a:rPr lang="en-GB" dirty="0" smtClean="0">
                <a:latin typeface="Comic Sans MS" panose="030F0702030302020204" pitchFamily="66" charset="0"/>
              </a:rPr>
              <a:t>Why does the part-whole model help? What would you do next?</a:t>
            </a:r>
            <a:endParaRPr lang="en-GB" dirty="0">
              <a:latin typeface="Comic Sans MS" panose="030F0702030302020204" pitchFamily="66" charset="0"/>
            </a:endParaRPr>
          </a:p>
        </p:txBody>
      </p:sp>
    </p:spTree>
    <p:extLst>
      <p:ext uri="{BB962C8B-B14F-4D97-AF65-F5344CB8AC3E}">
        <p14:creationId xmlns:p14="http://schemas.microsoft.com/office/powerpoint/2010/main" val="142400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6965" t="15080" r="16000" b="18651"/>
          <a:stretch/>
        </p:blipFill>
        <p:spPr bwMode="auto">
          <a:xfrm>
            <a:off x="0" y="0"/>
            <a:ext cx="66602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868144" y="0"/>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181610" y="288902"/>
            <a:ext cx="2520280" cy="923330"/>
          </a:xfrm>
          <a:prstGeom prst="rect">
            <a:avLst/>
          </a:prstGeom>
          <a:noFill/>
        </p:spPr>
        <p:txBody>
          <a:bodyPr wrap="square" rtlCol="0">
            <a:spAutoFit/>
          </a:bodyPr>
          <a:lstStyle/>
          <a:p>
            <a:r>
              <a:rPr lang="en-GB" dirty="0" smtClean="0">
                <a:latin typeface="Comic Sans MS" panose="030F0702030302020204" pitchFamily="66" charset="0"/>
              </a:rPr>
              <a:t>Where do you see Roman Numerals in real life?</a:t>
            </a:r>
            <a:endParaRPr lang="en-GB" dirty="0">
              <a:latin typeface="Comic Sans MS" panose="030F0702030302020204" pitchFamily="66" charset="0"/>
            </a:endParaRPr>
          </a:p>
        </p:txBody>
      </p:sp>
      <p:sp>
        <p:nvSpPr>
          <p:cNvPr id="7" name="Oval Callout 6"/>
          <p:cNvSpPr/>
          <p:nvPr/>
        </p:nvSpPr>
        <p:spPr>
          <a:xfrm>
            <a:off x="5996787" y="1727652"/>
            <a:ext cx="3147213" cy="20613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10253" y="2016554"/>
            <a:ext cx="2520280" cy="1200329"/>
          </a:xfrm>
          <a:prstGeom prst="rect">
            <a:avLst/>
          </a:prstGeom>
          <a:noFill/>
        </p:spPr>
        <p:txBody>
          <a:bodyPr wrap="square" rtlCol="0">
            <a:spAutoFit/>
          </a:bodyPr>
          <a:lstStyle/>
          <a:p>
            <a:r>
              <a:rPr lang="en-GB" dirty="0" smtClean="0">
                <a:latin typeface="Comic Sans MS" panose="030F0702030302020204" pitchFamily="66" charset="0"/>
              </a:rPr>
              <a:t>How do you read a clock?  What is the time if the big hand is pointing to XII?</a:t>
            </a:r>
            <a:endParaRPr lang="en-GB" dirty="0">
              <a:latin typeface="Comic Sans MS" panose="030F0702030302020204" pitchFamily="66" charset="0"/>
            </a:endParaRPr>
          </a:p>
        </p:txBody>
      </p:sp>
      <p:sp>
        <p:nvSpPr>
          <p:cNvPr id="9" name="Oval Callout 8"/>
          <p:cNvSpPr/>
          <p:nvPr/>
        </p:nvSpPr>
        <p:spPr>
          <a:xfrm>
            <a:off x="5996787" y="3933056"/>
            <a:ext cx="3147213" cy="20613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310253" y="4221958"/>
            <a:ext cx="2520280" cy="1200329"/>
          </a:xfrm>
          <a:prstGeom prst="rect">
            <a:avLst/>
          </a:prstGeom>
          <a:noFill/>
        </p:spPr>
        <p:txBody>
          <a:bodyPr wrap="square" rtlCol="0">
            <a:spAutoFit/>
          </a:bodyPr>
          <a:lstStyle/>
          <a:p>
            <a:r>
              <a:rPr lang="en-GB" dirty="0" smtClean="0">
                <a:latin typeface="Comic Sans MS" panose="030F0702030302020204" pitchFamily="66" charset="0"/>
              </a:rPr>
              <a:t>What is the time if the minute hand is pointing to VI? Do all clocks have IV for 4?</a:t>
            </a:r>
            <a:endParaRPr lang="en-GB" dirty="0">
              <a:latin typeface="Comic Sans MS" panose="030F0702030302020204" pitchFamily="66" charset="0"/>
            </a:endParaRPr>
          </a:p>
        </p:txBody>
      </p:sp>
    </p:spTree>
    <p:extLst>
      <p:ext uri="{BB962C8B-B14F-4D97-AF65-F5344CB8AC3E}">
        <p14:creationId xmlns:p14="http://schemas.microsoft.com/office/powerpoint/2010/main" val="279692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347864" y="258070"/>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61330" y="546972"/>
            <a:ext cx="2520280" cy="923330"/>
          </a:xfrm>
          <a:prstGeom prst="rect">
            <a:avLst/>
          </a:prstGeom>
          <a:noFill/>
        </p:spPr>
        <p:txBody>
          <a:bodyPr wrap="square" rtlCol="0">
            <a:spAutoFit/>
          </a:bodyPr>
          <a:lstStyle/>
          <a:p>
            <a:r>
              <a:rPr lang="en-GB" dirty="0" smtClean="0">
                <a:latin typeface="Comic Sans MS" panose="030F0702030302020204" pitchFamily="66" charset="0"/>
              </a:rPr>
              <a:t>Can you make your own numbers using these digits?</a:t>
            </a:r>
            <a:endParaRPr lang="en-GB" dirty="0">
              <a:latin typeface="Comic Sans MS" panose="030F0702030302020204" pitchFamily="66" charset="0"/>
            </a:endParaRPr>
          </a:p>
        </p:txBody>
      </p:sp>
      <p:pic>
        <p:nvPicPr>
          <p:cNvPr id="5122"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2318" t="44841" r="10981" b="25595"/>
          <a:stretch/>
        </p:blipFill>
        <p:spPr bwMode="auto">
          <a:xfrm>
            <a:off x="0" y="2064327"/>
            <a:ext cx="9144000" cy="479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94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315416"/>
            <a:ext cx="3898776" cy="1143000"/>
          </a:xfrm>
        </p:spPr>
        <p:txBody>
          <a:bodyPr>
            <a:normAutofit/>
          </a:bodyPr>
          <a:lstStyle/>
          <a:p>
            <a:r>
              <a:rPr lang="en-GB" sz="1800" dirty="0" smtClean="0"/>
              <a:t>Practice Questions</a:t>
            </a:r>
            <a:endParaRPr lang="en-GB" sz="1800" dirty="0"/>
          </a:p>
        </p:txBody>
      </p:sp>
      <p:pic>
        <p:nvPicPr>
          <p:cNvPr id="6146"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7633" t="16270" r="14885" b="7738"/>
          <a:stretch/>
        </p:blipFill>
        <p:spPr bwMode="auto">
          <a:xfrm>
            <a:off x="323528" y="476672"/>
            <a:ext cx="8460432" cy="63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1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8972" t="11508" r="11985" b="28770"/>
          <a:stretch/>
        </p:blipFill>
        <p:spPr bwMode="auto">
          <a:xfrm>
            <a:off x="467544" y="0"/>
            <a:ext cx="8280920" cy="687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891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998</Words>
  <Application>Microsoft Office PowerPoint</Application>
  <PresentationFormat>On-screen Show (4:3)</PresentationFormat>
  <Paragraphs>92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English Day 4: WALT: create my own atmospheres through settings</vt:lpstr>
      <vt:lpstr>Notes for Maths</vt:lpstr>
      <vt:lpstr>PowerPoint Presentation</vt:lpstr>
      <vt:lpstr>Lesson 9 – WALT: Use Roman Numerals to 100.</vt:lpstr>
      <vt:lpstr>PowerPoint Presentation</vt:lpstr>
      <vt:lpstr>PowerPoint Presentation</vt:lpstr>
      <vt:lpstr>PowerPoint Presentation</vt:lpstr>
      <vt:lpstr>Practice Questions</vt:lpstr>
      <vt:lpstr>PowerPoint Presentation</vt:lpstr>
      <vt:lpstr>PowerPoint Presentation</vt:lpstr>
      <vt:lpstr>PowerPoint Presentation</vt:lpstr>
      <vt:lpstr>The River by Valerie Bloom</vt:lpstr>
      <vt:lpstr>The River by Valerie Bloom</vt:lpstr>
      <vt:lpstr>Day 4 Reading WALT: create my own version of a poem</vt:lpstr>
      <vt:lpstr>PowerPoint Presentation</vt:lpstr>
      <vt:lpstr>So what were the Vikings really like?  This book was written in 1965. What sort of people does it say they were?</vt:lpstr>
      <vt:lpstr>Then we have this book written 30 years later. How is it different? </vt:lpstr>
      <vt:lpstr>Account 1</vt:lpstr>
      <vt:lpstr>PowerPoint Presentation</vt:lpstr>
      <vt:lpstr>8-year olds from Norway and Sweden want your help</vt:lpstr>
      <vt:lpstr>First, let’s look at the facts</vt:lpstr>
      <vt:lpstr>Look at the facts, it may help to organise your facts  like this:</vt:lpstr>
      <vt:lpstr>Look at the facts,  do you think it is better to organise your facts  like this?</vt:lpstr>
      <vt:lpstr>PowerPoint Presentation</vt:lpstr>
      <vt:lpstr>If you decide to make a book you may want to start your book with a drawing………..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Maths</dc:title>
  <dc:creator>teacher</dc:creator>
  <cp:lastModifiedBy>teacher</cp:lastModifiedBy>
  <cp:revision>6</cp:revision>
  <dcterms:created xsi:type="dcterms:W3CDTF">2020-03-27T10:08:51Z</dcterms:created>
  <dcterms:modified xsi:type="dcterms:W3CDTF">2020-03-27T16:13:08Z</dcterms:modified>
</cp:coreProperties>
</file>