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76" r:id="rId12"/>
    <p:sldId id="274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77" r:id="rId23"/>
    <p:sldId id="279" r:id="rId24"/>
    <p:sldId id="278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71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204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064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670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673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817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083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77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332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968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089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5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073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750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8A28F-1E59-4228-87E7-B924EA9A5770}" type="slidenum">
              <a:rPr lang="en-GB" altLang="en-US"/>
              <a:pPr/>
              <a:t>‹#›</a:t>
            </a:fld>
            <a:fld id="{7B478232-8D94-4DFC-8071-A029397DAE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55236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84853-852C-4DF4-BBD9-853077F0851A}" type="slidenum">
              <a:rPr lang="en-GB" altLang="en-US"/>
              <a:pPr/>
              <a:t>‹#›</a:t>
            </a:fld>
            <a:fld id="{51FEE6D8-00DC-447D-A81F-33A3729139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40175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98F4C-FC6E-4047-B52C-B54DE6FA34C5}" type="slidenum">
              <a:rPr lang="en-GB" altLang="en-US"/>
              <a:pPr/>
              <a:t>‹#›</a:t>
            </a:fld>
            <a:fld id="{D0864E98-DA88-4809-9361-E2B2CF211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76574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55D17-F09D-47F0-84E7-CAD29C7588D5}" type="slidenum">
              <a:rPr lang="en-GB" altLang="en-US"/>
              <a:pPr/>
              <a:t>‹#›</a:t>
            </a:fld>
            <a:fld id="{E25D065E-F3A6-4563-81D6-C463D001F6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51055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FE020-9E0F-47CE-B82E-DA497C36E73B}" type="slidenum">
              <a:rPr lang="en-GB" altLang="en-US"/>
              <a:pPr/>
              <a:t>‹#›</a:t>
            </a:fld>
            <a:fld id="{598C4D5F-6218-4934-ADAB-6EBCBB5500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21718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C4B94-C7EC-45DE-9C6D-F848E37F2240}" type="slidenum">
              <a:rPr lang="en-GB" altLang="en-US"/>
              <a:pPr/>
              <a:t>‹#›</a:t>
            </a:fld>
            <a:fld id="{FB050290-AE2F-42B2-B893-9FDDA61406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86162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F4B9D-D2C8-4F8F-8695-9AF1DFFA542A}" type="slidenum">
              <a:rPr lang="en-GB" altLang="en-US"/>
              <a:pPr/>
              <a:t>‹#›</a:t>
            </a:fld>
            <a:fld id="{CA8B76D1-2D20-4D76-B2B7-8CCAE7D23C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3667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48FBF-7482-4E07-8F93-600AFD16570E}" type="slidenum">
              <a:rPr lang="en-GB" altLang="en-US"/>
              <a:pPr/>
              <a:t>‹#›</a:t>
            </a:fld>
            <a:fld id="{EAAC8CB9-8538-43AA-8A47-E71AA989ED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7841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0D88C-4B6A-4AEB-94C7-D58AC61FB706}" type="slidenum">
              <a:rPr lang="en-GB" altLang="en-US"/>
              <a:pPr/>
              <a:t>‹#›</a:t>
            </a:fld>
            <a:fld id="{8F188BB8-09DD-4406-98DF-0CEFE55517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180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7385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187C9-883C-4E82-B56B-4B9C3EB8A093}" type="slidenum">
              <a:rPr lang="en-GB" altLang="en-US"/>
              <a:pPr/>
              <a:t>‹#›</a:t>
            </a:fld>
            <a:fld id="{719DFD44-4C84-437C-95E8-489ED6158B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28318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5E2CE-487A-4E29-B751-2B6A2B160DA5}" type="slidenum">
              <a:rPr lang="en-GB" altLang="en-US"/>
              <a:pPr/>
              <a:t>‹#›</a:t>
            </a:fld>
            <a:fld id="{C7537C8B-3DE2-41C6-ACC2-98AC880EE2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8647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8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8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85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35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4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41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22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20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6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197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9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73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50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06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20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8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99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31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05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06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60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316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15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20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46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7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2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37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34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62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17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86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35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260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2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0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54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2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79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62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361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9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25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54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5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488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675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259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19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737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859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92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36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698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05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208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499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59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4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945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159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22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8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845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665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37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82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514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6983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6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250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4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43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379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320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653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563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87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210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293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4F8-0FEA-4164-8598-73B8BC52F4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53D1-88F4-4954-8C75-8BAB40A4CA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8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326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4F8-0FEA-4164-8598-73B8BC52F4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53D1-88F4-4954-8C75-8BAB40A4CA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225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4F8-0FEA-4164-8598-73B8BC52F4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53D1-88F4-4954-8C75-8BAB40A4CA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808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4F8-0FEA-4164-8598-73B8BC52F4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53D1-88F4-4954-8C75-8BAB40A4CA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878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4F8-0FEA-4164-8598-73B8BC52F4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53D1-88F4-4954-8C75-8BAB40A4CA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205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4F8-0FEA-4164-8598-73B8BC52F4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53D1-88F4-4954-8C75-8BAB40A4CA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2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4F8-0FEA-4164-8598-73B8BC52F4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53D1-88F4-4954-8C75-8BAB40A4CA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171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4F8-0FEA-4164-8598-73B8BC52F4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53D1-88F4-4954-8C75-8BAB40A4CA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019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4F8-0FEA-4164-8598-73B8BC52F4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53D1-88F4-4954-8C75-8BAB40A4CA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586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4F8-0FEA-4164-8598-73B8BC52F4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53D1-88F4-4954-8C75-8BAB40A4CA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111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4F8-0FEA-4164-8598-73B8BC52F4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53D1-88F4-4954-8C75-8BAB40A4CA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8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7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5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/>
              <a:t>04/03/10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78C3C51-EA37-4BD6-81A4-C2FBB4FE2B95}" type="slidenum">
              <a:rPr lang="en-GB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fld id="{4E6565F4-35B9-4EAA-840A-34A899D8ECBD}" type="slidenum">
              <a:rPr lang="en-GB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35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43316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/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5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3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4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2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1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8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9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24F8-0FEA-4164-8598-73B8BC52F4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053D1-88F4-4954-8C75-8BAB40A4CAF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3.png"/><Relationship Id="rId5" Type="http://schemas.openxmlformats.org/officeDocument/2006/relationships/hyperlink" Target="https://www.bbc.co.uk/programmes/p0115k9t" TargetMode="External"/><Relationship Id="rId4" Type="http://schemas.openxmlformats.org/officeDocument/2006/relationships/hyperlink" Target="https://www.bbc.co.uk/programmes/p0115hy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39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en-GB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WALT: </a:t>
            </a:r>
            <a:r>
              <a:rPr lang="en-GB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adjectives to describe a setting</a:t>
            </a:r>
            <a:endParaRPr lang="en-GB" dirty="0"/>
          </a:p>
        </p:txBody>
      </p:sp>
      <p:pic>
        <p:nvPicPr>
          <p:cNvPr id="1026" name="Picture 2" descr="Image result for cartoon children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77" y="3278853"/>
            <a:ext cx="5459760" cy="34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3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53" t="17857" r="9642" b="26588"/>
          <a:stretch/>
        </p:blipFill>
        <p:spPr bwMode="auto">
          <a:xfrm>
            <a:off x="107504" y="-1"/>
            <a:ext cx="8784976" cy="6669361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111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20" y="1628800"/>
            <a:ext cx="7487010" cy="511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6632"/>
            <a:ext cx="8388424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F497D"/>
                </a:solidFill>
              </a:rPr>
              <a:t>Calling all Year 4 history detectives!</a:t>
            </a:r>
          </a:p>
          <a:p>
            <a:r>
              <a:rPr lang="en-GB" sz="2800" dirty="0" smtClean="0">
                <a:solidFill>
                  <a:srgbClr val="1F497D"/>
                </a:solidFill>
              </a:rPr>
              <a:t>Your challenge is to find  where  </a:t>
            </a:r>
            <a:r>
              <a:rPr lang="en-GB" sz="2800" dirty="0">
                <a:solidFill>
                  <a:srgbClr val="1F497D"/>
                </a:solidFill>
              </a:rPr>
              <a:t>the Vikings </a:t>
            </a:r>
            <a:r>
              <a:rPr lang="en-GB" sz="2800" dirty="0" smtClean="0">
                <a:solidFill>
                  <a:srgbClr val="1F497D"/>
                </a:solidFill>
              </a:rPr>
              <a:t>settled and think about how we know.</a:t>
            </a:r>
            <a:endParaRPr lang="en-GB" sz="2800" dirty="0">
              <a:solidFill>
                <a:srgbClr val="1F497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64" y="1102432"/>
            <a:ext cx="994324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0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b="1" u="sng" smtClean="0">
                <a:solidFill>
                  <a:srgbClr val="0070C0"/>
                </a:solidFill>
                <a:cs typeface="Arial" charset="0"/>
              </a:rPr>
              <a:t>Reading </a:t>
            </a:r>
            <a:r>
              <a:rPr lang="en-GB" altLang="en-US" sz="3600" smtClean="0">
                <a:cs typeface="Arial" charset="0"/>
              </a:rPr>
              <a:t>     </a:t>
            </a:r>
            <a:r>
              <a:rPr lang="en-GB" altLang="en-US" sz="2400" smtClean="0">
                <a:cs typeface="Arial" charset="0"/>
              </a:rPr>
              <a:t>                 </a:t>
            </a:r>
            <a:br>
              <a:rPr lang="en-GB" altLang="en-US" sz="2400" smtClean="0">
                <a:cs typeface="Arial" charset="0"/>
              </a:rPr>
            </a:br>
            <a:endParaRPr lang="en-GB" altLang="en-US" sz="2400" smtClean="0"/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    This week we will be reading through the text, ‘Here be Dragons’ by Pie Corbett which is an   instructional text. </a:t>
            </a:r>
          </a:p>
          <a:p>
            <a:r>
              <a:rPr lang="en-GB" altLang="en-US" smtClean="0"/>
              <a:t>    There will be various activities to complete from it during the week.</a:t>
            </a:r>
          </a:p>
          <a:p>
            <a:endParaRPr lang="en-GB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04/03/10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438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04/03/10</a:t>
            </a:r>
            <a:endParaRPr lang="en-GB" altLang="en-US"/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388" y="115888"/>
            <a:ext cx="76327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</a:rPr>
              <a:t>Day 2 – WALT: write a set of instructions</a:t>
            </a:r>
          </a:p>
          <a:p>
            <a:pPr>
              <a:defRPr/>
            </a:pPr>
            <a:endParaRPr lang="en-GB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Read the slides on how </a:t>
            </a:r>
            <a:r>
              <a:rPr lang="en-GB" dirty="0">
                <a:latin typeface="Arial" panose="020B0604020202020204" pitchFamily="34" charset="0"/>
              </a:rPr>
              <a:t>to </a:t>
            </a:r>
            <a:r>
              <a:rPr lang="en-GB" dirty="0">
                <a:latin typeface="Arial" panose="020B0604020202020204" pitchFamily="34" charset="0"/>
              </a:rPr>
              <a:t>trap a dragon.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Think about and design your own trap for a dragon.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Use the same headings as the model text has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How to trap a dragon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What you need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What you do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A final note of warning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You can draw the trap and label it if you wish – have fun thinking of ideas!</a:t>
            </a:r>
          </a:p>
        </p:txBody>
      </p:sp>
    </p:spTree>
    <p:extLst>
      <p:ext uri="{BB962C8B-B14F-4D97-AF65-F5344CB8AC3E}">
        <p14:creationId xmlns:p14="http://schemas.microsoft.com/office/powerpoint/2010/main" val="188577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04/03/10</a:t>
            </a:r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153361" y="188640"/>
            <a:ext cx="8823506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Topic: Vikings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WALT: Locate places with 6 of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main Viking suffixes from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given map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KQ: What can we learn about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Viking settlements from a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Study?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11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5457" y="1961130"/>
            <a:ext cx="659377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45989"/>
              </p:ext>
            </p:extLst>
          </p:nvPr>
        </p:nvGraphicFramePr>
        <p:xfrm>
          <a:off x="251520" y="404664"/>
          <a:ext cx="4055408" cy="2476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53694"/>
                <a:gridCol w="290171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-by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farm, homestead or village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6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-thorpe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farm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2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-thwait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farm, clearing, meadow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6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-toft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house or plot of land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55976" y="332656"/>
            <a:ext cx="455307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Use these word suffixes in the chart.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Can you find some Viking place names in the map below?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4790368"/>
            <a:ext cx="9937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996952"/>
            <a:ext cx="2213937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What do these Viking place names tell us about who lived </a:t>
            </a:r>
            <a:r>
              <a:rPr lang="en-GB" sz="2400" dirty="0" smtClean="0">
                <a:solidFill>
                  <a:prstClr val="black"/>
                </a:solidFill>
              </a:rPr>
              <a:t>there?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921570"/>
            <a:ext cx="865753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Most </a:t>
            </a:r>
            <a:r>
              <a:rPr lang="en-GB" sz="2400" dirty="0">
                <a:solidFill>
                  <a:prstClr val="black"/>
                </a:solidFill>
              </a:rPr>
              <a:t>Vikings settled after 878 when England was divided by the Danelaw.</a:t>
            </a:r>
          </a:p>
        </p:txBody>
      </p:sp>
    </p:spTree>
    <p:extLst>
      <p:ext uri="{BB962C8B-B14F-4D97-AF65-F5344CB8AC3E}">
        <p14:creationId xmlns:p14="http://schemas.microsoft.com/office/powerpoint/2010/main" val="37439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423782"/>
            <a:ext cx="2651321" cy="199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971629">
            <a:off x="4001518" y="2581389"/>
            <a:ext cx="4559343" cy="255454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There are 155 place names ending in </a:t>
            </a:r>
            <a:r>
              <a:rPr lang="en-GB" sz="3200" i="1" dirty="0">
                <a:solidFill>
                  <a:prstClr val="black"/>
                </a:solidFill>
              </a:rPr>
              <a:t>-</a:t>
            </a:r>
            <a:r>
              <a:rPr lang="en-GB" sz="3200" i="1" dirty="0" err="1">
                <a:solidFill>
                  <a:prstClr val="black"/>
                </a:solidFill>
              </a:rPr>
              <a:t>thorpe</a:t>
            </a:r>
            <a:r>
              <a:rPr lang="en-GB" sz="3200" dirty="0">
                <a:solidFill>
                  <a:prstClr val="black"/>
                </a:solidFill>
              </a:rPr>
              <a:t> in </a:t>
            </a:r>
            <a:r>
              <a:rPr lang="en-GB" sz="3200" dirty="0" smtClean="0">
                <a:solidFill>
                  <a:prstClr val="black"/>
                </a:solidFill>
              </a:rPr>
              <a:t>Yorkshire! That’s a lot of Viking settlements!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897506">
            <a:off x="477911" y="2246483"/>
            <a:ext cx="2981431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Gate or </a:t>
            </a:r>
            <a:r>
              <a:rPr lang="en-GB" sz="4000" dirty="0" err="1" smtClean="0">
                <a:solidFill>
                  <a:srgbClr val="FF0000"/>
                </a:solidFill>
              </a:rPr>
              <a:t>gaet</a:t>
            </a:r>
            <a:r>
              <a:rPr lang="en-GB" sz="4000" dirty="0" smtClean="0">
                <a:solidFill>
                  <a:srgbClr val="FF0000"/>
                </a:solidFill>
              </a:rPr>
              <a:t> meant street 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3" y="3862053"/>
            <a:ext cx="1969764" cy="208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4889" y="5373216"/>
            <a:ext cx="498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hlinkClick r:id="rId4"/>
              </a:rPr>
              <a:t> https</a:t>
            </a:r>
            <a:r>
              <a:rPr lang="en-GB" dirty="0">
                <a:solidFill>
                  <a:prstClr val="black"/>
                </a:solidFill>
                <a:hlinkClick r:id="rId4"/>
              </a:rPr>
              <a:t>://www.bbc.co.uk/programmes/p0115hyw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620688"/>
            <a:ext cx="497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5"/>
              </a:rPr>
              <a:t>https://www.bbc.co.uk/programmes/p0115k9t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59"/>
            <a:ext cx="1368152" cy="145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5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39750"/>
            <a:ext cx="4749800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3368" y="692696"/>
            <a:ext cx="353112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Use the map.</a:t>
            </a:r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dirty="0" smtClean="0">
                <a:solidFill>
                  <a:prstClr val="black"/>
                </a:solidFill>
              </a:rPr>
              <a:t>Where did  the Vikings settle?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Why do you think the Vikings settled in these parts?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543218"/>
            <a:ext cx="3384376" cy="253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576263"/>
            <a:ext cx="9186863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06931"/>
            <a:ext cx="826308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Can you find between 5-8 settlements with Viking place names?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6934" y="692696"/>
            <a:ext cx="9163685" cy="56886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683568" y="2996952"/>
            <a:ext cx="720080" cy="5400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4941168"/>
            <a:ext cx="1043608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9832" y="3717032"/>
            <a:ext cx="86409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44008" y="4149080"/>
            <a:ext cx="936104" cy="43204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52320" y="2996952"/>
            <a:ext cx="576064" cy="54006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12060" y="1916832"/>
            <a:ext cx="1116124" cy="36004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52320" y="1916832"/>
            <a:ext cx="720080" cy="57606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60432" y="3717032"/>
            <a:ext cx="636319" cy="64807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116632"/>
            <a:ext cx="482453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Answers: Did you find them all?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816" y="4797151"/>
            <a:ext cx="1311935" cy="139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7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143000"/>
          </a:xfrm>
        </p:spPr>
        <p:txBody>
          <a:bodyPr>
            <a:normAutofit/>
          </a:bodyPr>
          <a:lstStyle/>
          <a:p>
            <a:endParaRPr lang="en-GB" sz="20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picture below of a setting.  Write a list of the nouns you can see, e.g. clouds, sand. For each noun write a variety of adjectives to describe them,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candy floss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clouds, the </a:t>
            </a:r>
            <a:r>
              <a:rPr lang="en-GB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golden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sand. Use an online or paper thesaurus to help you. </a:t>
            </a:r>
          </a:p>
          <a:p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992888" cy="391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926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3175"/>
            <a:ext cx="9096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76328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Can you find 5 Viking places  in YORK-</a:t>
            </a:r>
            <a:r>
              <a:rPr lang="en-GB" sz="2400" dirty="0" err="1">
                <a:solidFill>
                  <a:prstClr val="black"/>
                </a:solidFill>
              </a:rPr>
              <a:t>Jorvik</a:t>
            </a:r>
            <a:r>
              <a:rPr lang="en-GB" sz="2400" dirty="0">
                <a:solidFill>
                  <a:prstClr val="black"/>
                </a:solidFill>
              </a:rPr>
              <a:t> to the </a:t>
            </a:r>
            <a:r>
              <a:rPr lang="en-GB" sz="2400" dirty="0" smtClean="0">
                <a:solidFill>
                  <a:prstClr val="black"/>
                </a:solidFill>
              </a:rPr>
              <a:t>Vikings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64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78" y="-75416"/>
            <a:ext cx="90966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835696" y="3498658"/>
            <a:ext cx="792088" cy="4493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295876" y="6003972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48031" y="5643932"/>
            <a:ext cx="1056151" cy="612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00192" y="3433076"/>
            <a:ext cx="720080" cy="449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319776" y="3498658"/>
            <a:ext cx="900296" cy="57841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32656"/>
            <a:ext cx="82809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F497D"/>
                </a:solidFill>
              </a:rPr>
              <a:t>Answers</a:t>
            </a:r>
          </a:p>
          <a:p>
            <a:r>
              <a:rPr lang="en-GB" sz="2400" dirty="0" smtClean="0">
                <a:solidFill>
                  <a:srgbClr val="1F497D"/>
                </a:solidFill>
              </a:rPr>
              <a:t>What do you notice about the endings of names? </a:t>
            </a:r>
            <a:endParaRPr lang="en-GB" sz="2400" dirty="0">
              <a:solidFill>
                <a:srgbClr val="1F497D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137004"/>
            <a:ext cx="9937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4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46385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Use the information you have found out to answer in your books:</a:t>
            </a:r>
            <a:r>
              <a:rPr lang="en-GB" sz="3200" dirty="0">
                <a:solidFill>
                  <a:prstClr val="black"/>
                </a:solidFill>
              </a:rPr>
              <a:t> </a:t>
            </a:r>
          </a:p>
          <a:p>
            <a:endParaRPr lang="en-GB" sz="3600" u="sng" dirty="0" smtClean="0">
              <a:solidFill>
                <a:prstClr val="black"/>
              </a:solidFill>
            </a:endParaRPr>
          </a:p>
          <a:p>
            <a:r>
              <a:rPr lang="en-GB" sz="3600" u="sng" dirty="0" smtClean="0">
                <a:solidFill>
                  <a:prstClr val="black"/>
                </a:solidFill>
              </a:rPr>
              <a:t>Where did the </a:t>
            </a:r>
            <a:r>
              <a:rPr lang="en-GB" sz="3600" u="sng" dirty="0">
                <a:solidFill>
                  <a:prstClr val="black"/>
                </a:solidFill>
              </a:rPr>
              <a:t>Vikings </a:t>
            </a:r>
            <a:r>
              <a:rPr lang="en-GB" sz="3600" u="sng" dirty="0" smtClean="0">
                <a:solidFill>
                  <a:prstClr val="black"/>
                </a:solidFill>
              </a:rPr>
              <a:t>settle and how do we know?</a:t>
            </a:r>
            <a:endParaRPr lang="en-GB" sz="3600" dirty="0">
              <a:solidFill>
                <a:prstClr val="black"/>
              </a:solidFill>
            </a:endParaRPr>
          </a:p>
          <a:p>
            <a:endParaRPr lang="en-GB" sz="3600" dirty="0" smtClean="0">
              <a:solidFill>
                <a:prstClr val="black"/>
              </a:solidFill>
            </a:endParaRPr>
          </a:p>
          <a:p>
            <a:r>
              <a:rPr lang="en-GB" sz="3200" i="1" dirty="0" smtClean="0">
                <a:solidFill>
                  <a:prstClr val="black"/>
                </a:solidFill>
              </a:rPr>
              <a:t>Most </a:t>
            </a:r>
            <a:r>
              <a:rPr lang="en-GB" sz="3200" i="1" dirty="0">
                <a:solidFill>
                  <a:prstClr val="black"/>
                </a:solidFill>
              </a:rPr>
              <a:t>Vikings </a:t>
            </a:r>
            <a:r>
              <a:rPr lang="en-GB" sz="3200" i="1" dirty="0" smtClean="0">
                <a:solidFill>
                  <a:prstClr val="black"/>
                </a:solidFill>
              </a:rPr>
              <a:t>settled </a:t>
            </a:r>
            <a:r>
              <a:rPr lang="en-GB" sz="3200" i="1" dirty="0">
                <a:solidFill>
                  <a:prstClr val="black"/>
                </a:solidFill>
              </a:rPr>
              <a:t>in areas such as </a:t>
            </a:r>
            <a:r>
              <a:rPr lang="en-GB" sz="3200" i="1" dirty="0" smtClean="0">
                <a:solidFill>
                  <a:prstClr val="black"/>
                </a:solidFill>
              </a:rPr>
              <a:t>……….</a:t>
            </a:r>
          </a:p>
          <a:p>
            <a:r>
              <a:rPr lang="en-GB" sz="3200" dirty="0" smtClean="0">
                <a:solidFill>
                  <a:prstClr val="black"/>
                </a:solidFill>
              </a:rPr>
              <a:t>(</a:t>
            </a:r>
            <a:r>
              <a:rPr lang="en-GB" sz="2400" dirty="0" smtClean="0">
                <a:solidFill>
                  <a:prstClr val="black"/>
                </a:solidFill>
              </a:rPr>
              <a:t>Where?  Link to where they had sailed from)</a:t>
            </a:r>
          </a:p>
          <a:p>
            <a:r>
              <a:rPr lang="en-GB" sz="3600" dirty="0" smtClean="0">
                <a:solidFill>
                  <a:prstClr val="black"/>
                </a:solidFill>
              </a:rPr>
              <a:t> </a:t>
            </a:r>
            <a:endParaRPr lang="en-GB" sz="3600" dirty="0">
              <a:solidFill>
                <a:prstClr val="black"/>
              </a:solidFill>
            </a:endParaRPr>
          </a:p>
          <a:p>
            <a:r>
              <a:rPr lang="en-GB" sz="3200" i="1" dirty="0" smtClean="0">
                <a:solidFill>
                  <a:prstClr val="black"/>
                </a:solidFill>
              </a:rPr>
              <a:t>We </a:t>
            </a:r>
            <a:r>
              <a:rPr lang="en-GB" sz="3200" i="1" dirty="0">
                <a:solidFill>
                  <a:prstClr val="black"/>
                </a:solidFill>
              </a:rPr>
              <a:t>know this because</a:t>
            </a:r>
            <a:r>
              <a:rPr lang="en-GB" sz="3200" i="1" dirty="0" smtClean="0">
                <a:solidFill>
                  <a:prstClr val="black"/>
                </a:solidFill>
              </a:rPr>
              <a:t>…….</a:t>
            </a:r>
          </a:p>
          <a:p>
            <a:r>
              <a:rPr lang="en-GB" sz="3600" dirty="0">
                <a:solidFill>
                  <a:prstClr val="black"/>
                </a:solidFill>
              </a:rPr>
              <a:t>	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(</a:t>
            </a:r>
            <a:r>
              <a:rPr lang="en-GB" sz="2400" i="1" dirty="0" smtClean="0">
                <a:solidFill>
                  <a:prstClr val="black"/>
                </a:solidFill>
              </a:rPr>
              <a:t>For example We </a:t>
            </a:r>
            <a:r>
              <a:rPr lang="en-GB" sz="2400" i="1" dirty="0">
                <a:solidFill>
                  <a:prstClr val="black"/>
                </a:solidFill>
              </a:rPr>
              <a:t>know from the places that ended in </a:t>
            </a:r>
            <a:r>
              <a:rPr lang="en-GB" sz="2400" i="1" dirty="0" smtClean="0">
                <a:solidFill>
                  <a:prstClr val="black"/>
                </a:solidFill>
              </a:rPr>
              <a:t>‘by’ </a:t>
            </a:r>
            <a:r>
              <a:rPr lang="en-GB" sz="2400" i="1" dirty="0">
                <a:solidFill>
                  <a:prstClr val="black"/>
                </a:solidFill>
              </a:rPr>
              <a:t>that they were farmers</a:t>
            </a:r>
            <a:r>
              <a:rPr lang="en-GB" sz="2400" i="1" dirty="0" smtClean="0">
                <a:solidFill>
                  <a:prstClr val="black"/>
                </a:solidFill>
              </a:rPr>
              <a:t>.)</a:t>
            </a:r>
          </a:p>
          <a:p>
            <a:endParaRPr lang="en-GB" sz="2400" i="1" dirty="0" smtClean="0">
              <a:solidFill>
                <a:prstClr val="black"/>
              </a:solidFill>
            </a:endParaRPr>
          </a:p>
          <a:p>
            <a:endParaRPr lang="en-GB" sz="2400" dirty="0">
              <a:solidFill>
                <a:prstClr val="black"/>
              </a:solidFill>
            </a:endParaRPr>
          </a:p>
          <a:p>
            <a:endParaRPr lang="en-GB" sz="2400" dirty="0" smtClean="0">
              <a:solidFill>
                <a:prstClr val="black"/>
              </a:solidFill>
            </a:endParaRPr>
          </a:p>
          <a:p>
            <a:endParaRPr lang="en-GB" sz="2400" dirty="0">
              <a:solidFill>
                <a:prstClr val="black"/>
              </a:solidFill>
            </a:endParaRPr>
          </a:p>
          <a:p>
            <a:endParaRPr lang="en-GB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for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Discovery – Children to work independently.</a:t>
            </a:r>
          </a:p>
          <a:p>
            <a:r>
              <a:rPr lang="en-GB" dirty="0" smtClean="0"/>
              <a:t>Share – This page shows you different ways the discovery question could have been answered.</a:t>
            </a:r>
          </a:p>
          <a:p>
            <a:r>
              <a:rPr lang="en-GB" dirty="0" smtClean="0"/>
              <a:t>Think Together – Complete and then discuss with an adult to consolidate and deepen understanding.</a:t>
            </a:r>
          </a:p>
          <a:p>
            <a:endParaRPr lang="en-GB" dirty="0"/>
          </a:p>
          <a:p>
            <a:r>
              <a:rPr lang="en-GB" dirty="0" smtClean="0"/>
              <a:t>Practice – children practice the skills they have learnt. Please complete 2 of the 3 slides of practice. (Pick the 2 pages you think will challenge you the most!)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7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" y="0"/>
            <a:ext cx="8041440" cy="832197"/>
          </a:xfrm>
        </p:spPr>
        <p:txBody>
          <a:bodyPr/>
          <a:lstStyle/>
          <a:p>
            <a:pPr algn="l"/>
            <a:r>
              <a:rPr lang="en-GB" sz="3200" dirty="0" smtClean="0"/>
              <a:t>Lesson 2 – WALT: Round any number to the nearest 10.</a:t>
            </a:r>
            <a:endParaRPr lang="en-GB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2" t="13096" r="9977" b="10913"/>
          <a:stretch/>
        </p:blipFill>
        <p:spPr bwMode="auto">
          <a:xfrm>
            <a:off x="107504" y="957942"/>
            <a:ext cx="5688632" cy="57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587427" y="-7720"/>
            <a:ext cx="3744416" cy="302433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7507" y="90428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What do we mean by the nearest 10?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905" y="324949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Which two tens does 48 lie between?</a:t>
            </a:r>
          </a:p>
        </p:txBody>
      </p:sp>
      <p:sp>
        <p:nvSpPr>
          <p:cNvPr id="9" name="Explosion 1 8"/>
          <p:cNvSpPr/>
          <p:nvPr/>
        </p:nvSpPr>
        <p:spPr>
          <a:xfrm>
            <a:off x="5777943" y="2174293"/>
            <a:ext cx="3744416" cy="302433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8023" y="3086297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Which two tens does 48 lie between?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580825" y="4292953"/>
            <a:ext cx="3744416" cy="302433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905" y="5204957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If 60 is the nearest 10, what could the number of  snakes be?</a:t>
            </a:r>
          </a:p>
        </p:txBody>
      </p:sp>
    </p:spTree>
    <p:extLst>
      <p:ext uri="{BB962C8B-B14F-4D97-AF65-F5344CB8AC3E}">
        <p14:creationId xmlns:p14="http://schemas.microsoft.com/office/powerpoint/2010/main" val="30775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0317" r="9977" b="8928"/>
          <a:stretch/>
        </p:blipFill>
        <p:spPr bwMode="auto">
          <a:xfrm>
            <a:off x="107504" y="116632"/>
            <a:ext cx="5400600" cy="656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587427" y="-7720"/>
            <a:ext cx="3744416" cy="302433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7507" y="90428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does a number line help us to round?</a:t>
            </a:r>
          </a:p>
        </p:txBody>
      </p:sp>
      <p:sp>
        <p:nvSpPr>
          <p:cNvPr id="7" name="Explosion 1 6"/>
          <p:cNvSpPr/>
          <p:nvPr/>
        </p:nvSpPr>
        <p:spPr>
          <a:xfrm>
            <a:off x="5508104" y="1531057"/>
            <a:ext cx="4032448" cy="302433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2443061"/>
            <a:ext cx="262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Is it easier to round the number of fish than the number  of monkeys? Why?</a:t>
            </a:r>
          </a:p>
        </p:txBody>
      </p:sp>
      <p:sp>
        <p:nvSpPr>
          <p:cNvPr id="9" name="Explosion 1 8"/>
          <p:cNvSpPr/>
          <p:nvPr/>
        </p:nvSpPr>
        <p:spPr>
          <a:xfrm>
            <a:off x="5437076" y="3643390"/>
            <a:ext cx="4032448" cy="302433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5188" y="4555394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Does a number line help us to round the number  of monkeys?</a:t>
            </a:r>
          </a:p>
        </p:txBody>
      </p:sp>
    </p:spTree>
    <p:extLst>
      <p:ext uri="{BB962C8B-B14F-4D97-AF65-F5344CB8AC3E}">
        <p14:creationId xmlns:p14="http://schemas.microsoft.com/office/powerpoint/2010/main" val="38254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71" r="16782" b="12103"/>
          <a:stretch/>
        </p:blipFill>
        <p:spPr bwMode="auto">
          <a:xfrm>
            <a:off x="107504" y="0"/>
            <a:ext cx="633670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111552" y="980728"/>
            <a:ext cx="4032448" cy="302433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892732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What will the tens be either side of the number?</a:t>
            </a:r>
          </a:p>
        </p:txBody>
      </p:sp>
      <p:sp>
        <p:nvSpPr>
          <p:cNvPr id="7" name="Explosion 1 6"/>
          <p:cNvSpPr/>
          <p:nvPr/>
        </p:nvSpPr>
        <p:spPr>
          <a:xfrm>
            <a:off x="5080840" y="3501008"/>
            <a:ext cx="4032448" cy="302433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1448" y="4413012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Can we place these numbers on a number line?</a:t>
            </a:r>
          </a:p>
        </p:txBody>
      </p:sp>
    </p:spTree>
    <p:extLst>
      <p:ext uri="{BB962C8B-B14F-4D97-AF65-F5344CB8AC3E}">
        <p14:creationId xmlns:p14="http://schemas.microsoft.com/office/powerpoint/2010/main" val="20913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24207" r="23475" b="26587"/>
          <a:stretch/>
        </p:blipFill>
        <p:spPr bwMode="auto">
          <a:xfrm>
            <a:off x="9097" y="34249"/>
            <a:ext cx="8856984" cy="41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2116743" y="3867409"/>
            <a:ext cx="4032448" cy="302433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3697" y="4779412"/>
            <a:ext cx="262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3c) Does the number round up or down? How is this number different?</a:t>
            </a:r>
          </a:p>
        </p:txBody>
      </p:sp>
    </p:spTree>
    <p:extLst>
      <p:ext uri="{BB962C8B-B14F-4D97-AF65-F5344CB8AC3E}">
        <p14:creationId xmlns:p14="http://schemas.microsoft.com/office/powerpoint/2010/main" val="29940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6752" y="-459432"/>
            <a:ext cx="8041440" cy="1442674"/>
          </a:xfrm>
        </p:spPr>
        <p:txBody>
          <a:bodyPr/>
          <a:lstStyle/>
          <a:p>
            <a:r>
              <a:rPr lang="en-GB" sz="3200" dirty="0" smtClean="0"/>
              <a:t>Practice Questions</a:t>
            </a:r>
            <a:endParaRPr lang="en-GB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3" t="23810" r="10089" b="13095"/>
          <a:stretch/>
        </p:blipFill>
        <p:spPr bwMode="auto">
          <a:xfrm>
            <a:off x="251520" y="598169"/>
            <a:ext cx="8280920" cy="605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5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8" t="19048" r="10758" b="20238"/>
          <a:stretch/>
        </p:blipFill>
        <p:spPr bwMode="auto">
          <a:xfrm>
            <a:off x="323528" y="24206"/>
            <a:ext cx="8496944" cy="661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1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601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1_Sketchbook</vt:lpstr>
      <vt:lpstr>Sketchbook</vt:lpstr>
      <vt:lpstr>2_Sketchbook</vt:lpstr>
      <vt:lpstr>3_Sketchbook</vt:lpstr>
      <vt:lpstr>4_Sketchbook</vt:lpstr>
      <vt:lpstr>5_Sketchbook</vt:lpstr>
      <vt:lpstr>6_Sketchbook</vt:lpstr>
      <vt:lpstr>7_Sketchbook</vt:lpstr>
      <vt:lpstr>Office Theme</vt:lpstr>
      <vt:lpstr>1_Office Theme</vt:lpstr>
      <vt:lpstr>2_Office Theme</vt:lpstr>
      <vt:lpstr>  Day 2: WALT: Choose adjectives to describe a setting</vt:lpstr>
      <vt:lpstr>PowerPoint Presentation</vt:lpstr>
      <vt:lpstr>Notes for Maths</vt:lpstr>
      <vt:lpstr>Lesson 2 – WALT: Round any number to the nearest 10.</vt:lpstr>
      <vt:lpstr>PowerPoint Presentation</vt:lpstr>
      <vt:lpstr>PowerPoint Presentation</vt:lpstr>
      <vt:lpstr>PowerPoint Presentation</vt:lpstr>
      <vt:lpstr>Practice Questions</vt:lpstr>
      <vt:lpstr>PowerPoint Presentation</vt:lpstr>
      <vt:lpstr>PowerPoint Presentation</vt:lpstr>
      <vt:lpstr>PowerPoint Presentation</vt:lpstr>
      <vt:lpstr>Reading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7</cp:revision>
  <dcterms:created xsi:type="dcterms:W3CDTF">2020-03-18T14:44:22Z</dcterms:created>
  <dcterms:modified xsi:type="dcterms:W3CDTF">2020-03-19T07:45:16Z</dcterms:modified>
</cp:coreProperties>
</file>