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70"/>
  </p:handoutMasterIdLst>
  <p:sldIdLst>
    <p:sldId id="256" r:id="rId2"/>
    <p:sldId id="274" r:id="rId3"/>
    <p:sldId id="275" r:id="rId4"/>
    <p:sldId id="276" r:id="rId5"/>
    <p:sldId id="258" r:id="rId6"/>
    <p:sldId id="260" r:id="rId7"/>
    <p:sldId id="313" r:id="rId8"/>
    <p:sldId id="277" r:id="rId9"/>
    <p:sldId id="278" r:id="rId10"/>
    <p:sldId id="279" r:id="rId11"/>
    <p:sldId id="280" r:id="rId12"/>
    <p:sldId id="261" r:id="rId13"/>
    <p:sldId id="282" r:id="rId14"/>
    <p:sldId id="306" r:id="rId15"/>
    <p:sldId id="309" r:id="rId16"/>
    <p:sldId id="318" r:id="rId17"/>
    <p:sldId id="283" r:id="rId18"/>
    <p:sldId id="286" r:id="rId19"/>
    <p:sldId id="287" r:id="rId20"/>
    <p:sldId id="316" r:id="rId21"/>
    <p:sldId id="262" r:id="rId22"/>
    <p:sldId id="281" r:id="rId23"/>
    <p:sldId id="263" r:id="rId24"/>
    <p:sldId id="291" r:id="rId25"/>
    <p:sldId id="292" r:id="rId26"/>
    <p:sldId id="293" r:id="rId27"/>
    <p:sldId id="264" r:id="rId28"/>
    <p:sldId id="322" r:id="rId29"/>
    <p:sldId id="323" r:id="rId30"/>
    <p:sldId id="324" r:id="rId31"/>
    <p:sldId id="304" r:id="rId32"/>
    <p:sldId id="307" r:id="rId33"/>
    <p:sldId id="303" r:id="rId34"/>
    <p:sldId id="310" r:id="rId35"/>
    <p:sldId id="317" r:id="rId36"/>
    <p:sldId id="288" r:id="rId37"/>
    <p:sldId id="289" r:id="rId38"/>
    <p:sldId id="290" r:id="rId39"/>
    <p:sldId id="302" r:id="rId40"/>
    <p:sldId id="308" r:id="rId41"/>
    <p:sldId id="259" r:id="rId42"/>
    <p:sldId id="266" r:id="rId43"/>
    <p:sldId id="284" r:id="rId44"/>
    <p:sldId id="311" r:id="rId45"/>
    <p:sldId id="285" r:id="rId46"/>
    <p:sldId id="305" r:id="rId47"/>
    <p:sldId id="267" r:id="rId48"/>
    <p:sldId id="321" r:id="rId49"/>
    <p:sldId id="268" r:id="rId50"/>
    <p:sldId id="314" r:id="rId51"/>
    <p:sldId id="320" r:id="rId52"/>
    <p:sldId id="319" r:id="rId53"/>
    <p:sldId id="270" r:id="rId54"/>
    <p:sldId id="271" r:id="rId55"/>
    <p:sldId id="294" r:id="rId56"/>
    <p:sldId id="295" r:id="rId57"/>
    <p:sldId id="296" r:id="rId58"/>
    <p:sldId id="301" r:id="rId59"/>
    <p:sldId id="315" r:id="rId60"/>
    <p:sldId id="297" r:id="rId61"/>
    <p:sldId id="298" r:id="rId62"/>
    <p:sldId id="299" r:id="rId63"/>
    <p:sldId id="300" r:id="rId64"/>
    <p:sldId id="312" r:id="rId65"/>
    <p:sldId id="272" r:id="rId66"/>
    <p:sldId id="325" r:id="rId67"/>
    <p:sldId id="326" r:id="rId68"/>
    <p:sldId id="273" r:id="rId69"/>
  </p:sldIdLst>
  <p:sldSz cx="12192000" cy="6858000"/>
  <p:notesSz cx="7053263" cy="10180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81" autoAdjust="0"/>
    <p:restoredTop sz="94660"/>
  </p:normalViewPr>
  <p:slideViewPr>
    <p:cSldViewPr snapToGrid="0">
      <p:cViewPr>
        <p:scale>
          <a:sx n="85" d="100"/>
          <a:sy n="85" d="100"/>
        </p:scale>
        <p:origin x="-996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4A37E-454C-439E-BFA9-734C707C575A}" type="datetimeFigureOut">
              <a:rPr lang="en-GB" smtClean="0"/>
              <a:t>28/11/2017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669463"/>
            <a:ext cx="3055938" cy="509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9669463"/>
            <a:ext cx="3055937" cy="509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5579A-E39E-4519-BF98-1C2FB8330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038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schoolrun.com/powerful-verbs-explained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stestsonline.co.uk/sto_past_papers.aspx" TargetMode="External"/><Relationship Id="rId2" Type="http://schemas.openxmlformats.org/officeDocument/2006/relationships/hyperlink" Target="http://www.satspapers.org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heschoolrun.com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Year 5 &amp; 6</a:t>
            </a:r>
            <a:br>
              <a:rPr lang="en-GB" dirty="0" smtClean="0"/>
            </a:br>
            <a:r>
              <a:rPr lang="en-GB" dirty="0" smtClean="0"/>
              <a:t>GPAS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MRS SAUNDERS &amp; MRS BROWNE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3707"/>
          </a:xfrm>
        </p:spPr>
        <p:txBody>
          <a:bodyPr/>
          <a:lstStyle/>
          <a:p>
            <a:r>
              <a:rPr lang="en-GB" dirty="0" smtClean="0"/>
              <a:t>Nouns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95754"/>
            <a:ext cx="10178322" cy="5429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chemeClr val="tx1"/>
                </a:solidFill>
              </a:rPr>
              <a:t>Collective nouns (groups of things)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Herd of elephants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Pack of wolves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Flock of sheep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School of fish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Pod of dolphins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Parliament of owls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Colony of ants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Bunch of bananas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Fleet of cars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Murder of crows</a:t>
            </a: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3707"/>
          </a:xfrm>
        </p:spPr>
        <p:txBody>
          <a:bodyPr/>
          <a:lstStyle/>
          <a:p>
            <a:r>
              <a:rPr lang="en-GB" dirty="0" smtClean="0"/>
              <a:t>Nouns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95755"/>
            <a:ext cx="10178322" cy="5294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chemeClr val="tx1"/>
                </a:solidFill>
              </a:rPr>
              <a:t>Abstract nouns (feelings or emotions)</a:t>
            </a:r>
            <a:r>
              <a:rPr lang="en-GB" dirty="0" smtClean="0">
                <a:solidFill>
                  <a:schemeClr val="tx1"/>
                </a:solidFill>
              </a:rPr>
              <a:t> You can’t see, touch, hear or taste them.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Happiness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Fear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Sadness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Love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Joy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Hate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Anger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Fear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Excitement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Confidence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Enthusiasm</a:t>
            </a: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5 sentence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87887"/>
            <a:ext cx="10178322" cy="5228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tx1"/>
                </a:solidFill>
              </a:rPr>
              <a:t>Prior knowledge 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Nouns – name or label 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Pronouns – used in </a:t>
            </a:r>
            <a:r>
              <a:rPr lang="en-GB" sz="2400" dirty="0">
                <a:solidFill>
                  <a:schemeClr val="tx1"/>
                </a:solidFill>
              </a:rPr>
              <a:t>place of a noun </a:t>
            </a:r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Relative pronouns –  </a:t>
            </a:r>
            <a:r>
              <a:rPr lang="en-GB" sz="2400" dirty="0">
                <a:solidFill>
                  <a:schemeClr val="tx1"/>
                </a:solidFill>
              </a:rPr>
              <a:t>who, which, that, whom, whose </a:t>
            </a:r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Clause – basis </a:t>
            </a:r>
            <a:r>
              <a:rPr lang="en-GB" sz="2400" dirty="0">
                <a:solidFill>
                  <a:schemeClr val="tx1"/>
                </a:solidFill>
              </a:rPr>
              <a:t>of a sentence</a:t>
            </a:r>
            <a:endParaRPr lang="en-GB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tx1"/>
                </a:solidFill>
              </a:rPr>
              <a:t>Year 5 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Relative clause 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The shoes </a:t>
            </a:r>
            <a:r>
              <a:rPr lang="en-GB" sz="2400" b="1" dirty="0">
                <a:solidFill>
                  <a:schemeClr val="tx1"/>
                </a:solidFill>
              </a:rPr>
              <a:t>that</a:t>
            </a:r>
            <a:r>
              <a:rPr lang="en-GB" sz="2400" dirty="0">
                <a:solidFill>
                  <a:schemeClr val="tx1"/>
                </a:solidFill>
              </a:rPr>
              <a:t> I bought are so comfy!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Our sofa, </a:t>
            </a:r>
            <a:r>
              <a:rPr lang="en-GB" sz="2400" b="1" dirty="0">
                <a:solidFill>
                  <a:schemeClr val="tx1"/>
                </a:solidFill>
              </a:rPr>
              <a:t>which is still extremely comfortable</a:t>
            </a:r>
            <a:r>
              <a:rPr lang="en-GB" sz="2400" dirty="0">
                <a:solidFill>
                  <a:schemeClr val="tx1"/>
                </a:solidFill>
              </a:rPr>
              <a:t>, looks rather old</a:t>
            </a:r>
            <a:r>
              <a:rPr lang="en-GB" sz="24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The boy, </a:t>
            </a:r>
            <a:r>
              <a:rPr lang="en-GB" sz="2400" b="1" dirty="0" smtClean="0">
                <a:solidFill>
                  <a:schemeClr val="tx1"/>
                </a:solidFill>
              </a:rPr>
              <a:t>who was crying</a:t>
            </a:r>
            <a:r>
              <a:rPr lang="en-GB" sz="2400" dirty="0" smtClean="0">
                <a:solidFill>
                  <a:schemeClr val="tx1"/>
                </a:solidFill>
              </a:rPr>
              <a:t>, had fallen over.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31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01646"/>
          </a:xfrm>
        </p:spPr>
        <p:txBody>
          <a:bodyPr/>
          <a:lstStyle/>
          <a:p>
            <a:r>
              <a:rPr lang="en-GB" dirty="0" smtClean="0"/>
              <a:t>relative clauses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89538"/>
            <a:ext cx="10178322" cy="545603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Relative clauses add more information to a sentence to make it more interesting.</a:t>
            </a:r>
          </a:p>
          <a:p>
            <a:endParaRPr lang="en-GB" sz="1200" dirty="0" smtClean="0">
              <a:solidFill>
                <a:schemeClr val="tx1"/>
              </a:solidFill>
            </a:endParaRPr>
          </a:p>
          <a:p>
            <a:r>
              <a:rPr lang="en-GB" sz="2600" dirty="0" smtClean="0">
                <a:solidFill>
                  <a:schemeClr val="tx1"/>
                </a:solidFill>
              </a:rPr>
              <a:t>The man, </a:t>
            </a:r>
            <a:r>
              <a:rPr lang="en-GB" sz="2600" b="1" i="1" u="sng" dirty="0" smtClean="0">
                <a:solidFill>
                  <a:schemeClr val="tx1"/>
                </a:solidFill>
              </a:rPr>
              <a:t>who was a marathon runner</a:t>
            </a:r>
            <a:r>
              <a:rPr lang="en-GB" sz="2600" dirty="0" smtClean="0">
                <a:solidFill>
                  <a:schemeClr val="tx1"/>
                </a:solidFill>
              </a:rPr>
              <a:t>,  completed the race.</a:t>
            </a:r>
          </a:p>
          <a:p>
            <a:r>
              <a:rPr lang="en-GB" sz="2600" dirty="0" smtClean="0">
                <a:solidFill>
                  <a:schemeClr val="tx1"/>
                </a:solidFill>
              </a:rPr>
              <a:t>The sofa, </a:t>
            </a:r>
            <a:r>
              <a:rPr lang="en-GB" sz="2600" b="1" i="1" u="sng" dirty="0" smtClean="0">
                <a:solidFill>
                  <a:schemeClr val="tx1"/>
                </a:solidFill>
              </a:rPr>
              <a:t>which was new and made of leather</a:t>
            </a:r>
            <a:r>
              <a:rPr lang="en-GB" sz="2600" dirty="0" smtClean="0">
                <a:solidFill>
                  <a:schemeClr val="tx1"/>
                </a:solidFill>
              </a:rPr>
              <a:t>, was extremely comfortable.</a:t>
            </a:r>
          </a:p>
          <a:p>
            <a:r>
              <a:rPr lang="en-GB" sz="2600" dirty="0" smtClean="0">
                <a:solidFill>
                  <a:schemeClr val="tx1"/>
                </a:solidFill>
              </a:rPr>
              <a:t>Majorca, </a:t>
            </a:r>
            <a:r>
              <a:rPr lang="en-GB" sz="2600" b="1" i="1" u="sng" dirty="0" smtClean="0">
                <a:solidFill>
                  <a:schemeClr val="tx1"/>
                </a:solidFill>
              </a:rPr>
              <a:t>which is a small island</a:t>
            </a:r>
            <a:r>
              <a:rPr lang="en-GB" sz="2600" dirty="0" smtClean="0">
                <a:solidFill>
                  <a:schemeClr val="tx1"/>
                </a:solidFill>
              </a:rPr>
              <a:t>, is part of Europe.</a:t>
            </a:r>
          </a:p>
          <a:p>
            <a:r>
              <a:rPr lang="en-GB" sz="2600" dirty="0" smtClean="0">
                <a:solidFill>
                  <a:schemeClr val="tx1"/>
                </a:solidFill>
              </a:rPr>
              <a:t>The wind, </a:t>
            </a:r>
            <a:r>
              <a:rPr lang="en-GB" sz="2600" b="1" i="1" u="sng" dirty="0" smtClean="0">
                <a:solidFill>
                  <a:schemeClr val="tx1"/>
                </a:solidFill>
              </a:rPr>
              <a:t>which was extremely powerful</a:t>
            </a:r>
            <a:r>
              <a:rPr lang="en-GB" sz="2600" dirty="0" smtClean="0">
                <a:solidFill>
                  <a:schemeClr val="tx1"/>
                </a:solidFill>
              </a:rPr>
              <a:t>, battered the ships on the coastline.</a:t>
            </a:r>
          </a:p>
          <a:p>
            <a:r>
              <a:rPr lang="en-GB" sz="2600" dirty="0" smtClean="0">
                <a:solidFill>
                  <a:schemeClr val="tx1"/>
                </a:solidFill>
              </a:rPr>
              <a:t>“Don’t cry,” said the girl, </a:t>
            </a:r>
            <a:r>
              <a:rPr lang="en-GB" sz="2600" b="1" i="1" u="sng" dirty="0" smtClean="0">
                <a:solidFill>
                  <a:schemeClr val="tx1"/>
                </a:solidFill>
              </a:rPr>
              <a:t>who was being kind to her friend</a:t>
            </a:r>
            <a:r>
              <a:rPr lang="en-GB" sz="26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GB" sz="2600" dirty="0" smtClean="0">
                <a:solidFill>
                  <a:schemeClr val="tx1"/>
                </a:solidFill>
              </a:rPr>
              <a:t>The house, </a:t>
            </a:r>
            <a:r>
              <a:rPr lang="en-GB" sz="2600" b="1" i="1" u="sng" dirty="0" smtClean="0">
                <a:solidFill>
                  <a:schemeClr val="tx1"/>
                </a:solidFill>
              </a:rPr>
              <a:t>which was on the corner</a:t>
            </a:r>
            <a:r>
              <a:rPr lang="en-GB" sz="2600" dirty="0" smtClean="0">
                <a:solidFill>
                  <a:schemeClr val="tx1"/>
                </a:solidFill>
              </a:rPr>
              <a:t>, had a beautiful rose garden.</a:t>
            </a:r>
          </a:p>
          <a:p>
            <a:r>
              <a:rPr lang="en-GB" sz="2600" dirty="0" smtClean="0">
                <a:solidFill>
                  <a:schemeClr val="tx1"/>
                </a:solidFill>
              </a:rPr>
              <a:t>The teacher, </a:t>
            </a:r>
            <a:r>
              <a:rPr lang="en-GB" sz="2600" b="1" i="1" u="sng" dirty="0" smtClean="0">
                <a:solidFill>
                  <a:schemeClr val="tx1"/>
                </a:solidFill>
              </a:rPr>
              <a:t>who was very helpful</a:t>
            </a:r>
            <a:r>
              <a:rPr lang="en-GB" sz="2600" dirty="0" smtClean="0">
                <a:solidFill>
                  <a:schemeClr val="tx1"/>
                </a:solidFill>
              </a:rPr>
              <a:t>, always told me to try my best.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96" y="1625599"/>
            <a:ext cx="9846720" cy="42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09" y="2383019"/>
            <a:ext cx="9959691" cy="24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74" y="2369486"/>
            <a:ext cx="10570530" cy="20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7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8538"/>
          </a:xfrm>
        </p:spPr>
        <p:txBody>
          <a:bodyPr/>
          <a:lstStyle/>
          <a:p>
            <a:r>
              <a:rPr lang="en-GB" dirty="0" smtClean="0"/>
              <a:t>Modal verbs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60584"/>
            <a:ext cx="10178322" cy="5603631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GB" sz="2200" dirty="0">
                <a:solidFill>
                  <a:schemeClr val="tx1"/>
                </a:solidFill>
              </a:rPr>
              <a:t>A modal verb is a special type of </a:t>
            </a:r>
            <a:r>
              <a:rPr lang="en-GB" sz="2200" dirty="0">
                <a:solidFill>
                  <a:schemeClr val="tx1"/>
                </a:solidFill>
                <a:hlinkClick r:id="rId2"/>
              </a:rPr>
              <a:t>verb</a:t>
            </a:r>
            <a:r>
              <a:rPr lang="en-GB" sz="2200" dirty="0">
                <a:solidFill>
                  <a:schemeClr val="tx1"/>
                </a:solidFill>
              </a:rPr>
              <a:t>.</a:t>
            </a:r>
          </a:p>
          <a:p>
            <a:pPr fontAlgn="base"/>
            <a:r>
              <a:rPr lang="en-GB" sz="2200" b="1" dirty="0">
                <a:solidFill>
                  <a:schemeClr val="tx1"/>
                </a:solidFill>
              </a:rPr>
              <a:t>Modal verbs change or affect other verbs in a sentence. They are used to show the level of possibility, indicate ability, show obligation or give permission.</a:t>
            </a:r>
            <a:r>
              <a:rPr lang="en-GB" sz="2200" dirty="0">
                <a:solidFill>
                  <a:schemeClr val="tx1"/>
                </a:solidFill>
              </a:rPr>
              <a:t> Modal verbs behave differently to ‘ordinary’ verbs</a:t>
            </a:r>
            <a:r>
              <a:rPr lang="en-GB" sz="2200" dirty="0" smtClean="0">
                <a:solidFill>
                  <a:schemeClr val="tx1"/>
                </a:solidFill>
              </a:rPr>
              <a:t>.  They behave as auxiliary verbs and often work in a sentence with another verb.</a:t>
            </a:r>
          </a:p>
          <a:p>
            <a:pPr fontAlgn="base"/>
            <a:r>
              <a:rPr lang="en-GB" sz="2200" dirty="0">
                <a:solidFill>
                  <a:schemeClr val="tx1"/>
                </a:solidFill>
              </a:rPr>
              <a:t>The most common modal verbs are:</a:t>
            </a:r>
          </a:p>
          <a:p>
            <a:r>
              <a:rPr lang="en-GB" sz="2200" dirty="0">
                <a:solidFill>
                  <a:schemeClr val="tx1"/>
                </a:solidFill>
              </a:rPr>
              <a:t>will</a:t>
            </a:r>
          </a:p>
          <a:p>
            <a:r>
              <a:rPr lang="en-GB" sz="2200" dirty="0">
                <a:solidFill>
                  <a:schemeClr val="tx1"/>
                </a:solidFill>
              </a:rPr>
              <a:t>would</a:t>
            </a:r>
          </a:p>
          <a:p>
            <a:r>
              <a:rPr lang="en-GB" sz="2200" dirty="0">
                <a:solidFill>
                  <a:schemeClr val="tx1"/>
                </a:solidFill>
              </a:rPr>
              <a:t>should</a:t>
            </a:r>
          </a:p>
          <a:p>
            <a:r>
              <a:rPr lang="en-GB" sz="2200" dirty="0">
                <a:solidFill>
                  <a:schemeClr val="tx1"/>
                </a:solidFill>
              </a:rPr>
              <a:t>could</a:t>
            </a:r>
          </a:p>
          <a:p>
            <a:r>
              <a:rPr lang="en-GB" sz="2200" dirty="0" smtClean="0">
                <a:solidFill>
                  <a:schemeClr val="tx1"/>
                </a:solidFill>
              </a:rPr>
              <a:t>may</a:t>
            </a:r>
          </a:p>
          <a:p>
            <a:r>
              <a:rPr lang="en-GB" sz="2200" dirty="0">
                <a:solidFill>
                  <a:schemeClr val="tx1"/>
                </a:solidFill>
              </a:rPr>
              <a:t>can</a:t>
            </a:r>
          </a:p>
          <a:p>
            <a:r>
              <a:rPr lang="en-GB" sz="2200" dirty="0" smtClean="0">
                <a:solidFill>
                  <a:schemeClr val="tx1"/>
                </a:solidFill>
              </a:rPr>
              <a:t>shall</a:t>
            </a:r>
            <a:endParaRPr lang="en-GB" sz="2200" dirty="0">
              <a:solidFill>
                <a:schemeClr val="tx1"/>
              </a:solidFill>
            </a:endParaRPr>
          </a:p>
          <a:p>
            <a:r>
              <a:rPr lang="en-GB" sz="2200" dirty="0">
                <a:solidFill>
                  <a:schemeClr val="tx1"/>
                </a:solidFill>
              </a:rPr>
              <a:t>ought to</a:t>
            </a:r>
          </a:p>
          <a:p>
            <a:r>
              <a:rPr lang="en-GB" sz="2200" dirty="0">
                <a:solidFill>
                  <a:schemeClr val="tx1"/>
                </a:solidFill>
              </a:rPr>
              <a:t>must</a:t>
            </a:r>
          </a:p>
          <a:p>
            <a:r>
              <a:rPr lang="en-GB" sz="2200" dirty="0" smtClean="0">
                <a:solidFill>
                  <a:schemeClr val="tx1"/>
                </a:solidFill>
              </a:rPr>
              <a:t>might</a:t>
            </a:r>
            <a:endParaRPr lang="en-GB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8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8538"/>
          </a:xfrm>
        </p:spPr>
        <p:txBody>
          <a:bodyPr/>
          <a:lstStyle/>
          <a:p>
            <a:r>
              <a:rPr lang="en-GB" dirty="0" smtClean="0"/>
              <a:t>Modal verbs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60584"/>
            <a:ext cx="10178322" cy="560363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fontAlgn="base"/>
            <a:r>
              <a:rPr lang="en-GB" sz="2400" b="1" dirty="0">
                <a:solidFill>
                  <a:schemeClr val="tx1"/>
                </a:solidFill>
              </a:rPr>
              <a:t>Possibility</a:t>
            </a: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Modal verbs can be used when we want to show how likely something is to happen. For example:</a:t>
            </a:r>
          </a:p>
          <a:p>
            <a:pPr fontAlgn="base"/>
            <a:r>
              <a:rPr lang="en-GB" sz="2400" i="1" dirty="0">
                <a:solidFill>
                  <a:schemeClr val="tx1"/>
                </a:solidFill>
              </a:rPr>
              <a:t>It might rain tomorrow.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n-GB" sz="2400" i="1" dirty="0">
                <a:solidFill>
                  <a:schemeClr val="tx1"/>
                </a:solidFill>
              </a:rPr>
              <a:t>"I shall go to the ball!" said Cinderella.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n-GB" sz="2400" i="1" dirty="0">
                <a:solidFill>
                  <a:schemeClr val="tx1"/>
                </a:solidFill>
              </a:rPr>
              <a:t>We will have fish and chips for tea.</a:t>
            </a:r>
            <a:endParaRPr lang="en-GB" sz="2400" dirty="0">
              <a:solidFill>
                <a:schemeClr val="tx1"/>
              </a:solidFill>
            </a:endParaRPr>
          </a:p>
          <a:p>
            <a:pPr fontAlgn="base"/>
            <a:r>
              <a:rPr lang="en-GB" sz="2400" b="1" dirty="0">
                <a:solidFill>
                  <a:schemeClr val="tx1"/>
                </a:solidFill>
              </a:rPr>
              <a:t>Ability</a:t>
            </a: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Modal verbs can be used when we want to show a skill or someone's ability to do something. For example:</a:t>
            </a:r>
          </a:p>
          <a:p>
            <a:pPr fontAlgn="base"/>
            <a:r>
              <a:rPr lang="en-GB" sz="2400" i="1" dirty="0">
                <a:solidFill>
                  <a:schemeClr val="tx1"/>
                </a:solidFill>
              </a:rPr>
              <a:t>Jack can sing.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n-GB" sz="2400" i="1" dirty="0">
                <a:solidFill>
                  <a:schemeClr val="tx1"/>
                </a:solidFill>
              </a:rPr>
              <a:t>We could walk.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48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8538"/>
          </a:xfrm>
        </p:spPr>
        <p:txBody>
          <a:bodyPr/>
          <a:lstStyle/>
          <a:p>
            <a:r>
              <a:rPr lang="en-GB" dirty="0" smtClean="0"/>
              <a:t>Modal verbs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60584"/>
            <a:ext cx="10178322" cy="5603631"/>
          </a:xfrm>
        </p:spPr>
        <p:txBody>
          <a:bodyPr>
            <a:normAutofit/>
          </a:bodyPr>
          <a:lstStyle/>
          <a:p>
            <a:pPr fontAlgn="base"/>
            <a:r>
              <a:rPr lang="en-GB" sz="2400" b="1" dirty="0" smtClean="0">
                <a:solidFill>
                  <a:schemeClr val="tx1"/>
                </a:solidFill>
              </a:rPr>
              <a:t>Obligation </a:t>
            </a:r>
            <a:r>
              <a:rPr lang="en-GB" sz="2400" b="1" dirty="0">
                <a:solidFill>
                  <a:schemeClr val="tx1"/>
                </a:solidFill>
              </a:rPr>
              <a:t>and advice</a:t>
            </a: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Modal verbs can be used to state when something is necessary/compulsory, to give an instruction or to give advice. For example:</a:t>
            </a:r>
          </a:p>
          <a:p>
            <a:pPr fontAlgn="base"/>
            <a:r>
              <a:rPr lang="en-GB" sz="2400" i="1" dirty="0">
                <a:solidFill>
                  <a:schemeClr val="tx1"/>
                </a:solidFill>
              </a:rPr>
              <a:t>You must tidy your room.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n-GB" sz="2400" i="1" dirty="0">
                <a:solidFill>
                  <a:schemeClr val="tx1"/>
                </a:solidFill>
              </a:rPr>
              <a:t>She ought to help with the shopping.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n-GB" sz="2400" i="1" dirty="0">
                <a:solidFill>
                  <a:schemeClr val="tx1"/>
                </a:solidFill>
              </a:rPr>
              <a:t>James should cook the dinner tonight.</a:t>
            </a:r>
            <a:endParaRPr lang="en-GB" sz="2400" dirty="0">
              <a:solidFill>
                <a:schemeClr val="tx1"/>
              </a:solidFill>
            </a:endParaRPr>
          </a:p>
          <a:p>
            <a:pPr fontAlgn="base"/>
            <a:r>
              <a:rPr lang="en-GB" sz="2400" b="1" dirty="0">
                <a:solidFill>
                  <a:schemeClr val="tx1"/>
                </a:solidFill>
              </a:rPr>
              <a:t>Permission</a:t>
            </a: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Modal verbs are used to give or ask for permission for an activity. For example:</a:t>
            </a:r>
          </a:p>
          <a:p>
            <a:pPr fontAlgn="base"/>
            <a:r>
              <a:rPr lang="en-GB" sz="2400" i="1" dirty="0">
                <a:solidFill>
                  <a:schemeClr val="tx1"/>
                </a:solidFill>
              </a:rPr>
              <a:t>You may have another biscuit.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n-GB" sz="2400" i="1" dirty="0">
                <a:solidFill>
                  <a:schemeClr val="tx1"/>
                </a:solidFill>
              </a:rPr>
              <a:t>You can get down from the table now.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n-GB" sz="2400" i="1" dirty="0">
                <a:solidFill>
                  <a:schemeClr val="tx1"/>
                </a:solidFill>
              </a:rPr>
              <a:t>Could I go to the toilet, please?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08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74915"/>
          </a:xfrm>
        </p:spPr>
        <p:txBody>
          <a:bodyPr/>
          <a:lstStyle/>
          <a:p>
            <a:pPr algn="ctr"/>
            <a:r>
              <a:rPr lang="en-GB" u="sng" dirty="0" smtClean="0"/>
              <a:t>GPAS – WHY?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333501"/>
            <a:ext cx="10178322" cy="4546092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In July 2012, in response to Lord Bew’s independent review of Key Stage 2 assessment, the Government announced a new statutory English grammar, punctuation and spelling test for all children in Year Six. This would be introduced during the 2012-13 academic year and was only signed off on the 20th December 2012. The test includes: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>
                <a:solidFill>
                  <a:schemeClr val="tx1"/>
                </a:solidFill>
              </a:rPr>
              <a:t>sentence grammar (identification &amp; grammatical accuracy);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>
                <a:solidFill>
                  <a:schemeClr val="tx1"/>
                </a:solidFill>
              </a:rPr>
              <a:t>punctuation (identification &amp; grammatical accuracy);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>
                <a:solidFill>
                  <a:schemeClr val="tx1"/>
                </a:solidFill>
              </a:rPr>
              <a:t>vocabulary (grammatical accuracy) and spelling.</a:t>
            </a:r>
          </a:p>
        </p:txBody>
      </p:sp>
    </p:spTree>
    <p:extLst>
      <p:ext uri="{BB962C8B-B14F-4D97-AF65-F5344CB8AC3E}">
        <p14:creationId xmlns:p14="http://schemas.microsoft.com/office/powerpoint/2010/main" val="31243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66" y="1604780"/>
            <a:ext cx="9511491" cy="427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5 sentence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87887"/>
            <a:ext cx="10178322" cy="5228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Prior knowledge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Adverbs – describe the verb, adjective, adverb or phrase to show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how, where, when, how often 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Verbs – engine of the sentence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Year 5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Adverbs to indicate degrees of possibility 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certainly </a:t>
            </a:r>
            <a:r>
              <a:rPr lang="en-GB" b="1" dirty="0">
                <a:solidFill>
                  <a:schemeClr val="tx1"/>
                </a:solidFill>
              </a:rPr>
              <a:t>- definitely - maybe - possibly</a:t>
            </a:r>
            <a:br>
              <a:rPr lang="en-GB" b="1" dirty="0">
                <a:solidFill>
                  <a:schemeClr val="tx1"/>
                </a:solidFill>
              </a:rPr>
            </a:br>
            <a:r>
              <a:rPr lang="en-GB" b="1" dirty="0">
                <a:solidFill>
                  <a:schemeClr val="tx1"/>
                </a:solidFill>
              </a:rPr>
              <a:t>clearly - obviously - perhaps - </a:t>
            </a:r>
            <a:r>
              <a:rPr lang="en-GB" b="1" dirty="0" smtClean="0">
                <a:solidFill>
                  <a:schemeClr val="tx1"/>
                </a:solidFill>
              </a:rPr>
              <a:t>probably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Modal verbs (auxiliary) – helper verbs that support main verb to indicate: level of possibility, level of ability, show </a:t>
            </a:r>
            <a:r>
              <a:rPr lang="en-GB" dirty="0">
                <a:solidFill>
                  <a:schemeClr val="tx1"/>
                </a:solidFill>
              </a:rPr>
              <a:t>obligation and give permission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GB" b="1" dirty="0" smtClean="0">
                <a:solidFill>
                  <a:schemeClr val="tx1"/>
                </a:solidFill>
              </a:rPr>
              <a:t>can - could - may - might - must</a:t>
            </a:r>
          </a:p>
          <a:p>
            <a:r>
              <a:rPr lang="en-GB" b="1" dirty="0">
                <a:solidFill>
                  <a:schemeClr val="tx1"/>
                </a:solidFill>
              </a:rPr>
              <a:t>s</a:t>
            </a:r>
            <a:r>
              <a:rPr lang="en-GB" b="1" dirty="0" smtClean="0">
                <a:solidFill>
                  <a:schemeClr val="tx1"/>
                </a:solidFill>
              </a:rPr>
              <a:t>hall - should - will - would </a:t>
            </a:r>
          </a:p>
        </p:txBody>
      </p:sp>
    </p:spTree>
    <p:extLst>
      <p:ext uri="{BB962C8B-B14F-4D97-AF65-F5344CB8AC3E}">
        <p14:creationId xmlns:p14="http://schemas.microsoft.com/office/powerpoint/2010/main" val="254956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Adverbs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063" y="1301263"/>
            <a:ext cx="10178322" cy="4525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Adverbs to indicate degrees of possibility  </a:t>
            </a:r>
          </a:p>
          <a:p>
            <a:pPr marL="0" indent="0">
              <a:buNone/>
            </a:pPr>
            <a:r>
              <a:rPr lang="en-GB" sz="2800" b="1" i="1" dirty="0">
                <a:solidFill>
                  <a:schemeClr val="tx1"/>
                </a:solidFill>
              </a:rPr>
              <a:t>certainly - definitely - maybe - possibly</a:t>
            </a:r>
            <a:br>
              <a:rPr lang="en-GB" sz="2800" b="1" i="1" dirty="0">
                <a:solidFill>
                  <a:schemeClr val="tx1"/>
                </a:solidFill>
              </a:rPr>
            </a:br>
            <a:r>
              <a:rPr lang="en-GB" sz="2800" b="1" i="1" dirty="0">
                <a:solidFill>
                  <a:schemeClr val="tx1"/>
                </a:solidFill>
              </a:rPr>
              <a:t>clearly - obviously - perhaps </a:t>
            </a:r>
            <a:r>
              <a:rPr lang="en-GB" sz="2800" b="1" i="1" dirty="0" smtClean="0">
                <a:solidFill>
                  <a:schemeClr val="tx1"/>
                </a:solidFill>
              </a:rPr>
              <a:t>– probably</a:t>
            </a:r>
          </a:p>
          <a:p>
            <a:pPr marL="0" indent="0">
              <a:buNone/>
            </a:pPr>
            <a:endParaRPr lang="en-GB" sz="18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He </a:t>
            </a:r>
            <a:r>
              <a:rPr lang="en-GB" sz="2800" b="1" u="sng" dirty="0" smtClean="0">
                <a:solidFill>
                  <a:schemeClr val="tx1"/>
                </a:solidFill>
              </a:rPr>
              <a:t>probably</a:t>
            </a:r>
            <a:r>
              <a:rPr lang="en-GB" sz="2800" dirty="0" smtClean="0">
                <a:solidFill>
                  <a:schemeClr val="tx1"/>
                </a:solidFill>
              </a:rPr>
              <a:t> won’t choose me.</a:t>
            </a:r>
          </a:p>
          <a:p>
            <a:pPr marL="0" indent="0">
              <a:buNone/>
            </a:pPr>
            <a:r>
              <a:rPr lang="en-GB" sz="2800" b="1" u="sng" dirty="0" smtClean="0">
                <a:solidFill>
                  <a:schemeClr val="tx1"/>
                </a:solidFill>
              </a:rPr>
              <a:t>Perhaps</a:t>
            </a:r>
            <a:r>
              <a:rPr lang="en-GB" sz="2800" dirty="0" smtClean="0">
                <a:solidFill>
                  <a:schemeClr val="tx1"/>
                </a:solidFill>
              </a:rPr>
              <a:t> I will complete my homework tonight.</a:t>
            </a:r>
          </a:p>
          <a:p>
            <a:pPr marL="0" indent="0">
              <a:buNone/>
            </a:pPr>
            <a:r>
              <a:rPr lang="en-GB" sz="2800" b="1" u="sng" dirty="0" smtClean="0">
                <a:solidFill>
                  <a:schemeClr val="tx1"/>
                </a:solidFill>
              </a:rPr>
              <a:t>Maybe</a:t>
            </a:r>
            <a:r>
              <a:rPr lang="en-GB" sz="2800" dirty="0" smtClean="0">
                <a:solidFill>
                  <a:schemeClr val="tx1"/>
                </a:solidFill>
              </a:rPr>
              <a:t> I can help my teacher hand out the books.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I </a:t>
            </a:r>
            <a:r>
              <a:rPr lang="en-GB" sz="2800" b="1" u="sng" dirty="0" smtClean="0">
                <a:solidFill>
                  <a:schemeClr val="tx1"/>
                </a:solidFill>
              </a:rPr>
              <a:t>definitely</a:t>
            </a:r>
            <a:r>
              <a:rPr lang="en-GB" sz="2800" dirty="0" smtClean="0">
                <a:solidFill>
                  <a:schemeClr val="tx1"/>
                </a:solidFill>
              </a:rPr>
              <a:t> can’t open this jar.</a:t>
            </a:r>
            <a:endParaRPr lang="en-GB" sz="28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668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5 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87887"/>
            <a:ext cx="10178322" cy="5228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Prior knowledge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Paragraph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Year 5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Cohesion (making links) between one sentence and the next</a:t>
            </a:r>
          </a:p>
          <a:p>
            <a:pPr marL="0" indent="0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When</a:t>
            </a:r>
            <a:r>
              <a:rPr lang="en-GB" b="1" dirty="0">
                <a:solidFill>
                  <a:schemeClr val="tx1"/>
                </a:solidFill>
              </a:rPr>
              <a:t>, </a:t>
            </a:r>
            <a:r>
              <a:rPr lang="en-GB" b="1" dirty="0" smtClean="0">
                <a:solidFill>
                  <a:schemeClr val="tx1"/>
                </a:solidFill>
              </a:rPr>
              <a:t> then,  after that,  alternatively </a:t>
            </a:r>
            <a:endParaRPr lang="en-GB" b="1" dirty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Cohesion </a:t>
            </a:r>
            <a:r>
              <a:rPr lang="en-GB" dirty="0">
                <a:solidFill>
                  <a:schemeClr val="tx1"/>
                </a:solidFill>
              </a:rPr>
              <a:t>between one paragraph and the </a:t>
            </a:r>
            <a:r>
              <a:rPr lang="en-GB" dirty="0" smtClean="0">
                <a:solidFill>
                  <a:schemeClr val="tx1"/>
                </a:solidFill>
              </a:rPr>
              <a:t>next 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Using adverbials </a:t>
            </a:r>
            <a:r>
              <a:rPr lang="en-GB" b="1" dirty="0" smtClean="0">
                <a:solidFill>
                  <a:schemeClr val="tx1"/>
                </a:solidFill>
              </a:rPr>
              <a:t>to show shifts in time, place, viewpoint or topic: later on, back at the house, on the other hand</a:t>
            </a:r>
            <a:endParaRPr lang="en-GB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4298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7615"/>
          </a:xfrm>
        </p:spPr>
        <p:txBody>
          <a:bodyPr/>
          <a:lstStyle/>
          <a:p>
            <a:r>
              <a:rPr lang="en-GB" dirty="0" smtClean="0"/>
              <a:t>ADVERBIALS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371601"/>
            <a:ext cx="10178322" cy="4507992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solidFill>
                  <a:schemeClr val="tx1"/>
                </a:solidFill>
              </a:rPr>
              <a:t>Adverbials of manner </a:t>
            </a:r>
            <a:r>
              <a:rPr lang="en-GB" sz="2800" dirty="0" smtClean="0">
                <a:solidFill>
                  <a:schemeClr val="tx1"/>
                </a:solidFill>
              </a:rPr>
              <a:t>– How?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  </a:t>
            </a:r>
            <a:r>
              <a:rPr lang="en-GB" sz="2800" u="sng" dirty="0" smtClean="0">
                <a:solidFill>
                  <a:schemeClr val="tx1"/>
                </a:solidFill>
              </a:rPr>
              <a:t>Cautiously</a:t>
            </a:r>
            <a:r>
              <a:rPr lang="en-GB" sz="2800" dirty="0" smtClean="0">
                <a:solidFill>
                  <a:schemeClr val="tx1"/>
                </a:solidFill>
              </a:rPr>
              <a:t>, Anna tiptoed along the dark, abandoned corridor.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 Reading the instructions </a:t>
            </a:r>
            <a:r>
              <a:rPr lang="en-GB" sz="2800" u="sng" dirty="0" smtClean="0">
                <a:solidFill>
                  <a:schemeClr val="tx1"/>
                </a:solidFill>
              </a:rPr>
              <a:t>carefully,</a:t>
            </a:r>
            <a:r>
              <a:rPr lang="en-GB" sz="2800" dirty="0" smtClean="0">
                <a:solidFill>
                  <a:schemeClr val="tx1"/>
                </a:solidFill>
              </a:rPr>
              <a:t> Simon knew what to do next.</a:t>
            </a:r>
          </a:p>
          <a:p>
            <a:pPr marL="0" indent="0">
              <a:buNone/>
            </a:pPr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b="1" u="sng" dirty="0" smtClean="0">
                <a:solidFill>
                  <a:schemeClr val="tx1"/>
                </a:solidFill>
              </a:rPr>
              <a:t>Adverbials of place </a:t>
            </a:r>
            <a:r>
              <a:rPr lang="en-GB" sz="2800" dirty="0" smtClean="0">
                <a:solidFill>
                  <a:schemeClr val="tx1"/>
                </a:solidFill>
              </a:rPr>
              <a:t>– Where?</a:t>
            </a:r>
          </a:p>
          <a:p>
            <a:r>
              <a:rPr lang="en-GB" sz="2800" u="sng" dirty="0" smtClean="0">
                <a:solidFill>
                  <a:schemeClr val="tx1"/>
                </a:solidFill>
              </a:rPr>
              <a:t>In the garden</a:t>
            </a:r>
            <a:r>
              <a:rPr lang="en-GB" sz="2800" dirty="0" smtClean="0">
                <a:solidFill>
                  <a:schemeClr val="tx1"/>
                </a:solidFill>
              </a:rPr>
              <a:t>, the dog was chasing the ball.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The book was impossible to reach </a:t>
            </a:r>
            <a:r>
              <a:rPr lang="en-GB" sz="2800" u="sng" dirty="0" smtClean="0">
                <a:solidFill>
                  <a:schemeClr val="tx1"/>
                </a:solidFill>
              </a:rPr>
              <a:t>on top of the shelf</a:t>
            </a:r>
            <a:r>
              <a:rPr lang="en-GB" sz="2800" dirty="0" smtClean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608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7615"/>
          </a:xfrm>
        </p:spPr>
        <p:txBody>
          <a:bodyPr/>
          <a:lstStyle/>
          <a:p>
            <a:r>
              <a:rPr lang="en-GB" dirty="0" smtClean="0"/>
              <a:t>ADVERBIALS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371601"/>
            <a:ext cx="10178322" cy="4507992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solidFill>
                  <a:schemeClr val="tx1"/>
                </a:solidFill>
              </a:rPr>
              <a:t>Adverbials of time </a:t>
            </a:r>
            <a:r>
              <a:rPr lang="en-GB" sz="2800" dirty="0" smtClean="0">
                <a:solidFill>
                  <a:schemeClr val="tx1"/>
                </a:solidFill>
              </a:rPr>
              <a:t>– When? How often?</a:t>
            </a:r>
          </a:p>
          <a:p>
            <a:r>
              <a:rPr lang="en-GB" sz="2800" u="sng" dirty="0" smtClean="0">
                <a:solidFill>
                  <a:schemeClr val="tx1"/>
                </a:solidFill>
              </a:rPr>
              <a:t>Every evening</a:t>
            </a:r>
            <a:r>
              <a:rPr lang="en-GB" sz="2800" dirty="0" smtClean="0">
                <a:solidFill>
                  <a:schemeClr val="tx1"/>
                </a:solidFill>
              </a:rPr>
              <a:t>, I swim 3000 metres in training.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Looking through my window, I saw the sun rise </a:t>
            </a:r>
            <a:r>
              <a:rPr lang="en-GB" sz="2800" u="sng" dirty="0" smtClean="0">
                <a:solidFill>
                  <a:schemeClr val="tx1"/>
                </a:solidFill>
              </a:rPr>
              <a:t>early in the morning</a:t>
            </a:r>
            <a:r>
              <a:rPr lang="en-GB" sz="28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b="1" u="sng" dirty="0" smtClean="0">
                <a:solidFill>
                  <a:schemeClr val="tx1"/>
                </a:solidFill>
              </a:rPr>
              <a:t>Adverbials of probability </a:t>
            </a:r>
            <a:r>
              <a:rPr lang="en-GB" sz="2800" dirty="0" smtClean="0">
                <a:solidFill>
                  <a:schemeClr val="tx1"/>
                </a:solidFill>
              </a:rPr>
              <a:t>– How certain are we?</a:t>
            </a:r>
          </a:p>
          <a:p>
            <a:r>
              <a:rPr lang="en-GB" sz="2800" u="sng" dirty="0" smtClean="0">
                <a:solidFill>
                  <a:schemeClr val="tx1"/>
                </a:solidFill>
              </a:rPr>
              <a:t>Perhaps</a:t>
            </a:r>
            <a:r>
              <a:rPr lang="en-GB" sz="2800" dirty="0" smtClean="0">
                <a:solidFill>
                  <a:schemeClr val="tx1"/>
                </a:solidFill>
              </a:rPr>
              <a:t> we should go home as it is late.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He will </a:t>
            </a:r>
            <a:r>
              <a:rPr lang="en-GB" sz="2800" u="sng" dirty="0" smtClean="0">
                <a:solidFill>
                  <a:schemeClr val="tx1"/>
                </a:solidFill>
              </a:rPr>
              <a:t>certainly</a:t>
            </a:r>
            <a:r>
              <a:rPr lang="en-GB" sz="2800" dirty="0" smtClean="0">
                <a:solidFill>
                  <a:schemeClr val="tx1"/>
                </a:solidFill>
              </a:rPr>
              <a:t> say yes to this offer.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7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7615"/>
          </a:xfrm>
        </p:spPr>
        <p:txBody>
          <a:bodyPr/>
          <a:lstStyle/>
          <a:p>
            <a:r>
              <a:rPr lang="en-GB" dirty="0" smtClean="0"/>
              <a:t>FRONTED ADVERBIALS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371600"/>
            <a:ext cx="10178322" cy="4952999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tx1"/>
                </a:solidFill>
              </a:rPr>
              <a:t>Fronted adverbials are positioned at the beginning of the sentence to make it more interesting.</a:t>
            </a:r>
          </a:p>
          <a:p>
            <a:pPr marL="0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800" u="sng" dirty="0" smtClean="0">
                <a:solidFill>
                  <a:schemeClr val="tx1"/>
                </a:solidFill>
              </a:rPr>
              <a:t>On the table </a:t>
            </a:r>
            <a:r>
              <a:rPr lang="en-GB" sz="2800" dirty="0" smtClean="0">
                <a:solidFill>
                  <a:schemeClr val="tx1"/>
                </a:solidFill>
              </a:rPr>
              <a:t>stood a beautiful vase full of flowers.</a:t>
            </a:r>
          </a:p>
          <a:p>
            <a:pPr marL="0" indent="0">
              <a:buNone/>
            </a:pPr>
            <a:r>
              <a:rPr lang="en-GB" sz="2800" u="sng" dirty="0" smtClean="0">
                <a:solidFill>
                  <a:schemeClr val="tx1"/>
                </a:solidFill>
              </a:rPr>
              <a:t>Next to the window</a:t>
            </a:r>
            <a:r>
              <a:rPr lang="en-GB" sz="2800" dirty="0" smtClean="0">
                <a:solidFill>
                  <a:schemeClr val="tx1"/>
                </a:solidFill>
              </a:rPr>
              <a:t>, the cat snoozed peacefully in the sunshine.</a:t>
            </a:r>
          </a:p>
          <a:p>
            <a:pPr marL="0" indent="0">
              <a:buNone/>
            </a:pPr>
            <a:r>
              <a:rPr lang="en-GB" sz="2800" u="sng" dirty="0" smtClean="0">
                <a:solidFill>
                  <a:schemeClr val="tx1"/>
                </a:solidFill>
              </a:rPr>
              <a:t>At the end of the lane</a:t>
            </a:r>
            <a:r>
              <a:rPr lang="en-GB" sz="2800" dirty="0" smtClean="0">
                <a:solidFill>
                  <a:schemeClr val="tx1"/>
                </a:solidFill>
              </a:rPr>
              <a:t>, David waited for the tractor to pass before continuing to cycle.</a:t>
            </a:r>
          </a:p>
          <a:p>
            <a:pPr marL="0" indent="0">
              <a:buNone/>
            </a:pPr>
            <a:r>
              <a:rPr lang="en-GB" sz="2800" u="sng" dirty="0" smtClean="0">
                <a:solidFill>
                  <a:schemeClr val="tx1"/>
                </a:solidFill>
              </a:rPr>
              <a:t>Late at night</a:t>
            </a:r>
            <a:r>
              <a:rPr lang="en-GB" sz="2800" dirty="0" smtClean="0">
                <a:solidFill>
                  <a:schemeClr val="tx1"/>
                </a:solidFill>
              </a:rPr>
              <a:t>, you could hear the foxes howl in the woodland.</a:t>
            </a:r>
          </a:p>
          <a:p>
            <a:pPr marL="0" indent="0">
              <a:buNone/>
            </a:pPr>
            <a:r>
              <a:rPr lang="en-GB" sz="2800" u="sng" dirty="0" smtClean="0">
                <a:solidFill>
                  <a:schemeClr val="tx1"/>
                </a:solidFill>
              </a:rPr>
              <a:t>Hesitantly</a:t>
            </a:r>
            <a:r>
              <a:rPr lang="en-GB" sz="2800" dirty="0" smtClean="0">
                <a:solidFill>
                  <a:schemeClr val="tx1"/>
                </a:solidFill>
              </a:rPr>
              <a:t>, Evie opened the envelope.</a:t>
            </a:r>
          </a:p>
        </p:txBody>
      </p:sp>
    </p:spTree>
    <p:extLst>
      <p:ext uri="{BB962C8B-B14F-4D97-AF65-F5344CB8AC3E}">
        <p14:creationId xmlns:p14="http://schemas.microsoft.com/office/powerpoint/2010/main" val="18961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5 punctuation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87887"/>
            <a:ext cx="10178322" cy="52288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Prior knowledge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Year 5 </a:t>
            </a:r>
          </a:p>
          <a:p>
            <a:r>
              <a:rPr lang="en-GB" dirty="0">
                <a:solidFill>
                  <a:schemeClr val="tx1"/>
                </a:solidFill>
              </a:rPr>
              <a:t>( </a:t>
            </a:r>
            <a:r>
              <a:rPr lang="en-GB" dirty="0" smtClean="0">
                <a:solidFill>
                  <a:schemeClr val="tx1"/>
                </a:solidFill>
              </a:rPr>
              <a:t>) Brackets ,  - dashes  or , commas to show parenthesis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To show additional information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Brackets (which always come in pairs) are a form of punctuation.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The lost cat – which had now been missing for three days – looked small, tired and hungry.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The </a:t>
            </a:r>
            <a:r>
              <a:rPr lang="en-GB" dirty="0" smtClean="0">
                <a:solidFill>
                  <a:schemeClr val="tx1"/>
                </a:solidFill>
              </a:rPr>
              <a:t>girl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b="1" dirty="0">
                <a:solidFill>
                  <a:schemeClr val="tx1"/>
                </a:solidFill>
              </a:rPr>
              <a:t>who was extremely short for </a:t>
            </a:r>
            <a:r>
              <a:rPr lang="en-GB" b="1" dirty="0" smtClean="0">
                <a:solidFill>
                  <a:schemeClr val="tx1"/>
                </a:solidFill>
              </a:rPr>
              <a:t>her </a:t>
            </a:r>
            <a:r>
              <a:rPr lang="en-GB" b="1" dirty="0">
                <a:solidFill>
                  <a:schemeClr val="tx1"/>
                </a:solidFill>
              </a:rPr>
              <a:t>age</a:t>
            </a:r>
            <a:r>
              <a:rPr lang="en-GB" dirty="0">
                <a:solidFill>
                  <a:schemeClr val="tx1"/>
                </a:solidFill>
              </a:rPr>
              <a:t>, was not allowed on the rollercoaster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Rules: (a). or (A.)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To clarify meaning and/or avoid ambiguity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Let’s eat Grandma. vs Let’s eat, Grandma.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Rachel enjoys cooking her family and her dog. vs Rachel enjoys cooking, her family, and her dog </a:t>
            </a:r>
          </a:p>
        </p:txBody>
      </p:sp>
    </p:spTree>
    <p:extLst>
      <p:ext uri="{BB962C8B-B14F-4D97-AF65-F5344CB8AC3E}">
        <p14:creationId xmlns:p14="http://schemas.microsoft.com/office/powerpoint/2010/main" val="40172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766" y="1341620"/>
            <a:ext cx="10178322" cy="445957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The information in brackets is not essential to the meaning of the original sentence.  The original sentence should make sense on its own without the information in brackets.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Sam (my friend from school) helped me with my homework.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The dog chewed the toys. (His </a:t>
            </a:r>
            <a:r>
              <a:rPr lang="en-US" sz="2800" dirty="0" err="1" smtClean="0">
                <a:solidFill>
                  <a:schemeClr val="tx1"/>
                </a:solidFill>
              </a:rPr>
              <a:t>favourite</a:t>
            </a:r>
            <a:r>
              <a:rPr lang="en-US" sz="2800" dirty="0" smtClean="0">
                <a:solidFill>
                  <a:schemeClr val="tx1"/>
                </a:solidFill>
              </a:rPr>
              <a:t> toy is the squirrel).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0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767" y="1311640"/>
            <a:ext cx="10178322" cy="4279691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Sometimes the information is inserted within the original sentence and is </a:t>
            </a:r>
            <a:r>
              <a:rPr lang="en-US" sz="2800" b="1" u="sng" dirty="0">
                <a:solidFill>
                  <a:schemeClr val="tx1"/>
                </a:solidFill>
              </a:rPr>
              <a:t>not a complete sentence</a:t>
            </a:r>
            <a:r>
              <a:rPr lang="en-US" sz="2800" b="1" dirty="0">
                <a:solidFill>
                  <a:schemeClr val="tx1"/>
                </a:solidFill>
              </a:rPr>
              <a:t> itself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Jenny </a:t>
            </a:r>
            <a:r>
              <a:rPr lang="en-US" sz="2800" b="1" dirty="0">
                <a:solidFill>
                  <a:schemeClr val="tx1"/>
                </a:solidFill>
              </a:rPr>
              <a:t>(the girl that lives in the yellow house</a:t>
            </a:r>
            <a:r>
              <a:rPr lang="en-US" sz="2800" b="1" dirty="0" smtClean="0">
                <a:solidFill>
                  <a:schemeClr val="tx1"/>
                </a:solidFill>
              </a:rPr>
              <a:t>) </a:t>
            </a:r>
            <a:r>
              <a:rPr lang="en-US" sz="2800" dirty="0" smtClean="0">
                <a:solidFill>
                  <a:schemeClr val="tx1"/>
                </a:solidFill>
              </a:rPr>
              <a:t>invited </a:t>
            </a:r>
            <a:r>
              <a:rPr lang="en-US" sz="2800" dirty="0">
                <a:solidFill>
                  <a:schemeClr val="tx1"/>
                </a:solidFill>
              </a:rPr>
              <a:t>you to her </a:t>
            </a:r>
            <a:r>
              <a:rPr lang="en-US" sz="2800" dirty="0" smtClean="0">
                <a:solidFill>
                  <a:schemeClr val="tx1"/>
                </a:solidFill>
              </a:rPr>
              <a:t>birthday </a:t>
            </a:r>
            <a:r>
              <a:rPr lang="en-US" sz="2800" dirty="0">
                <a:solidFill>
                  <a:schemeClr val="tx1"/>
                </a:solidFill>
              </a:rPr>
              <a:t>party next week.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I am going to the park to play with Richard </a:t>
            </a:r>
            <a:r>
              <a:rPr lang="en-US" sz="2800" b="1" dirty="0">
                <a:solidFill>
                  <a:schemeClr val="tx1"/>
                </a:solidFill>
              </a:rPr>
              <a:t>(who goes to school with me</a:t>
            </a:r>
            <a:r>
              <a:rPr lang="en-US" sz="2800" b="1" dirty="0" smtClean="0">
                <a:solidFill>
                  <a:schemeClr val="tx1"/>
                </a:solidFill>
              </a:rPr>
              <a:t>).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14615"/>
          </a:xfrm>
        </p:spPr>
        <p:txBody>
          <a:bodyPr/>
          <a:lstStyle/>
          <a:p>
            <a:pPr algn="ctr"/>
            <a:r>
              <a:rPr lang="en-GB" u="sng" dirty="0" smtClean="0"/>
              <a:t>GPAS TEST – WHY?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638300"/>
            <a:ext cx="10178322" cy="47244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The test puts an additional focus on essential </a:t>
            </a:r>
            <a:r>
              <a:rPr lang="en-GB" sz="3200" dirty="0" smtClean="0">
                <a:solidFill>
                  <a:schemeClr val="tx1"/>
                </a:solidFill>
              </a:rPr>
              <a:t>English, including grammar, punctuation and spelling.</a:t>
            </a:r>
          </a:p>
          <a:p>
            <a:r>
              <a:rPr lang="en-GB" sz="3200" dirty="0" smtClean="0">
                <a:solidFill>
                  <a:schemeClr val="tx1"/>
                </a:solidFill>
              </a:rPr>
              <a:t>Children should be able to recognise and identify these grammatical features, understand the different types of punctuation and understand spelling patterns.</a:t>
            </a:r>
          </a:p>
          <a:p>
            <a:r>
              <a:rPr lang="en-GB" sz="3200" dirty="0" smtClean="0">
                <a:solidFill>
                  <a:schemeClr val="tx1"/>
                </a:solidFill>
              </a:rPr>
              <a:t>Children </a:t>
            </a:r>
            <a:r>
              <a:rPr lang="en-GB" sz="3200" dirty="0">
                <a:solidFill>
                  <a:schemeClr val="tx1"/>
                </a:solidFill>
              </a:rPr>
              <a:t>should have mastered these skills by the time they leave primary school, so that they can enter secondary school with the basic skills in place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84027"/>
            <a:ext cx="10178322" cy="439556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Sometimes the information in parentheses </a:t>
            </a:r>
            <a:r>
              <a:rPr lang="en-US" sz="2800" b="1" u="sng" dirty="0">
                <a:solidFill>
                  <a:schemeClr val="tx1"/>
                </a:solidFill>
              </a:rPr>
              <a:t>is a complete sentence</a:t>
            </a:r>
            <a:r>
              <a:rPr lang="en-US" sz="2800" b="1" dirty="0">
                <a:solidFill>
                  <a:schemeClr val="tx1"/>
                </a:solidFill>
              </a:rPr>
              <a:t> that is separate from the original sentence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The children won their baseball game. </a:t>
            </a:r>
            <a:r>
              <a:rPr lang="en-US" sz="2800" b="1" dirty="0">
                <a:solidFill>
                  <a:schemeClr val="tx1"/>
                </a:solidFill>
              </a:rPr>
              <a:t>(It was exciting!)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I am going to the park to play with Richard.</a:t>
            </a:r>
            <a:r>
              <a:rPr lang="en-US" sz="2800" b="1" dirty="0">
                <a:solidFill>
                  <a:schemeClr val="tx1"/>
                </a:solidFill>
              </a:rPr>
              <a:t> (Richard went to school with me.)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3" y="2287457"/>
            <a:ext cx="10500732" cy="23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92" y="2459219"/>
            <a:ext cx="10356293" cy="23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18" y="1874517"/>
            <a:ext cx="9468642" cy="40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7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20" y="2188564"/>
            <a:ext cx="10006849" cy="25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60" y="1648293"/>
            <a:ext cx="82931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5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56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39253"/>
            <a:ext cx="10178322" cy="550139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The double dash is used in the same way commas and brackets can be used (to contain extra information).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When we get there </a:t>
            </a:r>
            <a:r>
              <a:rPr lang="mr-IN" sz="2800" dirty="0" smtClean="0">
                <a:solidFill>
                  <a:schemeClr val="tx1"/>
                </a:solidFill>
              </a:rPr>
              <a:t>–</a:t>
            </a:r>
            <a:r>
              <a:rPr lang="en-US" sz="2800" dirty="0" smtClean="0">
                <a:solidFill>
                  <a:schemeClr val="tx1"/>
                </a:solidFill>
              </a:rPr>
              <a:t> if we get there  - I’ll have something to say about his awful map.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When we get there 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(</a:t>
            </a:r>
            <a:r>
              <a:rPr lang="en-US" sz="2800" dirty="0" smtClean="0">
                <a:solidFill>
                  <a:schemeClr val="tx1"/>
                </a:solidFill>
              </a:rPr>
              <a:t>if </a:t>
            </a:r>
            <a:r>
              <a:rPr lang="en-US" sz="2800" dirty="0">
                <a:solidFill>
                  <a:schemeClr val="tx1"/>
                </a:solidFill>
              </a:rPr>
              <a:t>we get </a:t>
            </a:r>
            <a:r>
              <a:rPr lang="en-US" sz="2800" dirty="0" smtClean="0">
                <a:solidFill>
                  <a:schemeClr val="tx1"/>
                </a:solidFill>
              </a:rPr>
              <a:t>there) I’ll </a:t>
            </a:r>
            <a:r>
              <a:rPr lang="en-US" sz="2800" dirty="0">
                <a:solidFill>
                  <a:schemeClr val="tx1"/>
                </a:solidFill>
              </a:rPr>
              <a:t>have something to say about his awful map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When we get </a:t>
            </a:r>
            <a:r>
              <a:rPr lang="en-US" sz="2800" dirty="0" smtClean="0">
                <a:solidFill>
                  <a:schemeClr val="tx1"/>
                </a:solidFill>
              </a:rPr>
              <a:t>there, if </a:t>
            </a:r>
            <a:r>
              <a:rPr lang="en-US" sz="2800" dirty="0">
                <a:solidFill>
                  <a:schemeClr val="tx1"/>
                </a:solidFill>
              </a:rPr>
              <a:t>we get </a:t>
            </a:r>
            <a:r>
              <a:rPr lang="en-US" sz="2800" dirty="0" smtClean="0">
                <a:solidFill>
                  <a:schemeClr val="tx1"/>
                </a:solidFill>
              </a:rPr>
              <a:t>there, </a:t>
            </a:r>
            <a:r>
              <a:rPr lang="en-US" sz="2800" dirty="0">
                <a:solidFill>
                  <a:schemeClr val="tx1"/>
                </a:solidFill>
              </a:rPr>
              <a:t>I’ll have something to say about his awful map.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56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39253"/>
            <a:ext cx="10178322" cy="550139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The single dash before a final comment or afterthought.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365760" indent="-256032">
              <a:buClr>
                <a:schemeClr val="accent3"/>
              </a:buClr>
              <a:defRPr/>
            </a:pPr>
            <a:r>
              <a:rPr lang="en-GB" sz="2800" dirty="0">
                <a:solidFill>
                  <a:schemeClr val="tx1"/>
                </a:solidFill>
              </a:rPr>
              <a:t>"Yes - I will do it," agreed Lucy.</a:t>
            </a:r>
          </a:p>
          <a:p>
            <a:pPr marL="365760" indent="-256032">
              <a:buClr>
                <a:schemeClr val="accent3"/>
              </a:buClr>
              <a:defRPr/>
            </a:pPr>
            <a:r>
              <a:rPr lang="en-GB" sz="2800" dirty="0">
                <a:solidFill>
                  <a:schemeClr val="tx1"/>
                </a:solidFill>
              </a:rPr>
              <a:t>I just have to make one phone call to the </a:t>
            </a:r>
            <a:r>
              <a:rPr lang="en-GB" sz="2800" dirty="0" smtClean="0">
                <a:solidFill>
                  <a:schemeClr val="tx1"/>
                </a:solidFill>
              </a:rPr>
              <a:t>shop </a:t>
            </a:r>
            <a:r>
              <a:rPr lang="mr-IN" sz="2800" dirty="0" smtClean="0">
                <a:solidFill>
                  <a:schemeClr val="tx1"/>
                </a:solidFill>
              </a:rPr>
              <a:t>–</a:t>
            </a:r>
            <a:r>
              <a:rPr lang="en-GB" sz="2800" dirty="0" smtClean="0">
                <a:solidFill>
                  <a:schemeClr val="tx1"/>
                </a:solidFill>
              </a:rPr>
              <a:t> then your surprise will be here.</a:t>
            </a:r>
            <a:endParaRPr lang="en-GB" sz="2800" dirty="0">
              <a:solidFill>
                <a:schemeClr val="tx1"/>
              </a:solidFill>
            </a:endParaRPr>
          </a:p>
          <a:p>
            <a:pPr marL="365760" indent="-256032">
              <a:buClr>
                <a:schemeClr val="accent3"/>
              </a:buClr>
              <a:defRPr/>
            </a:pPr>
            <a:r>
              <a:rPr lang="en-GB" sz="2800" dirty="0">
                <a:solidFill>
                  <a:schemeClr val="tx1"/>
                </a:solidFill>
              </a:rPr>
              <a:t>She got home, put the kettle on and sat down - then she remembered.</a:t>
            </a:r>
          </a:p>
          <a:p>
            <a:pPr marL="365760" indent="-256032">
              <a:buClr>
                <a:schemeClr val="accent3"/>
              </a:buClr>
              <a:defRPr/>
            </a:pPr>
            <a:r>
              <a:rPr lang="en-GB" sz="2800" dirty="0">
                <a:solidFill>
                  <a:schemeClr val="tx1"/>
                </a:solidFill>
              </a:rPr>
              <a:t>I'd </a:t>
            </a:r>
            <a:r>
              <a:rPr lang="en-GB" sz="2800" dirty="0" smtClean="0">
                <a:solidFill>
                  <a:schemeClr val="tx1"/>
                </a:solidFill>
              </a:rPr>
              <a:t>like to meet up with you for lunch </a:t>
            </a:r>
            <a:r>
              <a:rPr lang="mr-IN" sz="2800" dirty="0" smtClean="0">
                <a:solidFill>
                  <a:schemeClr val="tx1"/>
                </a:solidFill>
              </a:rPr>
              <a:t>–</a:t>
            </a:r>
            <a:r>
              <a:rPr lang="en-GB" sz="2800" dirty="0" smtClean="0">
                <a:solidFill>
                  <a:schemeClr val="tx1"/>
                </a:solidFill>
              </a:rPr>
              <a:t> next Friday!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2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56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39253"/>
            <a:ext cx="10178322" cy="550139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A dash for suspense.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altLang="en-US" sz="3200" dirty="0">
                <a:solidFill>
                  <a:schemeClr val="tx1"/>
                </a:solidFill>
              </a:rPr>
              <a:t>As the door creaked open, I peered inside and saw – </a:t>
            </a:r>
            <a:r>
              <a:rPr lang="en-GB" altLang="en-US" sz="3200" dirty="0" smtClean="0">
                <a:solidFill>
                  <a:schemeClr val="tx1"/>
                </a:solidFill>
              </a:rPr>
              <a:t>a small flickering flame.</a:t>
            </a:r>
          </a:p>
          <a:p>
            <a:pPr>
              <a:defRPr/>
            </a:pPr>
            <a:r>
              <a:rPr lang="en-GB" altLang="en-US" sz="3200" dirty="0" smtClean="0">
                <a:solidFill>
                  <a:schemeClr val="tx1"/>
                </a:solidFill>
              </a:rPr>
              <a:t>It </a:t>
            </a:r>
            <a:r>
              <a:rPr lang="en-GB" altLang="en-US" sz="3200" dirty="0">
                <a:solidFill>
                  <a:schemeClr val="tx1"/>
                </a:solidFill>
              </a:rPr>
              <a:t>was only when I squinted that I could see what lay at the bottom of the steps – bones. Lots of bones.</a:t>
            </a:r>
          </a:p>
        </p:txBody>
      </p:sp>
    </p:spTree>
    <p:extLst>
      <p:ext uri="{BB962C8B-B14F-4D97-AF65-F5344CB8AC3E}">
        <p14:creationId xmlns:p14="http://schemas.microsoft.com/office/powerpoint/2010/main" val="190729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48" y="1559810"/>
            <a:ext cx="10104852" cy="45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3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76515"/>
          </a:xfrm>
        </p:spPr>
        <p:txBody>
          <a:bodyPr/>
          <a:lstStyle/>
          <a:p>
            <a:pPr algn="ctr"/>
            <a:r>
              <a:rPr lang="en-GB" u="sng" dirty="0" smtClean="0"/>
              <a:t>GPAS - WRITING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98600"/>
            <a:ext cx="10178322" cy="4711699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These higher expectations of grammar, punctuation and spelling are not only for the GPAS test.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By the end of Year 6 children should be able to use and apply these skills to all their elements of writing.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This higher level of writing should be evident in all of their books across all areas of the curriculum including: English, History, Geography, Science and R.E.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At the end of Year 6, children are assessed on their writing in all of their books.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24" y="2244567"/>
            <a:ext cx="10482829" cy="27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Curriculum – YEAR 6</a:t>
            </a:r>
            <a:endParaRPr lang="en-GB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1173707"/>
            <a:ext cx="8149899" cy="2497961"/>
          </a:xfr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4"/>
          <a:stretch/>
        </p:blipFill>
        <p:spPr>
          <a:xfrm>
            <a:off x="1212694" y="3671668"/>
            <a:ext cx="8188883" cy="28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6 - WORD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313645"/>
            <a:ext cx="10178322" cy="53704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Prior knowledge </a:t>
            </a:r>
            <a:endParaRPr lang="en-GB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Vocabulary 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Year 6 </a:t>
            </a:r>
            <a:endParaRPr lang="en-GB" b="1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Informal and formal vocabulary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Synonyms (same) and Antonyms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(opposite )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91237"/>
              </p:ext>
            </p:extLst>
          </p:nvPr>
        </p:nvGraphicFramePr>
        <p:xfrm>
          <a:off x="1433989" y="3103810"/>
          <a:ext cx="4906850" cy="2574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425"/>
                <a:gridCol w="2453425"/>
              </a:tblGrid>
              <a:tr h="429045">
                <a:tc>
                  <a:txBody>
                    <a:bodyPr/>
                    <a:lstStyle/>
                    <a:p>
                      <a:r>
                        <a:rPr lang="en-GB" dirty="0" smtClean="0"/>
                        <a:t>Informal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Formal </a:t>
                      </a:r>
                      <a:endParaRPr lang="en-GB" dirty="0"/>
                    </a:p>
                  </a:txBody>
                  <a:tcPr/>
                </a:tc>
              </a:tr>
              <a:tr h="429045">
                <a:tc>
                  <a:txBody>
                    <a:bodyPr/>
                    <a:lstStyle/>
                    <a:p>
                      <a:r>
                        <a:rPr lang="en-GB" dirty="0" smtClean="0"/>
                        <a:t>Rich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Wealthy </a:t>
                      </a:r>
                      <a:endParaRPr lang="en-GB" dirty="0"/>
                    </a:p>
                  </a:txBody>
                  <a:tcPr/>
                </a:tc>
              </a:tr>
              <a:tr h="429045">
                <a:tc>
                  <a:txBody>
                    <a:bodyPr/>
                    <a:lstStyle/>
                    <a:p>
                      <a:r>
                        <a:rPr lang="en-GB" dirty="0" smtClean="0"/>
                        <a:t>Place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Location </a:t>
                      </a:r>
                      <a:endParaRPr lang="en-GB" dirty="0"/>
                    </a:p>
                  </a:txBody>
                  <a:tcPr/>
                </a:tc>
              </a:tr>
              <a:tr h="429045">
                <a:tc>
                  <a:txBody>
                    <a:bodyPr/>
                    <a:lstStyle/>
                    <a:p>
                      <a:r>
                        <a:rPr lang="en-GB" dirty="0" smtClean="0"/>
                        <a:t>Plant eaters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Herbivores </a:t>
                      </a:r>
                      <a:endParaRPr lang="en-GB" dirty="0"/>
                    </a:p>
                  </a:txBody>
                  <a:tcPr/>
                </a:tc>
              </a:tr>
              <a:tr h="429045">
                <a:tc>
                  <a:txBody>
                    <a:bodyPr/>
                    <a:lstStyle/>
                    <a:p>
                      <a:r>
                        <a:rPr lang="en-GB" dirty="0" smtClean="0"/>
                        <a:t>Died</a:t>
                      </a:r>
                      <a:r>
                        <a:rPr lang="en-GB" baseline="0" dirty="0" smtClean="0"/>
                        <a:t> out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Extinct </a:t>
                      </a:r>
                      <a:endParaRPr lang="en-GB" dirty="0"/>
                    </a:p>
                  </a:txBody>
                  <a:tcPr/>
                </a:tc>
              </a:tr>
              <a:tr h="429045">
                <a:tc>
                  <a:txBody>
                    <a:bodyPr/>
                    <a:lstStyle/>
                    <a:p>
                      <a:r>
                        <a:rPr lang="en-GB" dirty="0" smtClean="0"/>
                        <a:t>Job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Occupation 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33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8538"/>
          </a:xfrm>
        </p:spPr>
        <p:txBody>
          <a:bodyPr/>
          <a:lstStyle/>
          <a:p>
            <a:r>
              <a:rPr lang="en-GB" dirty="0" smtClean="0"/>
              <a:t>WORD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72308"/>
            <a:ext cx="10178322" cy="5357446"/>
          </a:xfrm>
        </p:spPr>
        <p:txBody>
          <a:bodyPr>
            <a:normAutofit fontScale="92500" lnSpcReduction="20000"/>
          </a:bodyPr>
          <a:lstStyle/>
          <a:p>
            <a:r>
              <a:rPr lang="en-GB" b="1" i="1" u="sng" dirty="0" smtClean="0">
                <a:solidFill>
                  <a:schemeClr val="tx1"/>
                </a:solidFill>
              </a:rPr>
              <a:t>Synonyms – Words that mean the same but are different</a:t>
            </a:r>
          </a:p>
          <a:p>
            <a:r>
              <a:rPr lang="en-GB" b="1" dirty="0">
                <a:solidFill>
                  <a:schemeClr val="tx1"/>
                </a:solidFill>
              </a:rPr>
              <a:t>Fair</a:t>
            </a:r>
            <a:r>
              <a:rPr lang="en-GB" dirty="0">
                <a:solidFill>
                  <a:schemeClr val="tx1"/>
                </a:solidFill>
              </a:rPr>
              <a:t>: Just, Objective, Impartial, Unbiased</a:t>
            </a:r>
          </a:p>
          <a:p>
            <a:r>
              <a:rPr lang="en-GB" b="1" dirty="0">
                <a:solidFill>
                  <a:schemeClr val="tx1"/>
                </a:solidFill>
              </a:rPr>
              <a:t>Funny</a:t>
            </a:r>
            <a:r>
              <a:rPr lang="en-GB" dirty="0">
                <a:solidFill>
                  <a:schemeClr val="tx1"/>
                </a:solidFill>
              </a:rPr>
              <a:t>: Humorous, Comical, Hilarious, Hysterical</a:t>
            </a:r>
          </a:p>
          <a:p>
            <a:r>
              <a:rPr lang="en-GB" b="1" dirty="0">
                <a:solidFill>
                  <a:schemeClr val="tx1"/>
                </a:solidFill>
              </a:rPr>
              <a:t>Happy</a:t>
            </a:r>
            <a:r>
              <a:rPr lang="en-GB" dirty="0">
                <a:solidFill>
                  <a:schemeClr val="tx1"/>
                </a:solidFill>
              </a:rPr>
              <a:t>: Content, Joyful, Mirthful, Upbeat</a:t>
            </a:r>
          </a:p>
          <a:p>
            <a:r>
              <a:rPr lang="en-GB" b="1" dirty="0">
                <a:solidFill>
                  <a:schemeClr val="tx1"/>
                </a:solidFill>
              </a:rPr>
              <a:t>Hardworking</a:t>
            </a:r>
            <a:r>
              <a:rPr lang="en-GB" dirty="0">
                <a:solidFill>
                  <a:schemeClr val="tx1"/>
                </a:solidFill>
              </a:rPr>
              <a:t>: Diligent, Determined, Industrious, Enterprising</a:t>
            </a:r>
          </a:p>
          <a:p>
            <a:r>
              <a:rPr lang="en-GB" b="1" dirty="0">
                <a:solidFill>
                  <a:schemeClr val="tx1"/>
                </a:solidFill>
              </a:rPr>
              <a:t>Honest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 smtClean="0">
                <a:solidFill>
                  <a:schemeClr val="tx1"/>
                </a:solidFill>
              </a:rPr>
              <a:t>Honourable, </a:t>
            </a:r>
            <a:r>
              <a:rPr lang="en-GB" dirty="0">
                <a:solidFill>
                  <a:schemeClr val="tx1"/>
                </a:solidFill>
              </a:rPr>
              <a:t>Fair, Sincere, Trustworthy</a:t>
            </a:r>
          </a:p>
          <a:p>
            <a:r>
              <a:rPr lang="en-GB" b="1" dirty="0">
                <a:solidFill>
                  <a:schemeClr val="tx1"/>
                </a:solidFill>
              </a:rPr>
              <a:t>Intelligent</a:t>
            </a:r>
            <a:r>
              <a:rPr lang="en-GB" dirty="0">
                <a:solidFill>
                  <a:schemeClr val="tx1"/>
                </a:solidFill>
              </a:rPr>
              <a:t>: Smart, Bright, Brilliant, Sharp</a:t>
            </a:r>
          </a:p>
          <a:p>
            <a:r>
              <a:rPr lang="en-GB" b="1" dirty="0" smtClean="0">
                <a:solidFill>
                  <a:schemeClr val="tx1"/>
                </a:solidFill>
              </a:rPr>
              <a:t>Kind</a:t>
            </a:r>
            <a:r>
              <a:rPr lang="en-GB" dirty="0" smtClean="0">
                <a:solidFill>
                  <a:schemeClr val="tx1"/>
                </a:solidFill>
              </a:rPr>
              <a:t>: Thoughtful</a:t>
            </a:r>
            <a:r>
              <a:rPr lang="en-GB" dirty="0">
                <a:solidFill>
                  <a:schemeClr val="tx1"/>
                </a:solidFill>
              </a:rPr>
              <a:t>, Considerate, Amiable, Gracious</a:t>
            </a:r>
          </a:p>
          <a:p>
            <a:r>
              <a:rPr lang="en-GB" b="1" dirty="0">
                <a:solidFill>
                  <a:schemeClr val="tx1"/>
                </a:solidFill>
              </a:rPr>
              <a:t>Lazy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 smtClean="0">
                <a:solidFill>
                  <a:schemeClr val="tx1"/>
                </a:solidFill>
              </a:rPr>
              <a:t>Idle, Lethargic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Mean</a:t>
            </a:r>
            <a:r>
              <a:rPr lang="en-GB" dirty="0">
                <a:solidFill>
                  <a:schemeClr val="tx1"/>
                </a:solidFill>
              </a:rPr>
              <a:t>: Unfriendly, Unpleasant, Bad-tempered, Difficult</a:t>
            </a:r>
          </a:p>
          <a:p>
            <a:r>
              <a:rPr lang="en-GB" b="1" dirty="0" smtClean="0">
                <a:solidFill>
                  <a:schemeClr val="tx1"/>
                </a:solidFill>
              </a:rPr>
              <a:t>Rich</a:t>
            </a:r>
            <a:r>
              <a:rPr lang="en-GB" dirty="0">
                <a:solidFill>
                  <a:schemeClr val="tx1"/>
                </a:solidFill>
              </a:rPr>
              <a:t>: Affluent, Wealthy, Well-off, Well-to-do</a:t>
            </a:r>
          </a:p>
          <a:p>
            <a:r>
              <a:rPr lang="en-GB" b="1" dirty="0">
                <a:solidFill>
                  <a:schemeClr val="tx1"/>
                </a:solidFill>
              </a:rPr>
              <a:t>Strong</a:t>
            </a:r>
            <a:r>
              <a:rPr lang="en-GB" dirty="0">
                <a:solidFill>
                  <a:schemeClr val="tx1"/>
                </a:solidFill>
              </a:rPr>
              <a:t>: Stable, Secure, Solid, Tough</a:t>
            </a:r>
          </a:p>
          <a:p>
            <a:r>
              <a:rPr lang="en-GB" b="1" dirty="0">
                <a:solidFill>
                  <a:schemeClr val="tx1"/>
                </a:solidFill>
              </a:rPr>
              <a:t>Unhappy</a:t>
            </a:r>
            <a:r>
              <a:rPr lang="en-GB" dirty="0">
                <a:solidFill>
                  <a:schemeClr val="tx1"/>
                </a:solidFill>
              </a:rPr>
              <a:t>: Sad, Depressed, Melancholy, Miserable</a:t>
            </a:r>
          </a:p>
          <a:p>
            <a:r>
              <a:rPr lang="en-GB" b="1" dirty="0">
                <a:solidFill>
                  <a:schemeClr val="tx1"/>
                </a:solidFill>
              </a:rPr>
              <a:t>Lucky</a:t>
            </a:r>
            <a:r>
              <a:rPr lang="en-GB" dirty="0">
                <a:solidFill>
                  <a:schemeClr val="tx1"/>
                </a:solidFill>
              </a:rPr>
              <a:t>: Auspicious, Fortunate</a:t>
            </a:r>
          </a:p>
          <a:p>
            <a:r>
              <a:rPr lang="en-GB" b="1" dirty="0">
                <a:solidFill>
                  <a:schemeClr val="tx1"/>
                </a:solidFill>
              </a:rPr>
              <a:t>Positive</a:t>
            </a:r>
            <a:r>
              <a:rPr lang="en-GB" dirty="0">
                <a:solidFill>
                  <a:schemeClr val="tx1"/>
                </a:solidFill>
              </a:rPr>
              <a:t>: Optimistic, Cheerful</a:t>
            </a:r>
            <a:r>
              <a:rPr lang="en-GB" dirty="0" smtClean="0">
                <a:solidFill>
                  <a:schemeClr val="tx1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2375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2215628"/>
            <a:ext cx="10333632" cy="294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7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8538"/>
          </a:xfrm>
        </p:spPr>
        <p:txBody>
          <a:bodyPr/>
          <a:lstStyle/>
          <a:p>
            <a:r>
              <a:rPr lang="en-GB" dirty="0" smtClean="0"/>
              <a:t>WORD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72308"/>
            <a:ext cx="10178322" cy="5439507"/>
          </a:xfrm>
        </p:spPr>
        <p:txBody>
          <a:bodyPr>
            <a:normAutofit fontScale="92500" lnSpcReduction="20000"/>
          </a:bodyPr>
          <a:lstStyle/>
          <a:p>
            <a:r>
              <a:rPr lang="en-GB" b="1" i="1" u="sng" dirty="0" smtClean="0">
                <a:solidFill>
                  <a:schemeClr val="tx1"/>
                </a:solidFill>
              </a:rPr>
              <a:t>Antonyms – Words that are the opposite meaning of a word</a:t>
            </a:r>
          </a:p>
          <a:p>
            <a:endParaRPr lang="en-GB" sz="1100" b="1" i="1" u="sng" dirty="0" smtClean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Achieve – </a:t>
            </a:r>
            <a:r>
              <a:rPr lang="en-GB" dirty="0" smtClean="0">
                <a:solidFill>
                  <a:schemeClr val="tx1"/>
                </a:solidFill>
              </a:rPr>
              <a:t>Fail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Idle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en-GB" dirty="0" smtClean="0">
                <a:solidFill>
                  <a:schemeClr val="tx1"/>
                </a:solidFill>
              </a:rPr>
              <a:t>Active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Afraid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en-GB" dirty="0" smtClean="0">
                <a:solidFill>
                  <a:schemeClr val="tx1"/>
                </a:solidFill>
              </a:rPr>
              <a:t>Confident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Ancient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en-GB" dirty="0" smtClean="0">
                <a:solidFill>
                  <a:schemeClr val="tx1"/>
                </a:solidFill>
              </a:rPr>
              <a:t>Modern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Arrive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en-GB" dirty="0" smtClean="0">
                <a:solidFill>
                  <a:schemeClr val="tx1"/>
                </a:solidFill>
              </a:rPr>
              <a:t>Depart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Arrogant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en-GB" dirty="0" smtClean="0">
                <a:solidFill>
                  <a:schemeClr val="tx1"/>
                </a:solidFill>
              </a:rPr>
              <a:t>Humble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Ascend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en-GB" dirty="0" smtClean="0">
                <a:solidFill>
                  <a:schemeClr val="tx1"/>
                </a:solidFill>
              </a:rPr>
              <a:t>Descend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Attack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en-GB" dirty="0" smtClean="0">
                <a:solidFill>
                  <a:schemeClr val="tx1"/>
                </a:solidFill>
              </a:rPr>
              <a:t>Defend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Blunt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en-GB" dirty="0" smtClean="0">
                <a:solidFill>
                  <a:schemeClr val="tx1"/>
                </a:solidFill>
              </a:rPr>
              <a:t>Sharp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Brave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en-GB" dirty="0" smtClean="0">
                <a:solidFill>
                  <a:schemeClr val="tx1"/>
                </a:solidFill>
              </a:rPr>
              <a:t>Cowardly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Cautious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en-GB" dirty="0" smtClean="0">
                <a:solidFill>
                  <a:schemeClr val="tx1"/>
                </a:solidFill>
              </a:rPr>
              <a:t>Careless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Complex </a:t>
            </a:r>
            <a:r>
              <a:rPr lang="en-GB" dirty="0">
                <a:solidFill>
                  <a:schemeClr val="tx1"/>
                </a:solidFill>
              </a:rPr>
              <a:t>– Simple</a:t>
            </a:r>
            <a:r>
              <a:rPr lang="en-GB" dirty="0"/>
              <a:t/>
            </a:r>
            <a:br>
              <a:rPr lang="en-GB" dirty="0"/>
            </a:br>
            <a:endParaRPr lang="en-GB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3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16" y="2399258"/>
            <a:ext cx="10235046" cy="23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6 - sentence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545465"/>
            <a:ext cx="10178322" cy="433412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2800" b="1" dirty="0" smtClean="0">
                <a:solidFill>
                  <a:schemeClr val="tx1"/>
                </a:solidFill>
              </a:rPr>
              <a:t>Year 6 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Subjunctive form. </a:t>
            </a:r>
            <a:r>
              <a:rPr lang="en-GB" sz="2800" dirty="0">
                <a:solidFill>
                  <a:schemeClr val="tx1"/>
                </a:solidFill>
              </a:rPr>
              <a:t>The </a:t>
            </a:r>
            <a:r>
              <a:rPr lang="en-GB" sz="2800" b="1" dirty="0">
                <a:solidFill>
                  <a:schemeClr val="tx1"/>
                </a:solidFill>
              </a:rPr>
              <a:t>subjunctive</a:t>
            </a:r>
            <a:r>
              <a:rPr lang="en-GB" sz="2800" dirty="0">
                <a:solidFill>
                  <a:schemeClr val="tx1"/>
                </a:solidFill>
              </a:rPr>
              <a:t> is a </a:t>
            </a:r>
            <a:r>
              <a:rPr lang="en-GB" sz="2800" b="1" dirty="0">
                <a:solidFill>
                  <a:schemeClr val="tx1"/>
                </a:solidFill>
              </a:rPr>
              <a:t>verb form</a:t>
            </a:r>
            <a:r>
              <a:rPr lang="en-GB" sz="2800" dirty="0">
                <a:solidFill>
                  <a:schemeClr val="tx1"/>
                </a:solidFill>
              </a:rPr>
              <a:t> or </a:t>
            </a:r>
            <a:r>
              <a:rPr lang="en-GB" sz="2800" b="1" dirty="0">
                <a:solidFill>
                  <a:schemeClr val="tx1"/>
                </a:solidFill>
              </a:rPr>
              <a:t>mood</a:t>
            </a:r>
            <a:r>
              <a:rPr lang="en-GB" sz="2800" dirty="0">
                <a:solidFill>
                  <a:schemeClr val="tx1"/>
                </a:solidFill>
              </a:rPr>
              <a:t> used to express things that could or should happen. It is used to express wishes, hopes, commands, demands or suggestions.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Formal  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Special mood of the verb 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Wishes, conditions and non-factual expressions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Not common </a:t>
            </a:r>
          </a:p>
          <a:p>
            <a:pPr marL="0" indent="0">
              <a:buNone/>
            </a:pPr>
            <a:endParaRPr lang="en-GB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Write </a:t>
            </a:r>
            <a:r>
              <a:rPr lang="en-GB" sz="2800" dirty="0">
                <a:solidFill>
                  <a:schemeClr val="tx1"/>
                </a:solidFill>
              </a:rPr>
              <a:t>using the starter of  </a:t>
            </a:r>
            <a:r>
              <a:rPr lang="en-GB" sz="2800" b="1" i="1" dirty="0">
                <a:solidFill>
                  <a:schemeClr val="tx1"/>
                </a:solidFill>
              </a:rPr>
              <a:t>If I were</a:t>
            </a:r>
            <a:r>
              <a:rPr lang="en-GB" sz="2800" b="1" dirty="0">
                <a:solidFill>
                  <a:schemeClr val="tx1"/>
                </a:solidFill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</a:rPr>
              <a:t>________________,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Finish </a:t>
            </a:r>
            <a:r>
              <a:rPr lang="en-GB" sz="2800" dirty="0">
                <a:solidFill>
                  <a:schemeClr val="tx1"/>
                </a:solidFill>
              </a:rPr>
              <a:t>sentence with  </a:t>
            </a:r>
            <a:r>
              <a:rPr lang="en-GB" sz="2800" b="1" i="1" dirty="0">
                <a:solidFill>
                  <a:schemeClr val="tx1"/>
                </a:solidFill>
              </a:rPr>
              <a:t>I would </a:t>
            </a:r>
            <a:r>
              <a:rPr lang="en-GB" sz="2800" b="1" dirty="0">
                <a:solidFill>
                  <a:schemeClr val="tx1"/>
                </a:solidFill>
              </a:rPr>
              <a:t>___________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6328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39" y="1393252"/>
            <a:ext cx="82931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9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6 - sentence </a:t>
            </a:r>
            <a:br>
              <a:rPr lang="en-GB" dirty="0" smtClean="0"/>
            </a:br>
            <a:r>
              <a:rPr lang="en-GB" dirty="0"/>
              <a:t>passive voice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096814"/>
            <a:ext cx="10178322" cy="47611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tx1"/>
                </a:solidFill>
              </a:rPr>
              <a:t>Year 6 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Active voice – subject performs the action </a:t>
            </a:r>
          </a:p>
          <a:p>
            <a:pPr marL="0" indent="0">
              <a:buNone/>
            </a:pPr>
            <a:r>
              <a:rPr lang="en-GB" sz="2800" b="1" dirty="0" smtClean="0">
                <a:solidFill>
                  <a:schemeClr val="tx1"/>
                </a:solidFill>
              </a:rPr>
              <a:t>Sally opened the windows.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tx1"/>
                </a:solidFill>
              </a:rPr>
              <a:t>W</a:t>
            </a:r>
            <a:r>
              <a:rPr lang="en-GB" sz="2800" b="1" dirty="0" smtClean="0">
                <a:solidFill>
                  <a:schemeClr val="tx1"/>
                </a:solidFill>
              </a:rPr>
              <a:t>e heated the test tube. </a:t>
            </a:r>
          </a:p>
          <a:p>
            <a:pPr marL="0" indent="0">
              <a:buNone/>
            </a:pPr>
            <a:r>
              <a:rPr lang="en-GB" sz="2800" b="1" dirty="0" smtClean="0">
                <a:solidFill>
                  <a:schemeClr val="tx1"/>
                </a:solidFill>
              </a:rPr>
              <a:t>The teacher marked all of the books.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Passive voice –  subject has action done to it</a:t>
            </a:r>
          </a:p>
          <a:p>
            <a:pPr marL="0" indent="0">
              <a:buNone/>
            </a:pPr>
            <a:r>
              <a:rPr lang="en-GB" sz="2800" b="1" dirty="0" smtClean="0">
                <a:solidFill>
                  <a:schemeClr val="tx1"/>
                </a:solidFill>
              </a:rPr>
              <a:t>The windows were opened by Sally.</a:t>
            </a:r>
          </a:p>
          <a:p>
            <a:pPr marL="0" indent="0">
              <a:buNone/>
            </a:pPr>
            <a:r>
              <a:rPr lang="en-GB" sz="2800" b="1" dirty="0" smtClean="0">
                <a:solidFill>
                  <a:schemeClr val="tx1"/>
                </a:solidFill>
              </a:rPr>
              <a:t>The test tube was heated. </a:t>
            </a:r>
          </a:p>
          <a:p>
            <a:pPr marL="0" indent="0">
              <a:buNone/>
            </a:pPr>
            <a:r>
              <a:rPr lang="en-GB" sz="2800" b="1" dirty="0" smtClean="0">
                <a:solidFill>
                  <a:schemeClr val="tx1"/>
                </a:solidFill>
              </a:rPr>
              <a:t>All the books were marked by the teacher.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7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CURRICULUM – Year 5</a:t>
            </a:r>
            <a:endParaRPr lang="en-GB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52" y="1128451"/>
            <a:ext cx="10467832" cy="5627191"/>
          </a:xfrm>
        </p:spPr>
      </p:pic>
    </p:spTree>
    <p:extLst>
      <p:ext uri="{BB962C8B-B14F-4D97-AF65-F5344CB8AC3E}">
        <p14:creationId xmlns:p14="http://schemas.microsoft.com/office/powerpoint/2010/main" val="32540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06" y="2425699"/>
            <a:ext cx="9987694" cy="243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74" y="2221459"/>
            <a:ext cx="10408330" cy="281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8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38" y="1664741"/>
            <a:ext cx="9404978" cy="42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304" y="84683"/>
            <a:ext cx="10178322" cy="1492132"/>
          </a:xfrm>
        </p:spPr>
        <p:txBody>
          <a:bodyPr/>
          <a:lstStyle/>
          <a:p>
            <a:r>
              <a:rPr lang="en-GB" dirty="0" smtClean="0"/>
              <a:t>YEAR 6 - 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759855"/>
            <a:ext cx="10178322" cy="5119738"/>
          </a:xfrm>
        </p:spPr>
        <p:txBody>
          <a:bodyPr/>
          <a:lstStyle/>
          <a:p>
            <a:r>
              <a:rPr lang="en-GB" dirty="0" smtClean="0"/>
              <a:t>Cohesive devices </a:t>
            </a:r>
          </a:p>
          <a:p>
            <a:endParaRPr lang="en-GB" dirty="0"/>
          </a:p>
        </p:txBody>
      </p:sp>
      <p:sp>
        <p:nvSpPr>
          <p:cNvPr id="91" name="Text Box 161"/>
          <p:cNvSpPr txBox="1">
            <a:spLocks noChangeArrowheads="1"/>
          </p:cNvSpPr>
          <p:nvPr/>
        </p:nvSpPr>
        <p:spPr bwMode="auto">
          <a:xfrm>
            <a:off x="6114179" y="5503743"/>
            <a:ext cx="6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endParaRPr lang="en-GB" altLang="en-US" sz="2000" b="1" i="1" dirty="0">
              <a:solidFill>
                <a:srgbClr val="704FAB"/>
              </a:solidFill>
            </a:endParaRPr>
          </a:p>
        </p:txBody>
      </p:sp>
      <p:grpSp>
        <p:nvGrpSpPr>
          <p:cNvPr id="56" name="Group 134"/>
          <p:cNvGrpSpPr>
            <a:grpSpLocks/>
          </p:cNvGrpSpPr>
          <p:nvPr/>
        </p:nvGrpSpPr>
        <p:grpSpPr bwMode="auto">
          <a:xfrm>
            <a:off x="4098054" y="1620555"/>
            <a:ext cx="2879725" cy="2016125"/>
            <a:chOff x="1882" y="527"/>
            <a:chExt cx="1814" cy="1270"/>
          </a:xfrm>
        </p:grpSpPr>
        <p:sp>
          <p:nvSpPr>
            <p:cNvPr id="57" name="AutoShape 20"/>
            <p:cNvSpPr>
              <a:spLocks noChangeArrowheads="1"/>
            </p:cNvSpPr>
            <p:nvPr/>
          </p:nvSpPr>
          <p:spPr bwMode="auto">
            <a:xfrm>
              <a:off x="1882" y="527"/>
              <a:ext cx="1814" cy="1270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u="sng"/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901" y="563"/>
              <a:ext cx="1776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GB" altLang="en-US" sz="2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Words and phrases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GB" altLang="en-US" sz="2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can act like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GB" altLang="en-US" sz="2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signposts to help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GB" altLang="en-US" sz="2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readers see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GB" altLang="en-US" sz="2200" b="1" dirty="0">
                  <a:solidFill>
                    <a:srgbClr val="ED667A"/>
                  </a:solidFill>
                  <a:latin typeface="Comic Sans MS" panose="030F0702030302020204" pitchFamily="66" charset="0"/>
                </a:rPr>
                <a:t>significant links in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GB" altLang="en-US" sz="2200" b="1" dirty="0">
                  <a:solidFill>
                    <a:srgbClr val="ED667A"/>
                  </a:solidFill>
                  <a:latin typeface="Comic Sans MS" panose="030F0702030302020204" pitchFamily="66" charset="0"/>
                </a:rPr>
                <a:t>the text.</a:t>
              </a:r>
            </a:p>
          </p:txBody>
        </p:sp>
      </p:grpSp>
      <p:grpSp>
        <p:nvGrpSpPr>
          <p:cNvPr id="72" name="Group 153"/>
          <p:cNvGrpSpPr>
            <a:grpSpLocks/>
          </p:cNvGrpSpPr>
          <p:nvPr/>
        </p:nvGrpSpPr>
        <p:grpSpPr bwMode="auto">
          <a:xfrm>
            <a:off x="1145304" y="1188755"/>
            <a:ext cx="2447925" cy="1368425"/>
            <a:chOff x="204" y="391"/>
            <a:chExt cx="1542" cy="862"/>
          </a:xfrm>
        </p:grpSpPr>
        <p:sp>
          <p:nvSpPr>
            <p:cNvPr id="73" name="Freeform 132"/>
            <p:cNvSpPr>
              <a:spLocks/>
            </p:cNvSpPr>
            <p:nvPr/>
          </p:nvSpPr>
          <p:spPr bwMode="auto">
            <a:xfrm>
              <a:off x="204" y="391"/>
              <a:ext cx="272" cy="862"/>
            </a:xfrm>
            <a:custGeom>
              <a:avLst/>
              <a:gdLst>
                <a:gd name="T0" fmla="*/ 0 w 272"/>
                <a:gd name="T1" fmla="*/ 862 h 1089"/>
                <a:gd name="T2" fmla="*/ 0 w 272"/>
                <a:gd name="T3" fmla="*/ 0 h 1089"/>
                <a:gd name="T4" fmla="*/ 272 w 272"/>
                <a:gd name="T5" fmla="*/ 0 h 1089"/>
                <a:gd name="T6" fmla="*/ 272 w 272"/>
                <a:gd name="T7" fmla="*/ 862 h 1089"/>
                <a:gd name="T8" fmla="*/ 227 w 272"/>
                <a:gd name="T9" fmla="*/ 790 h 1089"/>
                <a:gd name="T10" fmla="*/ 181 w 272"/>
                <a:gd name="T11" fmla="*/ 862 h 1089"/>
                <a:gd name="T12" fmla="*/ 181 w 272"/>
                <a:gd name="T13" fmla="*/ 826 h 1089"/>
                <a:gd name="T14" fmla="*/ 136 w 272"/>
                <a:gd name="T15" fmla="*/ 862 h 1089"/>
                <a:gd name="T16" fmla="*/ 136 w 272"/>
                <a:gd name="T17" fmla="*/ 790 h 1089"/>
                <a:gd name="T18" fmla="*/ 91 w 272"/>
                <a:gd name="T19" fmla="*/ 862 h 1089"/>
                <a:gd name="T20" fmla="*/ 91 w 272"/>
                <a:gd name="T21" fmla="*/ 826 h 1089"/>
                <a:gd name="T22" fmla="*/ 45 w 272"/>
                <a:gd name="T23" fmla="*/ 862 h 1089"/>
                <a:gd name="T24" fmla="*/ 45 w 272"/>
                <a:gd name="T25" fmla="*/ 826 h 1089"/>
                <a:gd name="T26" fmla="*/ 0 w 272"/>
                <a:gd name="T27" fmla="*/ 862 h 1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2" h="1089">
                  <a:moveTo>
                    <a:pt x="0" y="1089"/>
                  </a:moveTo>
                  <a:lnTo>
                    <a:pt x="0" y="0"/>
                  </a:lnTo>
                  <a:lnTo>
                    <a:pt x="272" y="0"/>
                  </a:lnTo>
                  <a:lnTo>
                    <a:pt x="272" y="1089"/>
                  </a:lnTo>
                  <a:lnTo>
                    <a:pt x="227" y="998"/>
                  </a:lnTo>
                  <a:lnTo>
                    <a:pt x="181" y="1089"/>
                  </a:lnTo>
                  <a:lnTo>
                    <a:pt x="181" y="1043"/>
                  </a:lnTo>
                  <a:lnTo>
                    <a:pt x="136" y="1089"/>
                  </a:lnTo>
                  <a:lnTo>
                    <a:pt x="136" y="998"/>
                  </a:lnTo>
                  <a:lnTo>
                    <a:pt x="91" y="1089"/>
                  </a:lnTo>
                  <a:lnTo>
                    <a:pt x="91" y="1043"/>
                  </a:lnTo>
                  <a:lnTo>
                    <a:pt x="45" y="1089"/>
                  </a:lnTo>
                  <a:lnTo>
                    <a:pt x="45" y="1043"/>
                  </a:lnTo>
                  <a:lnTo>
                    <a:pt x="0" y="1089"/>
                  </a:lnTo>
                  <a:close/>
                </a:path>
              </a:pathLst>
            </a:custGeom>
            <a:solidFill>
              <a:srgbClr val="ED667A">
                <a:alpha val="30196"/>
              </a:srgb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u="sng"/>
            </a:p>
          </p:txBody>
        </p:sp>
        <p:sp>
          <p:nvSpPr>
            <p:cNvPr id="74" name="AutoShape 139"/>
            <p:cNvSpPr>
              <a:spLocks noChangeArrowheads="1"/>
            </p:cNvSpPr>
            <p:nvPr/>
          </p:nvSpPr>
          <p:spPr bwMode="auto">
            <a:xfrm>
              <a:off x="476" y="436"/>
              <a:ext cx="1270" cy="363"/>
            </a:xfrm>
            <a:prstGeom prst="homePlate">
              <a:avLst>
                <a:gd name="adj" fmla="val 57306"/>
              </a:avLst>
            </a:prstGeom>
            <a:solidFill>
              <a:srgbClr val="ED667A">
                <a:alpha val="30196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u="sng"/>
            </a:p>
          </p:txBody>
        </p:sp>
        <p:sp>
          <p:nvSpPr>
            <p:cNvPr id="75" name="Text Box 133"/>
            <p:cNvSpPr txBox="1">
              <a:spLocks noChangeArrowheads="1"/>
            </p:cNvSpPr>
            <p:nvPr/>
          </p:nvSpPr>
          <p:spPr bwMode="auto">
            <a:xfrm>
              <a:off x="521" y="482"/>
              <a:ext cx="112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2400" b="1" u="sng" dirty="0">
                  <a:solidFill>
                    <a:srgbClr val="704FAB"/>
                  </a:solidFill>
                  <a:latin typeface="Comic Sans MS" panose="030F0702030302020204" pitchFamily="66" charset="0"/>
                </a:rPr>
                <a:t>conjunctions</a:t>
              </a:r>
            </a:p>
          </p:txBody>
        </p:sp>
      </p:grpSp>
      <p:grpSp>
        <p:nvGrpSpPr>
          <p:cNvPr id="76" name="Group 159"/>
          <p:cNvGrpSpPr>
            <a:grpSpLocks/>
          </p:cNvGrpSpPr>
          <p:nvPr/>
        </p:nvGrpSpPr>
        <p:grpSpPr bwMode="auto">
          <a:xfrm>
            <a:off x="1145304" y="4701892"/>
            <a:ext cx="2447925" cy="1366838"/>
            <a:chOff x="205" y="2296"/>
            <a:chExt cx="1542" cy="861"/>
          </a:xfrm>
        </p:grpSpPr>
        <p:sp>
          <p:nvSpPr>
            <p:cNvPr id="77" name="Freeform 140"/>
            <p:cNvSpPr>
              <a:spLocks/>
            </p:cNvSpPr>
            <p:nvPr/>
          </p:nvSpPr>
          <p:spPr bwMode="auto">
            <a:xfrm>
              <a:off x="205" y="2296"/>
              <a:ext cx="272" cy="861"/>
            </a:xfrm>
            <a:custGeom>
              <a:avLst/>
              <a:gdLst>
                <a:gd name="T0" fmla="*/ 0 w 272"/>
                <a:gd name="T1" fmla="*/ 861 h 1089"/>
                <a:gd name="T2" fmla="*/ 0 w 272"/>
                <a:gd name="T3" fmla="*/ 0 h 1089"/>
                <a:gd name="T4" fmla="*/ 272 w 272"/>
                <a:gd name="T5" fmla="*/ 0 h 1089"/>
                <a:gd name="T6" fmla="*/ 272 w 272"/>
                <a:gd name="T7" fmla="*/ 861 h 1089"/>
                <a:gd name="T8" fmla="*/ 227 w 272"/>
                <a:gd name="T9" fmla="*/ 789 h 1089"/>
                <a:gd name="T10" fmla="*/ 181 w 272"/>
                <a:gd name="T11" fmla="*/ 861 h 1089"/>
                <a:gd name="T12" fmla="*/ 181 w 272"/>
                <a:gd name="T13" fmla="*/ 825 h 1089"/>
                <a:gd name="T14" fmla="*/ 136 w 272"/>
                <a:gd name="T15" fmla="*/ 861 h 1089"/>
                <a:gd name="T16" fmla="*/ 136 w 272"/>
                <a:gd name="T17" fmla="*/ 789 h 1089"/>
                <a:gd name="T18" fmla="*/ 91 w 272"/>
                <a:gd name="T19" fmla="*/ 861 h 1089"/>
                <a:gd name="T20" fmla="*/ 91 w 272"/>
                <a:gd name="T21" fmla="*/ 825 h 1089"/>
                <a:gd name="T22" fmla="*/ 45 w 272"/>
                <a:gd name="T23" fmla="*/ 861 h 1089"/>
                <a:gd name="T24" fmla="*/ 45 w 272"/>
                <a:gd name="T25" fmla="*/ 825 h 1089"/>
                <a:gd name="T26" fmla="*/ 0 w 272"/>
                <a:gd name="T27" fmla="*/ 861 h 1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2" h="1089">
                  <a:moveTo>
                    <a:pt x="0" y="1089"/>
                  </a:moveTo>
                  <a:lnTo>
                    <a:pt x="0" y="0"/>
                  </a:lnTo>
                  <a:lnTo>
                    <a:pt x="272" y="0"/>
                  </a:lnTo>
                  <a:lnTo>
                    <a:pt x="272" y="1089"/>
                  </a:lnTo>
                  <a:lnTo>
                    <a:pt x="227" y="998"/>
                  </a:lnTo>
                  <a:lnTo>
                    <a:pt x="181" y="1089"/>
                  </a:lnTo>
                  <a:lnTo>
                    <a:pt x="181" y="1043"/>
                  </a:lnTo>
                  <a:lnTo>
                    <a:pt x="136" y="1089"/>
                  </a:lnTo>
                  <a:lnTo>
                    <a:pt x="136" y="998"/>
                  </a:lnTo>
                  <a:lnTo>
                    <a:pt x="91" y="1089"/>
                  </a:lnTo>
                  <a:lnTo>
                    <a:pt x="91" y="1043"/>
                  </a:lnTo>
                  <a:lnTo>
                    <a:pt x="45" y="1089"/>
                  </a:lnTo>
                  <a:lnTo>
                    <a:pt x="45" y="1043"/>
                  </a:lnTo>
                  <a:lnTo>
                    <a:pt x="0" y="1089"/>
                  </a:lnTo>
                  <a:close/>
                </a:path>
              </a:pathLst>
            </a:custGeom>
            <a:solidFill>
              <a:srgbClr val="ED667A">
                <a:alpha val="30196"/>
              </a:srgb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u="sng"/>
            </a:p>
          </p:txBody>
        </p:sp>
        <p:sp>
          <p:nvSpPr>
            <p:cNvPr id="78" name="AutoShape 141"/>
            <p:cNvSpPr>
              <a:spLocks noChangeArrowheads="1"/>
            </p:cNvSpPr>
            <p:nvPr/>
          </p:nvSpPr>
          <p:spPr bwMode="auto">
            <a:xfrm>
              <a:off x="477" y="2341"/>
              <a:ext cx="1270" cy="363"/>
            </a:xfrm>
            <a:prstGeom prst="homePlate">
              <a:avLst>
                <a:gd name="adj" fmla="val 57306"/>
              </a:avLst>
            </a:prstGeom>
            <a:solidFill>
              <a:srgbClr val="ED667A">
                <a:alpha val="30196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u="sng"/>
            </a:p>
          </p:txBody>
        </p:sp>
        <p:sp>
          <p:nvSpPr>
            <p:cNvPr id="79" name="Text Box 146"/>
            <p:cNvSpPr txBox="1">
              <a:spLocks noChangeArrowheads="1"/>
            </p:cNvSpPr>
            <p:nvPr/>
          </p:nvSpPr>
          <p:spPr bwMode="auto">
            <a:xfrm>
              <a:off x="539" y="2408"/>
              <a:ext cx="105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2400" b="1" u="sng">
                  <a:solidFill>
                    <a:srgbClr val="704FAB"/>
                  </a:solidFill>
                  <a:latin typeface="Comic Sans MS" panose="030F0702030302020204" pitchFamily="66" charset="0"/>
                </a:rPr>
                <a:t>punctuation</a:t>
              </a:r>
            </a:p>
          </p:txBody>
        </p:sp>
      </p:grpSp>
      <p:grpSp>
        <p:nvGrpSpPr>
          <p:cNvPr id="84" name="Group 165"/>
          <p:cNvGrpSpPr>
            <a:grpSpLocks/>
          </p:cNvGrpSpPr>
          <p:nvPr/>
        </p:nvGrpSpPr>
        <p:grpSpPr bwMode="auto">
          <a:xfrm>
            <a:off x="7539777" y="1488595"/>
            <a:ext cx="2447925" cy="1368425"/>
            <a:chOff x="3833" y="482"/>
            <a:chExt cx="1542" cy="862"/>
          </a:xfrm>
        </p:grpSpPr>
        <p:sp>
          <p:nvSpPr>
            <p:cNvPr id="85" name="Freeform 142"/>
            <p:cNvSpPr>
              <a:spLocks/>
            </p:cNvSpPr>
            <p:nvPr/>
          </p:nvSpPr>
          <p:spPr bwMode="auto">
            <a:xfrm>
              <a:off x="3833" y="482"/>
              <a:ext cx="272" cy="862"/>
            </a:xfrm>
            <a:custGeom>
              <a:avLst/>
              <a:gdLst>
                <a:gd name="T0" fmla="*/ 0 w 272"/>
                <a:gd name="T1" fmla="*/ 862 h 1089"/>
                <a:gd name="T2" fmla="*/ 0 w 272"/>
                <a:gd name="T3" fmla="*/ 0 h 1089"/>
                <a:gd name="T4" fmla="*/ 272 w 272"/>
                <a:gd name="T5" fmla="*/ 0 h 1089"/>
                <a:gd name="T6" fmla="*/ 272 w 272"/>
                <a:gd name="T7" fmla="*/ 862 h 1089"/>
                <a:gd name="T8" fmla="*/ 227 w 272"/>
                <a:gd name="T9" fmla="*/ 790 h 1089"/>
                <a:gd name="T10" fmla="*/ 181 w 272"/>
                <a:gd name="T11" fmla="*/ 862 h 1089"/>
                <a:gd name="T12" fmla="*/ 181 w 272"/>
                <a:gd name="T13" fmla="*/ 826 h 1089"/>
                <a:gd name="T14" fmla="*/ 136 w 272"/>
                <a:gd name="T15" fmla="*/ 862 h 1089"/>
                <a:gd name="T16" fmla="*/ 136 w 272"/>
                <a:gd name="T17" fmla="*/ 790 h 1089"/>
                <a:gd name="T18" fmla="*/ 91 w 272"/>
                <a:gd name="T19" fmla="*/ 862 h 1089"/>
                <a:gd name="T20" fmla="*/ 91 w 272"/>
                <a:gd name="T21" fmla="*/ 826 h 1089"/>
                <a:gd name="T22" fmla="*/ 45 w 272"/>
                <a:gd name="T23" fmla="*/ 862 h 1089"/>
                <a:gd name="T24" fmla="*/ 45 w 272"/>
                <a:gd name="T25" fmla="*/ 826 h 1089"/>
                <a:gd name="T26" fmla="*/ 0 w 272"/>
                <a:gd name="T27" fmla="*/ 862 h 1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2" h="1089">
                  <a:moveTo>
                    <a:pt x="0" y="1089"/>
                  </a:moveTo>
                  <a:lnTo>
                    <a:pt x="0" y="0"/>
                  </a:lnTo>
                  <a:lnTo>
                    <a:pt x="272" y="0"/>
                  </a:lnTo>
                  <a:lnTo>
                    <a:pt x="272" y="1089"/>
                  </a:lnTo>
                  <a:lnTo>
                    <a:pt x="227" y="998"/>
                  </a:lnTo>
                  <a:lnTo>
                    <a:pt x="181" y="1089"/>
                  </a:lnTo>
                  <a:lnTo>
                    <a:pt x="181" y="1043"/>
                  </a:lnTo>
                  <a:lnTo>
                    <a:pt x="136" y="1089"/>
                  </a:lnTo>
                  <a:lnTo>
                    <a:pt x="136" y="998"/>
                  </a:lnTo>
                  <a:lnTo>
                    <a:pt x="91" y="1089"/>
                  </a:lnTo>
                  <a:lnTo>
                    <a:pt x="91" y="1043"/>
                  </a:lnTo>
                  <a:lnTo>
                    <a:pt x="45" y="1089"/>
                  </a:lnTo>
                  <a:lnTo>
                    <a:pt x="45" y="1043"/>
                  </a:lnTo>
                  <a:lnTo>
                    <a:pt x="0" y="1089"/>
                  </a:lnTo>
                  <a:close/>
                </a:path>
              </a:pathLst>
            </a:custGeom>
            <a:solidFill>
              <a:srgbClr val="ED667A">
                <a:alpha val="30196"/>
              </a:srgb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u="sng"/>
            </a:p>
          </p:txBody>
        </p:sp>
        <p:sp>
          <p:nvSpPr>
            <p:cNvPr id="86" name="AutoShape 143"/>
            <p:cNvSpPr>
              <a:spLocks noChangeArrowheads="1"/>
            </p:cNvSpPr>
            <p:nvPr/>
          </p:nvSpPr>
          <p:spPr bwMode="auto">
            <a:xfrm>
              <a:off x="4105" y="527"/>
              <a:ext cx="1270" cy="398"/>
            </a:xfrm>
            <a:prstGeom prst="homePlate">
              <a:avLst>
                <a:gd name="adj" fmla="val 52267"/>
              </a:avLst>
            </a:prstGeom>
            <a:solidFill>
              <a:srgbClr val="ED667A">
                <a:alpha val="30196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u="sng"/>
            </a:p>
          </p:txBody>
        </p:sp>
        <p:sp>
          <p:nvSpPr>
            <p:cNvPr id="87" name="Text Box 149"/>
            <p:cNvSpPr txBox="1">
              <a:spLocks noChangeArrowheads="1"/>
            </p:cNvSpPr>
            <p:nvPr/>
          </p:nvSpPr>
          <p:spPr bwMode="auto">
            <a:xfrm>
              <a:off x="4150" y="553"/>
              <a:ext cx="942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GB" altLang="en-US" sz="2400" b="1" u="sng" dirty="0" smtClean="0">
                  <a:solidFill>
                    <a:srgbClr val="704FAB"/>
                  </a:solidFill>
                  <a:latin typeface="Comic Sans MS" panose="030F0702030302020204" pitchFamily="66" charset="0"/>
                </a:rPr>
                <a:t>adverbials</a:t>
              </a:r>
              <a:endParaRPr lang="en-GB" altLang="en-US" sz="2400" b="1" u="sng" dirty="0">
                <a:solidFill>
                  <a:srgbClr val="704FAB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8" name="Text Box 151"/>
          <p:cNvSpPr txBox="1">
            <a:spLocks noChangeArrowheads="1"/>
          </p:cNvSpPr>
          <p:nvPr/>
        </p:nvSpPr>
        <p:spPr bwMode="auto">
          <a:xfrm>
            <a:off x="1650129" y="1900938"/>
            <a:ext cx="23804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latin typeface="Comic Sans MS" panose="030F0702030302020204" pitchFamily="66" charset="0"/>
              </a:rPr>
              <a:t>These show links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latin typeface="Comic Sans MS" panose="030F0702030302020204" pitchFamily="66" charset="0"/>
              </a:rPr>
              <a:t>between ideas 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solidFill>
                  <a:srgbClr val="ED667A"/>
                </a:solidFill>
                <a:latin typeface="Comic Sans MS" panose="030F0702030302020204" pitchFamily="66" charset="0"/>
              </a:rPr>
              <a:t>within a sentence, 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latin typeface="Comic Sans MS" panose="030F0702030302020204" pitchFamily="66" charset="0"/>
              </a:rPr>
              <a:t>e.g. </a:t>
            </a:r>
            <a:r>
              <a:rPr lang="en-GB" altLang="en-US" sz="2000" b="1" i="1" dirty="0">
                <a:solidFill>
                  <a:srgbClr val="704FAB"/>
                </a:solidFill>
              </a:rPr>
              <a:t>when, 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i="1" dirty="0">
                <a:solidFill>
                  <a:srgbClr val="704FAB"/>
                </a:solidFill>
              </a:rPr>
              <a:t>because, until, 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i="1" dirty="0">
                <a:solidFill>
                  <a:srgbClr val="704FAB"/>
                </a:solidFill>
              </a:rPr>
              <a:t>although.</a:t>
            </a:r>
          </a:p>
        </p:txBody>
      </p:sp>
      <p:sp>
        <p:nvSpPr>
          <p:cNvPr id="89" name="Text Box 157"/>
          <p:cNvSpPr txBox="1">
            <a:spLocks noChangeArrowheads="1"/>
          </p:cNvSpPr>
          <p:nvPr/>
        </p:nvSpPr>
        <p:spPr bwMode="auto">
          <a:xfrm>
            <a:off x="1650129" y="5317704"/>
            <a:ext cx="381675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latin typeface="Comic Sans MS" panose="030F0702030302020204" pitchFamily="66" charset="0"/>
              </a:rPr>
              <a:t>Some punctuation marks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latin typeface="Comic Sans MS" panose="030F0702030302020204" pitchFamily="66" charset="0"/>
              </a:rPr>
              <a:t>(</a:t>
            </a:r>
            <a:r>
              <a:rPr lang="en-GB" altLang="en-US" sz="2000" b="1" dirty="0">
                <a:solidFill>
                  <a:srgbClr val="704FAB"/>
                </a:solidFill>
                <a:latin typeface="Comic Sans MS" panose="030F0702030302020204" pitchFamily="66" charset="0"/>
              </a:rPr>
              <a:t>: ; -</a:t>
            </a:r>
            <a:r>
              <a:rPr lang="en-GB" altLang="en-US" sz="2000" b="1" dirty="0">
                <a:latin typeface="Comic Sans MS" panose="030F0702030302020204" pitchFamily="66" charset="0"/>
              </a:rPr>
              <a:t>) can show links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solidFill>
                  <a:srgbClr val="ED667A"/>
                </a:solidFill>
                <a:latin typeface="Comic Sans MS" panose="030F0702030302020204" pitchFamily="66" charset="0"/>
              </a:rPr>
              <a:t>between </a:t>
            </a:r>
            <a:r>
              <a:rPr lang="en-GB" altLang="en-US" sz="2000" b="1" dirty="0" smtClean="0">
                <a:solidFill>
                  <a:srgbClr val="ED667A"/>
                </a:solidFill>
                <a:latin typeface="Comic Sans MS" panose="030F0702030302020204" pitchFamily="66" charset="0"/>
              </a:rPr>
              <a:t>clauses</a:t>
            </a:r>
            <a:r>
              <a:rPr lang="en-GB" altLang="en-US" sz="2000" b="1" dirty="0">
                <a:latin typeface="Comic Sans MS" panose="030F0702030302020204" pitchFamily="66" charset="0"/>
              </a:rPr>
              <a:t> </a:t>
            </a:r>
            <a:r>
              <a:rPr lang="en-GB" altLang="en-US" sz="2000" b="1" dirty="0" smtClean="0">
                <a:latin typeface="Comic Sans MS" panose="030F0702030302020204" pitchFamily="66" charset="0"/>
              </a:rPr>
              <a:t>whilst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… </a:t>
            </a:r>
            <a:r>
              <a:rPr lang="en-GB" altLang="en-US" sz="2000" b="1" dirty="0" smtClean="0">
                <a:solidFill>
                  <a:srgbClr val="ED667A"/>
                </a:solidFill>
                <a:latin typeface="Comic Sans MS" panose="030F0702030302020204" pitchFamily="66" charset="0"/>
              </a:rPr>
              <a:t>shows something is missing. </a:t>
            </a:r>
            <a:endParaRPr lang="en-GB" altLang="en-US" sz="2000" b="1" dirty="0">
              <a:solidFill>
                <a:srgbClr val="ED667A"/>
              </a:solidFill>
              <a:latin typeface="Comic Sans MS" panose="030F0702030302020204" pitchFamily="66" charset="0"/>
            </a:endParaRPr>
          </a:p>
        </p:txBody>
      </p:sp>
      <p:sp>
        <p:nvSpPr>
          <p:cNvPr id="90" name="Text Box 160"/>
          <p:cNvSpPr txBox="1">
            <a:spLocks noChangeArrowheads="1"/>
          </p:cNvSpPr>
          <p:nvPr/>
        </p:nvSpPr>
        <p:spPr bwMode="auto">
          <a:xfrm>
            <a:off x="8088806" y="2251987"/>
            <a:ext cx="2393284" cy="235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latin typeface="Comic Sans MS" panose="030F0702030302020204" pitchFamily="66" charset="0"/>
              </a:rPr>
              <a:t>Words and phrases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latin typeface="Comic Sans MS" panose="030F0702030302020204" pitchFamily="66" charset="0"/>
              </a:rPr>
              <a:t>that show links 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solidFill>
                  <a:srgbClr val="ED667A"/>
                </a:solidFill>
                <a:latin typeface="Comic Sans MS" panose="030F0702030302020204" pitchFamily="66" charset="0"/>
              </a:rPr>
              <a:t>between one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solidFill>
                  <a:srgbClr val="ED667A"/>
                </a:solidFill>
                <a:latin typeface="Comic Sans MS" panose="030F0702030302020204" pitchFamily="66" charset="0"/>
              </a:rPr>
              <a:t>sentence and the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dirty="0">
                <a:solidFill>
                  <a:srgbClr val="ED667A"/>
                </a:solidFill>
                <a:latin typeface="Comic Sans MS" panose="030F0702030302020204" pitchFamily="66" charset="0"/>
              </a:rPr>
              <a:t>next</a:t>
            </a:r>
            <a:r>
              <a:rPr lang="en-GB" altLang="en-US" sz="2000" b="1" dirty="0">
                <a:latin typeface="Comic Sans MS" panose="030F0702030302020204" pitchFamily="66" charset="0"/>
              </a:rPr>
              <a:t>, e.g.</a:t>
            </a:r>
            <a:r>
              <a:rPr lang="en-GB" altLang="en-US" sz="2000" b="1" dirty="0">
                <a:solidFill>
                  <a:srgbClr val="ED667A"/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i="1" dirty="0">
                <a:solidFill>
                  <a:srgbClr val="704FAB"/>
                </a:solidFill>
              </a:rPr>
              <a:t>However, 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i="1" dirty="0">
                <a:solidFill>
                  <a:srgbClr val="704FAB"/>
                </a:solidFill>
              </a:rPr>
              <a:t>Consequently,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i="1" dirty="0">
                <a:solidFill>
                  <a:srgbClr val="704FAB"/>
                </a:solidFill>
              </a:rPr>
              <a:t>On the other </a:t>
            </a:r>
            <a:r>
              <a:rPr lang="en-GB" altLang="en-US" sz="2000" b="1" i="1" dirty="0" smtClean="0">
                <a:solidFill>
                  <a:srgbClr val="704FAB"/>
                </a:solidFill>
              </a:rPr>
              <a:t>hand, 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2000" b="1" i="1" dirty="0" smtClean="0">
                <a:solidFill>
                  <a:srgbClr val="704FAB"/>
                </a:solidFill>
              </a:rPr>
              <a:t>In contrast…</a:t>
            </a:r>
            <a:endParaRPr lang="en-GB" altLang="en-US" sz="2000" b="1" i="1" dirty="0">
              <a:solidFill>
                <a:srgbClr val="704FAB"/>
              </a:solidFill>
            </a:endParaRPr>
          </a:p>
        </p:txBody>
      </p:sp>
      <p:grpSp>
        <p:nvGrpSpPr>
          <p:cNvPr id="98" name="Group 165"/>
          <p:cNvGrpSpPr>
            <a:grpSpLocks/>
          </p:cNvGrpSpPr>
          <p:nvPr/>
        </p:nvGrpSpPr>
        <p:grpSpPr bwMode="auto">
          <a:xfrm>
            <a:off x="4692972" y="3924501"/>
            <a:ext cx="2700338" cy="1504950"/>
            <a:chOff x="3833" y="482"/>
            <a:chExt cx="1701" cy="948"/>
          </a:xfrm>
        </p:grpSpPr>
        <p:sp>
          <p:nvSpPr>
            <p:cNvPr id="99" name="Freeform 142"/>
            <p:cNvSpPr>
              <a:spLocks/>
            </p:cNvSpPr>
            <p:nvPr/>
          </p:nvSpPr>
          <p:spPr bwMode="auto">
            <a:xfrm>
              <a:off x="3833" y="482"/>
              <a:ext cx="272" cy="862"/>
            </a:xfrm>
            <a:custGeom>
              <a:avLst/>
              <a:gdLst>
                <a:gd name="T0" fmla="*/ 0 w 272"/>
                <a:gd name="T1" fmla="*/ 862 h 1089"/>
                <a:gd name="T2" fmla="*/ 0 w 272"/>
                <a:gd name="T3" fmla="*/ 0 h 1089"/>
                <a:gd name="T4" fmla="*/ 272 w 272"/>
                <a:gd name="T5" fmla="*/ 0 h 1089"/>
                <a:gd name="T6" fmla="*/ 272 w 272"/>
                <a:gd name="T7" fmla="*/ 862 h 1089"/>
                <a:gd name="T8" fmla="*/ 227 w 272"/>
                <a:gd name="T9" fmla="*/ 790 h 1089"/>
                <a:gd name="T10" fmla="*/ 181 w 272"/>
                <a:gd name="T11" fmla="*/ 862 h 1089"/>
                <a:gd name="T12" fmla="*/ 181 w 272"/>
                <a:gd name="T13" fmla="*/ 826 h 1089"/>
                <a:gd name="T14" fmla="*/ 136 w 272"/>
                <a:gd name="T15" fmla="*/ 862 h 1089"/>
                <a:gd name="T16" fmla="*/ 136 w 272"/>
                <a:gd name="T17" fmla="*/ 790 h 1089"/>
                <a:gd name="T18" fmla="*/ 91 w 272"/>
                <a:gd name="T19" fmla="*/ 862 h 1089"/>
                <a:gd name="T20" fmla="*/ 91 w 272"/>
                <a:gd name="T21" fmla="*/ 826 h 1089"/>
                <a:gd name="T22" fmla="*/ 45 w 272"/>
                <a:gd name="T23" fmla="*/ 862 h 1089"/>
                <a:gd name="T24" fmla="*/ 45 w 272"/>
                <a:gd name="T25" fmla="*/ 826 h 1089"/>
                <a:gd name="T26" fmla="*/ 0 w 272"/>
                <a:gd name="T27" fmla="*/ 862 h 1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2" h="1089">
                  <a:moveTo>
                    <a:pt x="0" y="1089"/>
                  </a:moveTo>
                  <a:lnTo>
                    <a:pt x="0" y="0"/>
                  </a:lnTo>
                  <a:lnTo>
                    <a:pt x="272" y="0"/>
                  </a:lnTo>
                  <a:lnTo>
                    <a:pt x="272" y="1089"/>
                  </a:lnTo>
                  <a:lnTo>
                    <a:pt x="227" y="998"/>
                  </a:lnTo>
                  <a:lnTo>
                    <a:pt x="181" y="1089"/>
                  </a:lnTo>
                  <a:lnTo>
                    <a:pt x="181" y="1043"/>
                  </a:lnTo>
                  <a:lnTo>
                    <a:pt x="136" y="1089"/>
                  </a:lnTo>
                  <a:lnTo>
                    <a:pt x="136" y="998"/>
                  </a:lnTo>
                  <a:lnTo>
                    <a:pt x="91" y="1089"/>
                  </a:lnTo>
                  <a:lnTo>
                    <a:pt x="91" y="1043"/>
                  </a:lnTo>
                  <a:lnTo>
                    <a:pt x="45" y="1089"/>
                  </a:lnTo>
                  <a:lnTo>
                    <a:pt x="45" y="1043"/>
                  </a:lnTo>
                  <a:lnTo>
                    <a:pt x="0" y="1089"/>
                  </a:lnTo>
                  <a:close/>
                </a:path>
              </a:pathLst>
            </a:custGeom>
            <a:solidFill>
              <a:srgbClr val="ED667A">
                <a:alpha val="30196"/>
              </a:srgb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AutoShape 143"/>
            <p:cNvSpPr>
              <a:spLocks noChangeArrowheads="1"/>
            </p:cNvSpPr>
            <p:nvPr/>
          </p:nvSpPr>
          <p:spPr bwMode="auto">
            <a:xfrm>
              <a:off x="4105" y="527"/>
              <a:ext cx="1270" cy="398"/>
            </a:xfrm>
            <a:prstGeom prst="homePlate">
              <a:avLst>
                <a:gd name="adj" fmla="val 52267"/>
              </a:avLst>
            </a:prstGeom>
            <a:solidFill>
              <a:srgbClr val="ED667A">
                <a:alpha val="30196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1" name="Text Box 149"/>
            <p:cNvSpPr txBox="1">
              <a:spLocks noChangeArrowheads="1"/>
            </p:cNvSpPr>
            <p:nvPr/>
          </p:nvSpPr>
          <p:spPr bwMode="auto">
            <a:xfrm>
              <a:off x="4228" y="616"/>
              <a:ext cx="1306" cy="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GB" altLang="en-US" sz="2400" b="1" u="sng" dirty="0">
                  <a:solidFill>
                    <a:srgbClr val="704FAB"/>
                  </a:solidFill>
                  <a:latin typeface="Comic Sans MS" panose="030F0702030302020204" pitchFamily="66" charset="0"/>
                </a:rPr>
                <a:t>r</a:t>
              </a:r>
              <a:r>
                <a:rPr lang="en-GB" altLang="en-US" sz="2400" b="1" u="sng" dirty="0" smtClean="0">
                  <a:solidFill>
                    <a:srgbClr val="704FAB"/>
                  </a:solidFill>
                  <a:latin typeface="Comic Sans MS" panose="030F0702030302020204" pitchFamily="66" charset="0"/>
                </a:rPr>
                <a:t>epetition</a:t>
              </a:r>
            </a:p>
            <a:p>
              <a:pPr eaLnBrk="1" hangingPunct="1">
                <a:lnSpc>
                  <a:spcPct val="75000"/>
                </a:lnSpc>
              </a:pPr>
              <a:endParaRPr lang="en-GB" altLang="en-US" sz="2400" b="1" dirty="0" smtClean="0">
                <a:solidFill>
                  <a:srgbClr val="704FAB"/>
                </a:solidFill>
                <a:latin typeface="Comic Sans MS" panose="030F0702030302020204" pitchFamily="66" charset="0"/>
              </a:endParaRPr>
            </a:p>
            <a:p>
              <a:pPr eaLnBrk="1" hangingPunct="1">
                <a:lnSpc>
                  <a:spcPct val="75000"/>
                </a:lnSpc>
              </a:pPr>
              <a:endParaRPr lang="en-GB" altLang="en-US" sz="2400" b="1" dirty="0">
                <a:solidFill>
                  <a:srgbClr val="704FAB"/>
                </a:solidFill>
                <a:latin typeface="Comic Sans MS" panose="030F0702030302020204" pitchFamily="66" charset="0"/>
              </a:endParaRPr>
            </a:p>
            <a:p>
              <a:pPr eaLnBrk="1" hangingPunct="1">
                <a:lnSpc>
                  <a:spcPct val="75000"/>
                </a:lnSpc>
              </a:pPr>
              <a:r>
                <a:rPr lang="en-GB" altLang="en-US" sz="2000" b="1" dirty="0" smtClean="0">
                  <a:latin typeface="Comic Sans MS" panose="030F0702030302020204" pitchFamily="66" charset="0"/>
                </a:rPr>
                <a:t>Repeated words </a:t>
              </a:r>
            </a:p>
            <a:p>
              <a:pPr eaLnBrk="1" hangingPunct="1">
                <a:lnSpc>
                  <a:spcPct val="75000"/>
                </a:lnSpc>
              </a:pPr>
              <a:r>
                <a:rPr lang="en-GB" altLang="en-US" sz="2000" b="1" dirty="0">
                  <a:latin typeface="Comic Sans MS" panose="030F0702030302020204" pitchFamily="66" charset="0"/>
                </a:rPr>
                <a:t>o</a:t>
              </a:r>
              <a:r>
                <a:rPr lang="en-GB" altLang="en-US" sz="2000" b="1" dirty="0" smtClean="0">
                  <a:latin typeface="Comic Sans MS" panose="030F0702030302020204" pitchFamily="66" charset="0"/>
                </a:rPr>
                <a:t>r phrases  </a:t>
              </a:r>
              <a:endParaRPr lang="en-GB" altLang="en-US" sz="20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2" name="Group 165"/>
          <p:cNvGrpSpPr>
            <a:grpSpLocks/>
          </p:cNvGrpSpPr>
          <p:nvPr/>
        </p:nvGrpSpPr>
        <p:grpSpPr bwMode="auto">
          <a:xfrm>
            <a:off x="7393309" y="5205342"/>
            <a:ext cx="2447925" cy="1368425"/>
            <a:chOff x="3833" y="482"/>
            <a:chExt cx="1542" cy="862"/>
          </a:xfrm>
        </p:grpSpPr>
        <p:sp>
          <p:nvSpPr>
            <p:cNvPr id="103" name="Freeform 142"/>
            <p:cNvSpPr>
              <a:spLocks/>
            </p:cNvSpPr>
            <p:nvPr/>
          </p:nvSpPr>
          <p:spPr bwMode="auto">
            <a:xfrm>
              <a:off x="3833" y="482"/>
              <a:ext cx="272" cy="862"/>
            </a:xfrm>
            <a:custGeom>
              <a:avLst/>
              <a:gdLst>
                <a:gd name="T0" fmla="*/ 0 w 272"/>
                <a:gd name="T1" fmla="*/ 862 h 1089"/>
                <a:gd name="T2" fmla="*/ 0 w 272"/>
                <a:gd name="T3" fmla="*/ 0 h 1089"/>
                <a:gd name="T4" fmla="*/ 272 w 272"/>
                <a:gd name="T5" fmla="*/ 0 h 1089"/>
                <a:gd name="T6" fmla="*/ 272 w 272"/>
                <a:gd name="T7" fmla="*/ 862 h 1089"/>
                <a:gd name="T8" fmla="*/ 227 w 272"/>
                <a:gd name="T9" fmla="*/ 790 h 1089"/>
                <a:gd name="T10" fmla="*/ 181 w 272"/>
                <a:gd name="T11" fmla="*/ 862 h 1089"/>
                <a:gd name="T12" fmla="*/ 181 w 272"/>
                <a:gd name="T13" fmla="*/ 826 h 1089"/>
                <a:gd name="T14" fmla="*/ 136 w 272"/>
                <a:gd name="T15" fmla="*/ 862 h 1089"/>
                <a:gd name="T16" fmla="*/ 136 w 272"/>
                <a:gd name="T17" fmla="*/ 790 h 1089"/>
                <a:gd name="T18" fmla="*/ 91 w 272"/>
                <a:gd name="T19" fmla="*/ 862 h 1089"/>
                <a:gd name="T20" fmla="*/ 91 w 272"/>
                <a:gd name="T21" fmla="*/ 826 h 1089"/>
                <a:gd name="T22" fmla="*/ 45 w 272"/>
                <a:gd name="T23" fmla="*/ 862 h 1089"/>
                <a:gd name="T24" fmla="*/ 45 w 272"/>
                <a:gd name="T25" fmla="*/ 826 h 1089"/>
                <a:gd name="T26" fmla="*/ 0 w 272"/>
                <a:gd name="T27" fmla="*/ 862 h 1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2" h="1089">
                  <a:moveTo>
                    <a:pt x="0" y="1089"/>
                  </a:moveTo>
                  <a:lnTo>
                    <a:pt x="0" y="0"/>
                  </a:lnTo>
                  <a:lnTo>
                    <a:pt x="272" y="0"/>
                  </a:lnTo>
                  <a:lnTo>
                    <a:pt x="272" y="1089"/>
                  </a:lnTo>
                  <a:lnTo>
                    <a:pt x="227" y="998"/>
                  </a:lnTo>
                  <a:lnTo>
                    <a:pt x="181" y="1089"/>
                  </a:lnTo>
                  <a:lnTo>
                    <a:pt x="181" y="1043"/>
                  </a:lnTo>
                  <a:lnTo>
                    <a:pt x="136" y="1089"/>
                  </a:lnTo>
                  <a:lnTo>
                    <a:pt x="136" y="998"/>
                  </a:lnTo>
                  <a:lnTo>
                    <a:pt x="91" y="1089"/>
                  </a:lnTo>
                  <a:lnTo>
                    <a:pt x="91" y="1043"/>
                  </a:lnTo>
                  <a:lnTo>
                    <a:pt x="45" y="1089"/>
                  </a:lnTo>
                  <a:lnTo>
                    <a:pt x="45" y="1043"/>
                  </a:lnTo>
                  <a:lnTo>
                    <a:pt x="0" y="1089"/>
                  </a:lnTo>
                  <a:close/>
                </a:path>
              </a:pathLst>
            </a:custGeom>
            <a:solidFill>
              <a:srgbClr val="ED667A">
                <a:alpha val="30196"/>
              </a:srgb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AutoShape 143"/>
            <p:cNvSpPr>
              <a:spLocks noChangeArrowheads="1"/>
            </p:cNvSpPr>
            <p:nvPr/>
          </p:nvSpPr>
          <p:spPr bwMode="auto">
            <a:xfrm>
              <a:off x="4105" y="527"/>
              <a:ext cx="1270" cy="398"/>
            </a:xfrm>
            <a:prstGeom prst="homePlate">
              <a:avLst>
                <a:gd name="adj" fmla="val 52267"/>
              </a:avLst>
            </a:prstGeom>
            <a:solidFill>
              <a:srgbClr val="ED667A">
                <a:alpha val="30196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5" name="Text Box 149"/>
            <p:cNvSpPr txBox="1">
              <a:spLocks noChangeArrowheads="1"/>
            </p:cNvSpPr>
            <p:nvPr/>
          </p:nvSpPr>
          <p:spPr bwMode="auto">
            <a:xfrm>
              <a:off x="4228" y="616"/>
              <a:ext cx="80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GB" altLang="en-US" sz="2400" b="1" u="sng" dirty="0" smtClean="0">
                  <a:solidFill>
                    <a:srgbClr val="704FAB"/>
                  </a:solidFill>
                  <a:latin typeface="Comic Sans MS" panose="030F0702030302020204" pitchFamily="66" charset="0"/>
                </a:rPr>
                <a:t>pronouns</a:t>
              </a:r>
            </a:p>
            <a:p>
              <a:pPr eaLnBrk="1" hangingPunct="1">
                <a:lnSpc>
                  <a:spcPct val="75000"/>
                </a:lnSpc>
              </a:pPr>
              <a:endParaRPr lang="en-GB" altLang="en-US" sz="2400" b="1" dirty="0">
                <a:solidFill>
                  <a:srgbClr val="704FAB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1" name="Text Box 149"/>
          <p:cNvSpPr txBox="1">
            <a:spLocks noChangeArrowheads="1"/>
          </p:cNvSpPr>
          <p:nvPr/>
        </p:nvSpPr>
        <p:spPr bwMode="auto">
          <a:xfrm>
            <a:off x="7955767" y="5958895"/>
            <a:ext cx="316534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GB" altLang="en-US" sz="2000" b="1" dirty="0" smtClean="0">
                <a:latin typeface="Comic Sans MS" panose="030F0702030302020204" pitchFamily="66" charset="0"/>
              </a:rPr>
              <a:t>To avoid awkward repetition of nouns and noun phrases</a:t>
            </a:r>
            <a:endParaRPr lang="en-GB" altLang="en-US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Year </a:t>
            </a:r>
            <a:r>
              <a:rPr lang="en-GB" dirty="0" smtClean="0"/>
              <a:t>6 </a:t>
            </a:r>
            <a:r>
              <a:rPr lang="en-GB" dirty="0"/>
              <a:t>punctuation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1678" y="1539026"/>
            <a:ext cx="10178322" cy="4571999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chemeClr val="tx1"/>
                </a:solidFill>
              </a:rPr>
              <a:t>: </a:t>
            </a:r>
            <a:r>
              <a:rPr lang="en-GB" sz="2400" dirty="0" smtClean="0">
                <a:solidFill>
                  <a:schemeClr val="tx1"/>
                </a:solidFill>
              </a:rPr>
              <a:t>Colons – used to introduce closely related information where one clause introduces the next clause or phrase.</a:t>
            </a:r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tx1"/>
                </a:solidFill>
              </a:rPr>
              <a:t>The weather was deteriorating rapidly: she would not go out today.</a:t>
            </a:r>
          </a:p>
          <a:p>
            <a:r>
              <a:rPr lang="en-GB" sz="4000" dirty="0">
                <a:solidFill>
                  <a:schemeClr val="tx1"/>
                </a:solidFill>
              </a:rPr>
              <a:t>: </a:t>
            </a:r>
            <a:r>
              <a:rPr lang="en-GB" sz="2400" dirty="0" smtClean="0">
                <a:solidFill>
                  <a:schemeClr val="tx1"/>
                </a:solidFill>
              </a:rPr>
              <a:t>Colons – to introduce a list </a:t>
            </a:r>
            <a:endParaRPr lang="en-GB" sz="2400" b="1" dirty="0">
              <a:solidFill>
                <a:schemeClr val="tx1"/>
              </a:solidFill>
            </a:endParaRPr>
          </a:p>
          <a:p>
            <a:r>
              <a:rPr lang="en-GB" sz="4000" dirty="0" smtClean="0">
                <a:solidFill>
                  <a:schemeClr val="tx1"/>
                </a:solidFill>
              </a:rPr>
              <a:t>;</a:t>
            </a:r>
            <a:r>
              <a:rPr lang="en-GB" sz="2400" dirty="0" smtClean="0">
                <a:solidFill>
                  <a:schemeClr val="tx1"/>
                </a:solidFill>
              </a:rPr>
              <a:t> Semi colon – separate off closely related items within a sentence</a:t>
            </a:r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tx1"/>
                </a:solidFill>
              </a:rPr>
              <a:t>It was the best of days; it was the worst of days.</a:t>
            </a:r>
          </a:p>
          <a:p>
            <a:r>
              <a:rPr lang="en-GB" sz="4000" dirty="0">
                <a:solidFill>
                  <a:schemeClr val="tx1"/>
                </a:solidFill>
              </a:rPr>
              <a:t>;</a:t>
            </a:r>
            <a:r>
              <a:rPr lang="en-GB" sz="2400" dirty="0">
                <a:solidFill>
                  <a:schemeClr val="tx1"/>
                </a:solidFill>
              </a:rPr>
              <a:t> Semi </a:t>
            </a:r>
            <a:r>
              <a:rPr lang="en-GB" sz="2400" dirty="0" smtClean="0">
                <a:solidFill>
                  <a:schemeClr val="tx1"/>
                </a:solidFill>
              </a:rPr>
              <a:t>colon – within lists </a:t>
            </a:r>
            <a:endParaRPr lang="en-GB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523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31818"/>
          </a:xfrm>
        </p:spPr>
        <p:txBody>
          <a:bodyPr/>
          <a:lstStyle/>
          <a:p>
            <a:r>
              <a:rPr lang="en-US" smtClean="0"/>
              <a:t>COLOns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24067"/>
            <a:ext cx="10178322" cy="4455526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GB" altLang="en-US" sz="2800" dirty="0">
                <a:solidFill>
                  <a:schemeClr val="tx1"/>
                </a:solidFill>
              </a:rPr>
              <a:t>A colon is often used to introduce a list.</a:t>
            </a:r>
          </a:p>
          <a:p>
            <a:pPr>
              <a:lnSpc>
                <a:spcPct val="90000"/>
              </a:lnSpc>
              <a:buNone/>
            </a:pPr>
            <a:endParaRPr lang="en-GB" alt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800" dirty="0">
                <a:solidFill>
                  <a:schemeClr val="tx1"/>
                </a:solidFill>
              </a:rPr>
              <a:t>For example:</a:t>
            </a:r>
          </a:p>
          <a:p>
            <a:pPr>
              <a:lnSpc>
                <a:spcPct val="9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  You will need to bring three things to the party: some food,                  something to drink and a small gift for the host.</a:t>
            </a:r>
          </a:p>
          <a:p>
            <a:pPr marL="0" indent="0">
              <a:lnSpc>
                <a:spcPct val="90000"/>
              </a:lnSpc>
              <a:buNone/>
            </a:pPr>
            <a:endParaRPr lang="en-GB" alt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When you go shopping, buy me: some bananas, eggs, a bottle of milk and some margarine.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86848"/>
          </a:xfrm>
        </p:spPr>
        <p:txBody>
          <a:bodyPr>
            <a:normAutofit fontScale="90000"/>
          </a:bodyPr>
          <a:lstStyle/>
          <a:p>
            <a:r>
              <a:rPr lang="en-US" smtClean="0"/>
              <a:t>colons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74165"/>
            <a:ext cx="10178322" cy="4605428"/>
          </a:xfrm>
        </p:spPr>
        <p:txBody>
          <a:bodyPr/>
          <a:lstStyle/>
          <a:p>
            <a:pPr>
              <a:buNone/>
            </a:pPr>
            <a:r>
              <a:rPr lang="en-GB" altLang="en-US" sz="2800" dirty="0" smtClean="0">
                <a:solidFill>
                  <a:schemeClr val="tx1"/>
                </a:solidFill>
                <a:latin typeface="Tempus Sans ITC" charset="0"/>
              </a:rPr>
              <a:t>   </a:t>
            </a:r>
            <a:r>
              <a:rPr lang="en-GB" altLang="en-US" sz="2800" dirty="0">
                <a:solidFill>
                  <a:schemeClr val="tx1"/>
                </a:solidFill>
              </a:rPr>
              <a:t>A colon can also be used to introduce an explanation, definition or quote: </a:t>
            </a:r>
          </a:p>
          <a:p>
            <a:pPr>
              <a:lnSpc>
                <a:spcPct val="90000"/>
              </a:lnSpc>
              <a:buNone/>
            </a:pPr>
            <a:endParaRPr lang="en-GB" alt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I’ll tell you what I’m going to do: I’m going to train harder.</a:t>
            </a:r>
          </a:p>
          <a:p>
            <a:pPr>
              <a:lnSpc>
                <a:spcPct val="90000"/>
              </a:lnSpc>
            </a:pPr>
            <a:endParaRPr lang="en-GB" alt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Elephant: a large grey mammal.</a:t>
            </a:r>
          </a:p>
          <a:p>
            <a:pPr>
              <a:lnSpc>
                <a:spcPct val="90000"/>
              </a:lnSpc>
            </a:pPr>
            <a:endParaRPr lang="en-GB" alt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In Scene 5, Romeo states:</a:t>
            </a:r>
          </a:p>
          <a:p>
            <a:pPr>
              <a:lnSpc>
                <a:spcPct val="90000"/>
              </a:lnSpc>
              <a:buNone/>
            </a:pPr>
            <a:r>
              <a:rPr lang="en-GB" altLang="en-US" sz="2800" dirty="0">
                <a:solidFill>
                  <a:schemeClr val="tx1"/>
                </a:solidFill>
              </a:rPr>
              <a:t>   “Juliet I love you.”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06769"/>
          </a:xfrm>
        </p:spPr>
        <p:txBody>
          <a:bodyPr/>
          <a:lstStyle/>
          <a:p>
            <a:r>
              <a:rPr lang="en-US" dirty="0" smtClean="0"/>
              <a:t>colons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54047"/>
            <a:ext cx="10178322" cy="44255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The colon can be used to isolate a point for </a:t>
            </a:r>
            <a:r>
              <a:rPr lang="en-GB" altLang="en-US" sz="2800" b="1" u="sng" dirty="0">
                <a:solidFill>
                  <a:schemeClr val="tx1"/>
                </a:solidFill>
              </a:rPr>
              <a:t>emphasis</a:t>
            </a:r>
            <a:r>
              <a:rPr lang="en-GB" altLang="en-US" sz="2800" dirty="0">
                <a:solidFill>
                  <a:schemeClr val="tx1"/>
                </a:solidFill>
              </a:rPr>
              <a:t>: </a:t>
            </a:r>
          </a:p>
          <a:p>
            <a:pPr>
              <a:lnSpc>
                <a:spcPct val="90000"/>
              </a:lnSpc>
            </a:pPr>
            <a:endParaRPr lang="en-GB" alt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   </a:t>
            </a:r>
          </a:p>
          <a:p>
            <a:pPr>
              <a:lnSpc>
                <a:spcPct val="9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There’s only one word I can use to describe that: fabulous.</a:t>
            </a:r>
          </a:p>
          <a:p>
            <a:pPr>
              <a:lnSpc>
                <a:spcPct val="90000"/>
              </a:lnSpc>
            </a:pPr>
            <a:endParaRPr lang="en-GB" alt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There’s only one thing I had left: hope.</a:t>
            </a:r>
          </a:p>
          <a:p>
            <a:pPr>
              <a:lnSpc>
                <a:spcPct val="90000"/>
              </a:lnSpc>
            </a:pPr>
            <a:endParaRPr lang="en-GB" alt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I only wanted one thing: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2445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39" y="1874517"/>
            <a:ext cx="10476399" cy="378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73" y="1669321"/>
            <a:ext cx="9017531" cy="413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5 word 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66981" y="1128450"/>
            <a:ext cx="10178322" cy="56973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Prior knowledge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Prefix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Suffix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Year 5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Convert nouns and adjectives into verbs using </a:t>
            </a:r>
            <a:r>
              <a:rPr lang="en-GB" dirty="0">
                <a:solidFill>
                  <a:schemeClr val="tx1"/>
                </a:solidFill>
              </a:rPr>
              <a:t>suffixes </a:t>
            </a:r>
            <a:r>
              <a:rPr lang="en-GB" b="1" dirty="0">
                <a:solidFill>
                  <a:schemeClr val="tx1"/>
                </a:solidFill>
              </a:rPr>
              <a:t>   -</a:t>
            </a:r>
            <a:r>
              <a:rPr lang="en-GB" b="1" dirty="0" err="1">
                <a:solidFill>
                  <a:schemeClr val="tx1"/>
                </a:solidFill>
              </a:rPr>
              <a:t>ify</a:t>
            </a:r>
            <a:r>
              <a:rPr lang="en-GB" b="1" dirty="0">
                <a:solidFill>
                  <a:schemeClr val="tx1"/>
                </a:solidFill>
              </a:rPr>
              <a:t>, -ate, -</a:t>
            </a:r>
            <a:r>
              <a:rPr lang="en-GB" b="1" dirty="0" err="1" smtClean="0">
                <a:solidFill>
                  <a:schemeClr val="tx1"/>
                </a:solidFill>
              </a:rPr>
              <a:t>ise</a:t>
            </a:r>
            <a:endParaRPr lang="en-GB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b="1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>
                <a:solidFill>
                  <a:schemeClr val="tx1"/>
                </a:solidFill>
              </a:rPr>
              <a:t>Using prefixes to alter the meaning of verbs 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566141"/>
              </p:ext>
            </p:extLst>
          </p:nvPr>
        </p:nvGraphicFramePr>
        <p:xfrm>
          <a:off x="1266981" y="3334077"/>
          <a:ext cx="1017832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2774"/>
                <a:gridCol w="3392774"/>
                <a:gridCol w="339277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Beautiful                    adjective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Formula                           noun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Critic                               noun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Beaut</a:t>
                      </a:r>
                      <a:r>
                        <a:rPr lang="en-GB" b="1" dirty="0" smtClean="0"/>
                        <a:t>ify</a:t>
                      </a:r>
                      <a:r>
                        <a:rPr lang="en-GB" dirty="0" smtClean="0"/>
                        <a:t>                               verb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Formul</a:t>
                      </a:r>
                      <a:r>
                        <a:rPr lang="en-GB" b="1" dirty="0" smtClean="0"/>
                        <a:t>ate</a:t>
                      </a:r>
                      <a:r>
                        <a:rPr lang="en-GB" dirty="0" smtClean="0"/>
                        <a:t>                            verb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Critic</a:t>
                      </a:r>
                      <a:r>
                        <a:rPr lang="en-GB" b="1" dirty="0" smtClean="0"/>
                        <a:t>ise</a:t>
                      </a:r>
                      <a:r>
                        <a:rPr lang="en-GB" dirty="0" smtClean="0"/>
                        <a:t>                               verb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Class                           </a:t>
                      </a:r>
                      <a:r>
                        <a:rPr lang="en-GB" b="1" baseline="0" dirty="0" smtClean="0">
                          <a:solidFill>
                            <a:schemeClr val="bg1"/>
                          </a:solidFill>
                        </a:rPr>
                        <a:t>      noun</a:t>
                      </a:r>
                      <a:endParaRPr lang="en-GB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Elastic</a:t>
                      </a:r>
                      <a:r>
                        <a:rPr lang="en-GB" b="1" baseline="0" dirty="0" smtClean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                 </a:t>
                      </a:r>
                      <a:r>
                        <a:rPr lang="en-GB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          noun 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Terror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                              </a:t>
                      </a:r>
                      <a:r>
                        <a:rPr lang="en-GB" b="1" baseline="0" dirty="0" smtClean="0">
                          <a:solidFill>
                            <a:schemeClr val="bg1"/>
                          </a:solidFill>
                        </a:rPr>
                        <a:t>noun 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Class</a:t>
                      </a:r>
                      <a:r>
                        <a:rPr lang="en-GB" b="1" dirty="0" smtClean="0"/>
                        <a:t>ify                               </a:t>
                      </a:r>
                      <a:r>
                        <a:rPr lang="en-GB" baseline="0" dirty="0" smtClean="0"/>
                        <a:t>verb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err="1" smtClean="0"/>
                        <a:t>Elastic</a:t>
                      </a:r>
                      <a:r>
                        <a:rPr lang="en-GB" b="1" dirty="0" err="1" smtClean="0"/>
                        <a:t>ate</a:t>
                      </a:r>
                      <a:r>
                        <a:rPr lang="en-GB" b="1" dirty="0" smtClean="0"/>
                        <a:t>   </a:t>
                      </a:r>
                      <a:r>
                        <a:rPr lang="en-GB" baseline="0" dirty="0" smtClean="0"/>
                        <a:t>                          verb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Terror</a:t>
                      </a:r>
                      <a:r>
                        <a:rPr lang="en-GB" b="1" dirty="0" smtClean="0"/>
                        <a:t>ise</a:t>
                      </a:r>
                      <a:r>
                        <a:rPr lang="en-GB" dirty="0" smtClean="0"/>
                        <a:t>                       adjective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45450"/>
              </p:ext>
            </p:extLst>
          </p:nvPr>
        </p:nvGraphicFramePr>
        <p:xfrm>
          <a:off x="1251675" y="5654824"/>
          <a:ext cx="1018075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792"/>
                <a:gridCol w="1696792"/>
                <a:gridCol w="1696792"/>
                <a:gridCol w="1696792"/>
                <a:gridCol w="1696792"/>
                <a:gridCol w="1696792"/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mis</a:t>
                      </a:r>
                      <a:r>
                        <a:rPr lang="en-GB" dirty="0" smtClean="0"/>
                        <a:t>-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dis-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de-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re-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over-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mis</a:t>
                      </a:r>
                      <a:r>
                        <a:rPr lang="en-GB" dirty="0" smtClean="0"/>
                        <a:t>understood     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dis</a:t>
                      </a:r>
                      <a:r>
                        <a:rPr lang="en-GB" dirty="0" smtClean="0"/>
                        <a:t>appear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baseline="0" dirty="0" smtClean="0"/>
                        <a:t>de</a:t>
                      </a:r>
                      <a:r>
                        <a:rPr lang="en-GB" baseline="0" dirty="0" smtClean="0"/>
                        <a:t>construct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re</a:t>
                      </a:r>
                      <a:r>
                        <a:rPr lang="en-GB" dirty="0" smtClean="0"/>
                        <a:t>group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b="1" dirty="0" smtClean="0"/>
                        <a:t>over</a:t>
                      </a:r>
                      <a:r>
                        <a:rPr lang="en-GB" dirty="0" smtClean="0"/>
                        <a:t>load          </a:t>
                      </a:r>
                      <a:r>
                        <a:rPr lang="en-GB" b="1" dirty="0" smtClean="0"/>
                        <a:t>over</a:t>
                      </a:r>
                      <a:r>
                        <a:rPr lang="en-GB" dirty="0" smtClean="0"/>
                        <a:t>joyed 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mis</a:t>
                      </a:r>
                      <a:r>
                        <a:rPr lang="en-GB" dirty="0" smtClean="0"/>
                        <a:t>guided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dis</a:t>
                      </a:r>
                      <a:r>
                        <a:rPr lang="en-GB" dirty="0" smtClean="0"/>
                        <a:t>trust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de</a:t>
                      </a:r>
                      <a:r>
                        <a:rPr lang="en-GB" dirty="0" smtClean="0"/>
                        <a:t>code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re</a:t>
                      </a:r>
                      <a:r>
                        <a:rPr lang="en-GB" dirty="0" smtClean="0"/>
                        <a:t>do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b="1" dirty="0" smtClean="0"/>
                        <a:t>over</a:t>
                      </a:r>
                      <a:r>
                        <a:rPr lang="en-GB" dirty="0" smtClean="0"/>
                        <a:t>coat</a:t>
                      </a:r>
                      <a:r>
                        <a:rPr lang="en-GB" baseline="0" dirty="0" smtClean="0"/>
                        <a:t>           </a:t>
                      </a:r>
                      <a:r>
                        <a:rPr lang="en-GB" b="1" baseline="0" dirty="0" smtClean="0"/>
                        <a:t>over</a:t>
                      </a:r>
                      <a:r>
                        <a:rPr lang="en-GB" baseline="0" dirty="0" smtClean="0"/>
                        <a:t>hang 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140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06769"/>
          </a:xfrm>
        </p:spPr>
        <p:txBody>
          <a:bodyPr/>
          <a:lstStyle/>
          <a:p>
            <a:r>
              <a:rPr lang="en-US" smtClean="0"/>
              <a:t>Semi-colons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89155"/>
            <a:ext cx="10178322" cy="45904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The semi-colon is often used to join together two connected clauses.</a:t>
            </a:r>
          </a:p>
          <a:p>
            <a:pPr>
              <a:lnSpc>
                <a:spcPct val="100000"/>
              </a:lnSpc>
            </a:pPr>
            <a:endParaRPr lang="en-GB" altLang="en-US" sz="2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For example:</a:t>
            </a:r>
          </a:p>
          <a:p>
            <a:pPr>
              <a:lnSpc>
                <a:spcPct val="100000"/>
              </a:lnSpc>
            </a:pPr>
            <a:endParaRPr lang="en-GB" altLang="en-US" sz="2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altLang="en-US" sz="2800" dirty="0">
                <a:solidFill>
                  <a:schemeClr val="tx1"/>
                </a:solidFill>
              </a:rPr>
              <a:t>Mary drives a Mercedes; Jo drives a Volvo.</a:t>
            </a:r>
          </a:p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tx1"/>
                </a:solidFill>
              </a:rPr>
              <a:t>Mrs Saunders teaches French; Mr Atkinson teaches PE.</a:t>
            </a:r>
          </a:p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tx1"/>
                </a:solidFill>
              </a:rPr>
              <a:t>I like jam on toast; my brother prefers peanut butter on toast.</a:t>
            </a:r>
          </a:p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tx1"/>
                </a:solidFill>
              </a:rPr>
              <a:t>Adam’s birthday is in September; Matthew’s is in December.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Semi-colons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319134"/>
            <a:ext cx="10178322" cy="5048211"/>
          </a:xfrm>
        </p:spPr>
        <p:txBody>
          <a:bodyPr>
            <a:normAutofit fontScale="85000" lnSpcReduction="20000"/>
          </a:bodyPr>
          <a:lstStyle/>
          <a:p>
            <a:r>
              <a:rPr lang="en-GB" altLang="en-US" sz="3000" dirty="0" smtClean="0">
                <a:solidFill>
                  <a:schemeClr val="tx1"/>
                </a:solidFill>
              </a:rPr>
              <a:t>A </a:t>
            </a:r>
            <a:r>
              <a:rPr lang="en-GB" altLang="en-US" sz="3000" dirty="0">
                <a:solidFill>
                  <a:schemeClr val="tx1"/>
                </a:solidFill>
              </a:rPr>
              <a:t>semi-colon can sometimes be used to replace a full stop.  It links two complete sentences and turns them into one.</a:t>
            </a:r>
          </a:p>
          <a:p>
            <a:endParaRPr lang="en-GB" altLang="en-US" sz="3000" dirty="0">
              <a:solidFill>
                <a:schemeClr val="tx1"/>
              </a:solidFill>
            </a:endParaRPr>
          </a:p>
          <a:p>
            <a:r>
              <a:rPr lang="en-GB" altLang="en-US" sz="3000" dirty="0">
                <a:solidFill>
                  <a:schemeClr val="tx1"/>
                </a:solidFill>
              </a:rPr>
              <a:t>Elephants live in hot countries; they cool off by bathing. </a:t>
            </a:r>
          </a:p>
          <a:p>
            <a:pPr marL="0" indent="0">
              <a:buNone/>
            </a:pPr>
            <a:endParaRPr lang="en-GB" altLang="en-US" sz="3000" dirty="0">
              <a:solidFill>
                <a:schemeClr val="tx1"/>
              </a:solidFill>
            </a:endParaRPr>
          </a:p>
          <a:p>
            <a:r>
              <a:rPr lang="en-GB" altLang="en-US" sz="3000" dirty="0">
                <a:solidFill>
                  <a:schemeClr val="tx1"/>
                </a:solidFill>
              </a:rPr>
              <a:t>Teachers have lots of work; they are always marking books.</a:t>
            </a:r>
          </a:p>
          <a:p>
            <a:endParaRPr lang="en-GB" altLang="en-US" sz="3000" dirty="0">
              <a:solidFill>
                <a:schemeClr val="tx1"/>
              </a:solidFill>
            </a:endParaRPr>
          </a:p>
          <a:p>
            <a:r>
              <a:rPr lang="en-GB" altLang="en-US" sz="3000" dirty="0">
                <a:solidFill>
                  <a:schemeClr val="tx1"/>
                </a:solidFill>
              </a:rPr>
              <a:t>She was very tired; she had worked late into the night.</a:t>
            </a:r>
          </a:p>
          <a:p>
            <a:endParaRPr lang="en-GB" altLang="en-US" sz="3000" dirty="0">
              <a:solidFill>
                <a:schemeClr val="tx1"/>
              </a:solidFill>
            </a:endParaRPr>
          </a:p>
          <a:p>
            <a:r>
              <a:rPr lang="en-GB" altLang="en-US" sz="3000" dirty="0">
                <a:solidFill>
                  <a:schemeClr val="tx1"/>
                </a:solidFill>
              </a:rPr>
              <a:t>The invitations had all been sent out; two hundred guests were expected.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Semi-colons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89154"/>
            <a:ext cx="10178322" cy="5141625"/>
          </a:xfrm>
        </p:spPr>
        <p:txBody>
          <a:bodyPr>
            <a:normAutofit/>
          </a:bodyPr>
          <a:lstStyle/>
          <a:p>
            <a:r>
              <a:rPr lang="en-GB" altLang="en-US" sz="2800" dirty="0">
                <a:solidFill>
                  <a:schemeClr val="tx1"/>
                </a:solidFill>
              </a:rPr>
              <a:t>The semi-colon is also used to </a:t>
            </a:r>
            <a:r>
              <a:rPr lang="en-GB" altLang="en-US" sz="2800" b="1" dirty="0">
                <a:solidFill>
                  <a:schemeClr val="tx1"/>
                </a:solidFill>
              </a:rPr>
              <a:t>separate items in a list</a:t>
            </a:r>
            <a:r>
              <a:rPr lang="en-GB" altLang="en-US" sz="2800" dirty="0">
                <a:solidFill>
                  <a:schemeClr val="tx1"/>
                </a:solidFill>
              </a:rPr>
              <a:t>, when the items are </a:t>
            </a:r>
            <a:r>
              <a:rPr lang="en-GB" altLang="en-US" sz="2800" b="1" dirty="0">
                <a:solidFill>
                  <a:schemeClr val="tx1"/>
                </a:solidFill>
              </a:rPr>
              <a:t>long phrases</a:t>
            </a:r>
            <a:r>
              <a:rPr lang="en-GB" altLang="en-US" sz="28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altLang="en-US" sz="2400" dirty="0">
              <a:solidFill>
                <a:schemeClr val="tx1"/>
              </a:solidFill>
              <a:latin typeface="Tempus Sans ITC" charset="0"/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I have been to Newcastle, Carlisle, and York in the North; Bristol, Exeter, and Portsmouth in the South; and Cromer, Norwich, and Lincoln in the East</a:t>
            </a:r>
            <a:r>
              <a:rPr lang="en-GB" sz="2800" dirty="0" smtClean="0">
                <a:solidFill>
                  <a:schemeClr val="tx1"/>
                </a:solidFill>
              </a:rPr>
              <a:t>.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When I went shopping, I bought bread</a:t>
            </a:r>
            <a:r>
              <a:rPr lang="en-GB" sz="2800" dirty="0">
                <a:solidFill>
                  <a:schemeClr val="tx1"/>
                </a:solidFill>
              </a:rPr>
              <a:t>, milk, butter, and cheese from the corner shop; lamb and beef from </a:t>
            </a:r>
            <a:r>
              <a:rPr lang="en-GB" sz="2800">
                <a:solidFill>
                  <a:schemeClr val="tx1"/>
                </a:solidFill>
              </a:rPr>
              <a:t>the </a:t>
            </a:r>
            <a:r>
              <a:rPr lang="en-GB" sz="2800" smtClean="0">
                <a:solidFill>
                  <a:schemeClr val="tx1"/>
                </a:solidFill>
              </a:rPr>
              <a:t>market and </a:t>
            </a:r>
            <a:r>
              <a:rPr lang="en-GB" sz="2800" dirty="0">
                <a:solidFill>
                  <a:schemeClr val="tx1"/>
                </a:solidFill>
              </a:rPr>
              <a:t>onions from your uncle's </a:t>
            </a:r>
            <a:r>
              <a:rPr lang="en-GB" sz="2800" dirty="0" smtClean="0">
                <a:solidFill>
                  <a:schemeClr val="tx1"/>
                </a:solidFill>
              </a:rPr>
              <a:t>stall</a:t>
            </a:r>
            <a:r>
              <a:rPr lang="en-GB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91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GPAS question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32" y="2281627"/>
            <a:ext cx="10567214" cy="28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761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39" y="1376805"/>
            <a:ext cx="82296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095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Year </a:t>
            </a:r>
            <a:r>
              <a:rPr lang="en-GB" dirty="0" smtClean="0"/>
              <a:t>6 </a:t>
            </a:r>
            <a:r>
              <a:rPr lang="en-GB" dirty="0"/>
              <a:t>punctuation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1678" y="1394085"/>
            <a:ext cx="10178322" cy="4721902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Dashes – separate  (longer than a hyphen) 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tx1"/>
                </a:solidFill>
              </a:rPr>
              <a:t>And the winner is – Angela!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tx1"/>
                </a:solidFill>
              </a:rPr>
              <a:t>The lost cat – which had now been missing for three days – looked small, tired and hungry</a:t>
            </a:r>
            <a:r>
              <a:rPr lang="en-GB" sz="24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sz="2400" b="1" dirty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Hyphens </a:t>
            </a:r>
            <a:r>
              <a:rPr lang="en-GB" sz="2400" dirty="0">
                <a:solidFill>
                  <a:schemeClr val="tx1"/>
                </a:solidFill>
              </a:rPr>
              <a:t>– link </a:t>
            </a:r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tx1"/>
                </a:solidFill>
              </a:rPr>
              <a:t>Brother-in-law </a:t>
            </a:r>
            <a:endParaRPr lang="en-GB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tx1"/>
                </a:solidFill>
              </a:rPr>
              <a:t>Recovering from an illness, re-covering a chair </a:t>
            </a:r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tx1"/>
                </a:solidFill>
              </a:rPr>
              <a:t>Man eating shark, man-eating shark (to avoid ambiguity).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Bullet points  - to list 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788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USEFUL WEBSITES, GAMES AND 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892301"/>
            <a:ext cx="10178322" cy="3987292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www.woodlands-junior.kent.sch.uk/interactive/literacy2.htm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www.bbc.co.uk/bitesize/ks2/english/spelling_grammar</a:t>
            </a:r>
            <a:r>
              <a:rPr lang="en-GB" sz="2800" dirty="0">
                <a:solidFill>
                  <a:schemeClr val="tx1"/>
                </a:solidFill>
              </a:rPr>
              <a:t>/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www.topmarks.co.uk</a:t>
            </a:r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http</a:t>
            </a:r>
            <a:r>
              <a:rPr lang="en-GB" sz="2800" dirty="0">
                <a:solidFill>
                  <a:schemeClr val="tx1"/>
                </a:solidFill>
              </a:rPr>
              <a:t>://www.compare4kids.co.uk/literacy.php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http</a:t>
            </a:r>
            <a:r>
              <a:rPr lang="en-GB" sz="2800" dirty="0">
                <a:solidFill>
                  <a:schemeClr val="tx1"/>
                </a:solidFill>
              </a:rPr>
              <a:t>://www.crickweb.co.uk/ks2literacy.html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http</a:t>
            </a:r>
            <a:r>
              <a:rPr lang="en-GB" sz="2800" dirty="0">
                <a:solidFill>
                  <a:schemeClr val="tx1"/>
                </a:solidFill>
              </a:rPr>
              <a:t>://www.iboard.co.uk/iwb/Punctuate-Me-Super-Heroes-Complex-Speech-2485</a:t>
            </a:r>
          </a:p>
        </p:txBody>
      </p:sp>
    </p:spTree>
    <p:extLst>
      <p:ext uri="{BB962C8B-B14F-4D97-AF65-F5344CB8AC3E}">
        <p14:creationId xmlns:p14="http://schemas.microsoft.com/office/powerpoint/2010/main" val="23083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76515"/>
          </a:xfrm>
        </p:spPr>
        <p:txBody>
          <a:bodyPr/>
          <a:lstStyle/>
          <a:p>
            <a:r>
              <a:rPr lang="en-GB" u="sng" dirty="0" smtClean="0"/>
              <a:t>USEFUL WEBSITES AND PAST PAPERS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600201"/>
            <a:ext cx="10178322" cy="4279392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  <a:hlinkClick r:id="rId2"/>
              </a:rPr>
              <a:t>http://www.satspapers.org.uk/</a:t>
            </a:r>
            <a:endParaRPr lang="en-GB" sz="3600" dirty="0" smtClean="0">
              <a:solidFill>
                <a:schemeClr val="tx1"/>
              </a:solidFill>
            </a:endParaRPr>
          </a:p>
          <a:p>
            <a:r>
              <a:rPr lang="en-GB" sz="3600" dirty="0" smtClean="0">
                <a:solidFill>
                  <a:schemeClr val="tx1"/>
                </a:solidFill>
                <a:hlinkClick r:id="rId3"/>
              </a:rPr>
              <a:t>http://www.satstestsonline.co.uk/sto_past_papers.aspx</a:t>
            </a:r>
            <a:endParaRPr lang="en-GB" sz="3600" dirty="0" smtClean="0">
              <a:solidFill>
                <a:schemeClr val="tx1"/>
              </a:solidFill>
            </a:endParaRPr>
          </a:p>
          <a:p>
            <a:r>
              <a:rPr lang="en-GB" sz="3600" dirty="0" smtClean="0">
                <a:hlinkClick r:id="rId4"/>
              </a:rPr>
              <a:t>http</a:t>
            </a:r>
            <a:r>
              <a:rPr lang="en-GB" sz="3600" dirty="0">
                <a:hlinkClick r:id="rId4"/>
              </a:rPr>
              <a:t>://www.theschoolrun.com</a:t>
            </a:r>
            <a:endParaRPr lang="en-GB" sz="3600" dirty="0"/>
          </a:p>
          <a:p>
            <a:endParaRPr lang="en-GB" sz="3600" dirty="0" smtClean="0">
              <a:solidFill>
                <a:schemeClr val="tx1"/>
              </a:solidFill>
            </a:endParaRPr>
          </a:p>
          <a:p>
            <a:endParaRPr lang="en-GB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248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3996" y="3368205"/>
            <a:ext cx="3274028" cy="2995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1678" y="5111116"/>
            <a:ext cx="5409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help: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Copy of the presentation on the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Glossary on the website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Range of study guides  e.g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CGP and Collins (age related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94" y="1533012"/>
            <a:ext cx="2167952" cy="3055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642" y="1533012"/>
            <a:ext cx="2326617" cy="30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5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Gpas</a:t>
            </a:r>
            <a:r>
              <a:rPr lang="en-US" dirty="0" smtClean="0"/>
              <a:t> question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2459218"/>
            <a:ext cx="10356294" cy="23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1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3707"/>
          </a:xfrm>
        </p:spPr>
        <p:txBody>
          <a:bodyPr/>
          <a:lstStyle/>
          <a:p>
            <a:r>
              <a:rPr lang="en-GB" dirty="0" smtClean="0"/>
              <a:t>Nouns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95754"/>
            <a:ext cx="10178322" cy="47478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chemeClr val="tx1"/>
                </a:solidFill>
              </a:rPr>
              <a:t>Common nouns (naming words)</a:t>
            </a:r>
            <a:r>
              <a:rPr lang="en-GB" dirty="0">
                <a:solidFill>
                  <a:schemeClr val="tx1"/>
                </a:solidFill>
              </a:rPr>
              <a:t> </a:t>
            </a: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table 				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         			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c</a:t>
            </a:r>
            <a:r>
              <a:rPr lang="en-GB" sz="2800" dirty="0" smtClean="0">
                <a:solidFill>
                  <a:schemeClr val="tx1"/>
                </a:solidFill>
              </a:rPr>
              <a:t>hair				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cat				         	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dog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b</a:t>
            </a:r>
            <a:r>
              <a:rPr lang="en-GB" sz="2800" dirty="0" smtClean="0">
                <a:solidFill>
                  <a:schemeClr val="tx1"/>
                </a:solidFill>
              </a:rPr>
              <a:t>ook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pencil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apple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potato</a:t>
            </a: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s://st.hzcdn.com/simgs/2221d348039811f9_4-3344/contemporary-kids-tables-and-chai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77" y="3438854"/>
            <a:ext cx="3739661" cy="255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ucycuisine.com/wp-content/uploads/2013/03/IMG_31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447" y="456761"/>
            <a:ext cx="3223846" cy="235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3707"/>
          </a:xfrm>
        </p:spPr>
        <p:txBody>
          <a:bodyPr/>
          <a:lstStyle/>
          <a:p>
            <a:r>
              <a:rPr lang="en-GB" dirty="0" smtClean="0"/>
              <a:t>Nouns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95754"/>
            <a:ext cx="10178322" cy="5040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chemeClr val="tx1"/>
                </a:solidFill>
              </a:rPr>
              <a:t>Proper nouns (names of people, places, events, days of the week, months of the year)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Simon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Jenny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Monday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Thursday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May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October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Easter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Christmas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Farnborough Primary School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</a:rPr>
              <a:t>St Martin of Tours Church</a:t>
            </a: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la-drivingschool.co.uk/wp-content/uploads/2014/04/Happy-Easter-Bun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08" y="1921518"/>
            <a:ext cx="2918434" cy="209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holidays.net/wp-content/uploads/2015/12/christmas-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43" y="4419599"/>
            <a:ext cx="3043611" cy="203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media.cylex-uk.co.uk/companies/1435/7572/logo/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262" y="2016700"/>
            <a:ext cx="2334602" cy="190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29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1417</TotalTime>
  <Words>2357</Words>
  <Application>Microsoft Office PowerPoint</Application>
  <PresentationFormat>Custom</PresentationFormat>
  <Paragraphs>479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Badge</vt:lpstr>
      <vt:lpstr>Year 5 &amp; 6 GPAS</vt:lpstr>
      <vt:lpstr>GPAS – WHY?</vt:lpstr>
      <vt:lpstr>GPAS TEST – WHY?</vt:lpstr>
      <vt:lpstr>GPAS - WRITING</vt:lpstr>
      <vt:lpstr>CURRICULUM – Year 5</vt:lpstr>
      <vt:lpstr>Year 5 word </vt:lpstr>
      <vt:lpstr>Gpas question 2017</vt:lpstr>
      <vt:lpstr>Nouns</vt:lpstr>
      <vt:lpstr>Nouns</vt:lpstr>
      <vt:lpstr>Nouns</vt:lpstr>
      <vt:lpstr>Nouns</vt:lpstr>
      <vt:lpstr>Year 5 sentence</vt:lpstr>
      <vt:lpstr>relative clauses</vt:lpstr>
      <vt:lpstr>Gpas question 2017</vt:lpstr>
      <vt:lpstr>Gpas question 2017</vt:lpstr>
      <vt:lpstr>Gpas question 2016</vt:lpstr>
      <vt:lpstr>Modal verbs</vt:lpstr>
      <vt:lpstr>Modal verbs</vt:lpstr>
      <vt:lpstr>Modal verbs</vt:lpstr>
      <vt:lpstr>Gpas question 2017</vt:lpstr>
      <vt:lpstr>Year 5 sentence</vt:lpstr>
      <vt:lpstr>Adverbs </vt:lpstr>
      <vt:lpstr>Year 5 text</vt:lpstr>
      <vt:lpstr>ADVERBIALS</vt:lpstr>
      <vt:lpstr>ADVERBIALS</vt:lpstr>
      <vt:lpstr>FRONTED ADVERBIALS</vt:lpstr>
      <vt:lpstr>Year 5 punctuation</vt:lpstr>
      <vt:lpstr>brackets</vt:lpstr>
      <vt:lpstr>brackets</vt:lpstr>
      <vt:lpstr>brackets</vt:lpstr>
      <vt:lpstr>Gpas question 2017</vt:lpstr>
      <vt:lpstr>Gpas question 2017</vt:lpstr>
      <vt:lpstr>Gpas question 2017</vt:lpstr>
      <vt:lpstr>Gpas question 2017</vt:lpstr>
      <vt:lpstr>Gpas question 2016</vt:lpstr>
      <vt:lpstr>Dashes</vt:lpstr>
      <vt:lpstr>Dashes</vt:lpstr>
      <vt:lpstr>Dashes</vt:lpstr>
      <vt:lpstr>Gpas question 2017</vt:lpstr>
      <vt:lpstr>Gpas question 2017</vt:lpstr>
      <vt:lpstr>Curriculum – YEAR 6</vt:lpstr>
      <vt:lpstr>YEAR 6 - WORD</vt:lpstr>
      <vt:lpstr>WORD</vt:lpstr>
      <vt:lpstr>Gpas question 2017</vt:lpstr>
      <vt:lpstr>WORD</vt:lpstr>
      <vt:lpstr>Gpas question 2017</vt:lpstr>
      <vt:lpstr>Year 6 - sentence </vt:lpstr>
      <vt:lpstr>Gpas question 2016</vt:lpstr>
      <vt:lpstr>Year 6 - sentence  passive voice</vt:lpstr>
      <vt:lpstr>Gpas question 2017</vt:lpstr>
      <vt:lpstr>Gpas question 2016</vt:lpstr>
      <vt:lpstr>Gpas question 2016</vt:lpstr>
      <vt:lpstr>YEAR 6 - TEXT</vt:lpstr>
      <vt:lpstr>Year 6 punctuation</vt:lpstr>
      <vt:lpstr>COLOns</vt:lpstr>
      <vt:lpstr>colons</vt:lpstr>
      <vt:lpstr>colons</vt:lpstr>
      <vt:lpstr>Gpas question 2017</vt:lpstr>
      <vt:lpstr>Gpas question 2016</vt:lpstr>
      <vt:lpstr>Semi-colons</vt:lpstr>
      <vt:lpstr>Semi-colons</vt:lpstr>
      <vt:lpstr>Semi-colons</vt:lpstr>
      <vt:lpstr>GPAS question 2017</vt:lpstr>
      <vt:lpstr>Gpas question 2017</vt:lpstr>
      <vt:lpstr>Year 6 punctuation</vt:lpstr>
      <vt:lpstr>USEFUL WEBSITES, GAMES AND ACTIVITIES</vt:lpstr>
      <vt:lpstr>USEFUL WEBSITES AND PAST PAPERS</vt:lpstr>
      <vt:lpstr>Any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&amp; 6 SPAG</dc:title>
  <dc:creator>Leigh Handley</dc:creator>
  <cp:lastModifiedBy>teacher</cp:lastModifiedBy>
  <cp:revision>139</cp:revision>
  <cp:lastPrinted>2016-06-08T14:53:19Z</cp:lastPrinted>
  <dcterms:created xsi:type="dcterms:W3CDTF">2016-05-07T21:38:53Z</dcterms:created>
  <dcterms:modified xsi:type="dcterms:W3CDTF">2017-11-28T10:42:00Z</dcterms:modified>
</cp:coreProperties>
</file>