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6" r:id="rId2"/>
    <p:sldMasterId id="2147483694" r:id="rId3"/>
    <p:sldMasterId id="2147483711" r:id="rId4"/>
  </p:sldMasterIdLst>
  <p:notesMasterIdLst>
    <p:notesMasterId r:id="rId20"/>
  </p:notesMasterIdLst>
  <p:handoutMasterIdLst>
    <p:handoutMasterId r:id="rId21"/>
  </p:handoutMasterIdLst>
  <p:sldIdLst>
    <p:sldId id="294" r:id="rId5"/>
    <p:sldId id="333" r:id="rId6"/>
    <p:sldId id="334" r:id="rId7"/>
    <p:sldId id="335" r:id="rId8"/>
    <p:sldId id="336" r:id="rId9"/>
    <p:sldId id="324" r:id="rId10"/>
    <p:sldId id="328" r:id="rId11"/>
    <p:sldId id="327" r:id="rId12"/>
    <p:sldId id="326" r:id="rId13"/>
    <p:sldId id="325" r:id="rId14"/>
    <p:sldId id="329" r:id="rId15"/>
    <p:sldId id="309" r:id="rId16"/>
    <p:sldId id="331" r:id="rId17"/>
    <p:sldId id="338" r:id="rId18"/>
    <p:sldId id="337" r:id="rId19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uffy-TTF" panose="020B0603060100000000" charset="0"/>
      <p:regular r:id="rId30"/>
      <p:bold r:id="rId31"/>
      <p:italic r:id="rId32"/>
      <p:boldItalic r:id="rId33"/>
    </p:embeddedFont>
    <p:embeddedFont>
      <p:font typeface="Twinkl SemiBold" charset="0"/>
      <p:bold r:id="rId3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2233"/>
    <a:srgbClr val="AEE9EC"/>
    <a:srgbClr val="D83A5E"/>
    <a:srgbClr val="2DB6BC"/>
    <a:srgbClr val="F5CFD8"/>
    <a:srgbClr val="FAB001"/>
    <a:srgbClr val="8D358B"/>
    <a:srgbClr val="F08115"/>
    <a:srgbClr val="FF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11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06/12/2020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06/12/2020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4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06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016A7C7-F262-4B29-8C75-E10613B2865E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54AFCCD1-7DD3-4D06-BE2F-D27EAD396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7B48EAA-1C09-42DC-ADA1-D06AE22FC9CE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62ACE3F-F204-4EEE-AE65-009DE278A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1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B68593FD-A51A-4C97-AED3-CBC93569667C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2748C90C-A3BE-4BB2-AC98-1BE3B59A5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1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E6E800F-B514-4551-9F75-2E61A0D389D3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0C78ED9-DBB2-4F11-A4A8-989DBED2E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7EAE4F4-88B1-49DC-AA04-8A1B6C05E9C7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6B0A1C9-2506-411F-8ECD-EC45B4E800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6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C9CFD939-0B39-482A-ADDF-0023C215E639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C86D6D1-13F5-4C0E-961F-0CA511CF1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4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A83BF6AC-D28C-4A59-A268-F927B3CDB6B5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5BD779F-F510-40F2-AFB6-0838B868F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1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66BA7BEE-FCE1-4648-8A00-A965169D81E3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11E6DF25-C097-43A5-BD2F-E38DBD000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9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D2D06A3D-6164-46A9-83D6-A6B704AFDFDF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7FE518A6-2DCF-460C-AB46-028AF0B12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76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F560541C-8BD5-4737-A657-3A05BACC7C32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E539A27D-1135-4852-B1B4-D5A5B2E8D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13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9AD1347F-53C3-484F-B8EC-4B6DD119FEEC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winkl"/>
              </a:defRPr>
            </a:lvl1pPr>
          </a:lstStyle>
          <a:p>
            <a:pPr>
              <a:defRPr/>
            </a:pPr>
            <a:fld id="{46E5AFA4-9299-4AE3-B10F-67C7BC212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59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7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589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703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47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818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333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17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40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4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B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29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2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B75AAD-9169-4AB1-BAB3-6DFDBB58984B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55698D-289D-4F5D-90E9-273A2A3FB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9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vimeo.com/106231366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background">
            <a:extLst>
              <a:ext uri="{FF2B5EF4-FFF2-40B4-BE49-F238E27FC236}">
                <a16:creationId xmlns:a16="http://schemas.microsoft.com/office/drawing/2014/main" xmlns="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8" name="PLAY 1">
            <a:extLst>
              <a:ext uri="{FF2B5EF4-FFF2-40B4-BE49-F238E27FC236}">
                <a16:creationId xmlns:a16="http://schemas.microsoft.com/office/drawing/2014/main" xmlns="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CB4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Speech Bubble">
            <a:extLst>
              <a:ext uri="{FF2B5EF4-FFF2-40B4-BE49-F238E27FC236}">
                <a16:creationId xmlns:a16="http://schemas.microsoft.com/office/drawing/2014/main" xmlns="" id="{AB6F159F-735F-465C-A86F-7DB4A3AA22C9}"/>
              </a:ext>
            </a:extLst>
          </p:cNvPr>
          <p:cNvSpPr/>
          <p:nvPr/>
        </p:nvSpPr>
        <p:spPr>
          <a:xfrm>
            <a:off x="2016125" y="836613"/>
            <a:ext cx="5111750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ackground 2">
            <a:extLst>
              <a:ext uri="{FF2B5EF4-FFF2-40B4-BE49-F238E27FC236}">
                <a16:creationId xmlns:a16="http://schemas.microsoft.com/office/drawing/2014/main" xmlns="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7" name="PLAY 2">
            <a:extLst>
              <a:ext uri="{FF2B5EF4-FFF2-40B4-BE49-F238E27FC236}">
                <a16:creationId xmlns:a16="http://schemas.microsoft.com/office/drawing/2014/main" xmlns="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B4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CB4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0" name="she">
            <a:extLst>
              <a:ext uri="{FF2B5EF4-FFF2-40B4-BE49-F238E27FC236}">
                <a16:creationId xmlns:a16="http://schemas.microsoft.com/office/drawing/2014/main" xmlns="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194" y="3158781"/>
            <a:ext cx="1510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she</a:t>
            </a:r>
          </a:p>
        </p:txBody>
      </p:sp>
      <p:grpSp>
        <p:nvGrpSpPr>
          <p:cNvPr id="44" name="ch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416837" y="2244142"/>
            <a:ext cx="1446230" cy="2935540"/>
            <a:chOff x="3588784" y="2079309"/>
            <a:chExt cx="1446230" cy="2935540"/>
          </a:xfrm>
        </p:grpSpPr>
        <p:pic>
          <p:nvPicPr>
            <p:cNvPr id="45" name="picture ch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30" y="3916023"/>
              <a:ext cx="938058" cy="1098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ch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44623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ch</a:t>
              </a:r>
              <a:endParaRPr lang="en-GB" altLang="en-US" sz="9600" dirty="0"/>
            </a:p>
          </p:txBody>
        </p:sp>
      </p:grpSp>
      <p:grpSp>
        <p:nvGrpSpPr>
          <p:cNvPr id="41" name="qu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247233" y="2158712"/>
            <a:ext cx="1908870" cy="2935540"/>
            <a:chOff x="3426824" y="2079309"/>
            <a:chExt cx="1908870" cy="2935540"/>
          </a:xfrm>
        </p:grpSpPr>
        <p:pic>
          <p:nvPicPr>
            <p:cNvPr id="42" name="picture qu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824" y="3916023"/>
              <a:ext cx="1908870" cy="1098826"/>
            </a:xfrm>
            <a:prstGeom prst="rect">
              <a:avLst/>
            </a:prstGeom>
          </p:spPr>
        </p:pic>
        <p:sp>
          <p:nvSpPr>
            <p:cNvPr id="43" name="qu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154882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qu</a:t>
              </a:r>
              <a:endParaRPr lang="en-GB" altLang="en-US" sz="9600" dirty="0"/>
            </a:p>
          </p:txBody>
        </p:sp>
      </p:grpSp>
      <p:grpSp>
        <p:nvGrpSpPr>
          <p:cNvPr id="36" name="zz"/>
          <p:cNvGrpSpPr/>
          <p:nvPr/>
        </p:nvGrpSpPr>
        <p:grpSpPr>
          <a:xfrm>
            <a:off x="3277991" y="2204888"/>
            <a:ext cx="1532293" cy="2832932"/>
            <a:chOff x="4869538" y="2501210"/>
            <a:chExt cx="1532293" cy="2832932"/>
          </a:xfrm>
        </p:grpSpPr>
        <p:grpSp>
          <p:nvGrpSpPr>
            <p:cNvPr id="37" name="z">
              <a:extLst>
                <a:ext uri="{FF2B5EF4-FFF2-40B4-BE49-F238E27FC236}">
                  <a16:creationId xmlns:a16="http://schemas.microsoft.com/office/drawing/2014/main" xmlns="" id="{2E66F917-F5B6-46A3-8363-A08C259CD624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39" name="picture z">
                <a:extLst>
                  <a:ext uri="{FF2B5EF4-FFF2-40B4-BE49-F238E27FC236}">
                    <a16:creationId xmlns:a16="http://schemas.microsoft.com/office/drawing/2014/main" xmlns="" id="{F1F6A752-6A40-44A5-B9F5-BA479DE07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40" name="z">
                <a:extLst>
                  <a:ext uri="{FF2B5EF4-FFF2-40B4-BE49-F238E27FC236}">
                    <a16:creationId xmlns:a16="http://schemas.microsoft.com/office/drawing/2014/main" xmlns="" id="{DF3F2C58-E949-43E2-8447-69F136E73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38" name="picture z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11" name="z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738112" y="2214229"/>
            <a:ext cx="753218" cy="2832932"/>
            <a:chOff x="3586454" y="2079309"/>
            <a:chExt cx="753218" cy="2832932"/>
          </a:xfrm>
        </p:grpSpPr>
        <p:pic>
          <p:nvPicPr>
            <p:cNvPr id="12" name="picture z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54" y="4092230"/>
              <a:ext cx="753218" cy="820011"/>
            </a:xfrm>
            <a:prstGeom prst="rect">
              <a:avLst/>
            </a:prstGeom>
          </p:spPr>
        </p:pic>
        <p:sp>
          <p:nvSpPr>
            <p:cNvPr id="13" name="z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73770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z</a:t>
              </a:r>
            </a:p>
          </p:txBody>
        </p:sp>
      </p:grpSp>
      <p:grpSp>
        <p:nvGrpSpPr>
          <p:cNvPr id="21" name="y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804692" y="2090615"/>
            <a:ext cx="873081" cy="3133238"/>
            <a:chOff x="3586454" y="2079309"/>
            <a:chExt cx="873081" cy="3133238"/>
          </a:xfrm>
        </p:grpSpPr>
        <p:pic>
          <p:nvPicPr>
            <p:cNvPr id="22" name="picture y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54" y="3791925"/>
              <a:ext cx="753218" cy="1420622"/>
            </a:xfrm>
            <a:prstGeom prst="rect">
              <a:avLst/>
            </a:prstGeom>
          </p:spPr>
        </p:pic>
        <p:sp>
          <p:nvSpPr>
            <p:cNvPr id="23" name="y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87075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y</a:t>
              </a:r>
            </a:p>
          </p:txBody>
        </p:sp>
      </p:grpSp>
      <p:grpSp>
        <p:nvGrpSpPr>
          <p:cNvPr id="24" name="X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458538" y="2258125"/>
            <a:ext cx="1445525" cy="2954951"/>
            <a:chOff x="3148267" y="2079309"/>
            <a:chExt cx="1445525" cy="2954951"/>
          </a:xfrm>
        </p:grpSpPr>
        <p:pic>
          <p:nvPicPr>
            <p:cNvPr id="25" name="picture X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267" y="3786149"/>
              <a:ext cx="1445525" cy="1248111"/>
            </a:xfrm>
            <a:prstGeom prst="rect">
              <a:avLst/>
            </a:prstGeom>
          </p:spPr>
        </p:pic>
        <p:sp>
          <p:nvSpPr>
            <p:cNvPr id="26" name="X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238" y="2079309"/>
              <a:ext cx="76495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x</a:t>
              </a:r>
            </a:p>
          </p:txBody>
        </p:sp>
      </p:grpSp>
      <p:grpSp>
        <p:nvGrpSpPr>
          <p:cNvPr id="27" name="W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204206" y="1883360"/>
            <a:ext cx="1910034" cy="2833074"/>
            <a:chOff x="3013371" y="1860729"/>
            <a:chExt cx="1910034" cy="2833074"/>
          </a:xfrm>
        </p:grpSpPr>
        <p:pic>
          <p:nvPicPr>
            <p:cNvPr id="28" name="picture W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371" y="3979156"/>
              <a:ext cx="1910034" cy="714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W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853" y="1860729"/>
              <a:ext cx="134524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500" dirty="0"/>
                <a:t>w</a:t>
              </a:r>
            </a:p>
          </p:txBody>
        </p:sp>
      </p:grpSp>
      <p:grpSp>
        <p:nvGrpSpPr>
          <p:cNvPr id="30" name="V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679520" y="1908322"/>
            <a:ext cx="959407" cy="3331322"/>
            <a:chOff x="3291809" y="1860729"/>
            <a:chExt cx="959407" cy="3331322"/>
          </a:xfrm>
        </p:grpSpPr>
        <p:pic>
          <p:nvPicPr>
            <p:cNvPr id="31" name="picture V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09" y="3836590"/>
              <a:ext cx="959407" cy="1355461"/>
            </a:xfrm>
            <a:prstGeom prst="rect">
              <a:avLst/>
            </a:prstGeom>
          </p:spPr>
        </p:pic>
        <p:sp>
          <p:nvSpPr>
            <p:cNvPr id="32" name="V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853" y="1860729"/>
              <a:ext cx="899605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11500" dirty="0"/>
                <a:t>v</a:t>
              </a:r>
            </a:p>
          </p:txBody>
        </p:sp>
      </p:grpSp>
      <p:grpSp>
        <p:nvGrpSpPr>
          <p:cNvPr id="33" name="J">
            <a:extLst>
              <a:ext uri="{FF2B5EF4-FFF2-40B4-BE49-F238E27FC236}">
                <a16:creationId xmlns:a16="http://schemas.microsoft.com/office/drawing/2014/main" xmlns="" id="{2E66F917-F5B6-46A3-8363-A08C259CD624}"/>
              </a:ext>
            </a:extLst>
          </p:cNvPr>
          <p:cNvGrpSpPr/>
          <p:nvPr/>
        </p:nvGrpSpPr>
        <p:grpSpPr>
          <a:xfrm>
            <a:off x="3651382" y="2023955"/>
            <a:ext cx="959407" cy="3324884"/>
            <a:chOff x="3291809" y="2079309"/>
            <a:chExt cx="959407" cy="3324884"/>
          </a:xfrm>
        </p:grpSpPr>
        <p:pic>
          <p:nvPicPr>
            <p:cNvPr id="34" name="picture J">
              <a:extLst>
                <a:ext uri="{FF2B5EF4-FFF2-40B4-BE49-F238E27FC236}">
                  <a16:creationId xmlns:a16="http://schemas.microsoft.com/office/drawing/2014/main" xmlns="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09" y="3791924"/>
              <a:ext cx="959407" cy="1612269"/>
            </a:xfrm>
            <a:prstGeom prst="rect">
              <a:avLst/>
            </a:prstGeom>
          </p:spPr>
        </p:pic>
        <p:sp>
          <p:nvSpPr>
            <p:cNvPr id="35" name="J">
              <a:extLst>
                <a:ext uri="{FF2B5EF4-FFF2-40B4-BE49-F238E27FC236}">
                  <a16:creationId xmlns:a16="http://schemas.microsoft.com/office/drawing/2014/main" xmlns="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84" y="2079309"/>
              <a:ext cx="51167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j</a:t>
              </a:r>
            </a:p>
          </p:txBody>
        </p:sp>
      </p:grpSp>
      <p:sp>
        <p:nvSpPr>
          <p:cNvPr id="47" name="he">
            <a:extLst>
              <a:ext uri="{FF2B5EF4-FFF2-40B4-BE49-F238E27FC236}">
                <a16:creationId xmlns:a16="http://schemas.microsoft.com/office/drawing/2014/main" xmlns="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586" y="3194788"/>
            <a:ext cx="1130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48" name="we">
            <a:extLst>
              <a:ext uri="{FF2B5EF4-FFF2-40B4-BE49-F238E27FC236}">
                <a16:creationId xmlns:a16="http://schemas.microsoft.com/office/drawing/2014/main" xmlns="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48" y="3167882"/>
            <a:ext cx="1326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49" name="me">
            <a:extLst>
              <a:ext uri="{FF2B5EF4-FFF2-40B4-BE49-F238E27FC236}">
                <a16:creationId xmlns:a16="http://schemas.microsoft.com/office/drawing/2014/main" xmlns="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711" y="3149680"/>
            <a:ext cx="1385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50" name="be">
            <a:extLst>
              <a:ext uri="{FF2B5EF4-FFF2-40B4-BE49-F238E27FC236}">
                <a16:creationId xmlns:a16="http://schemas.microsoft.com/office/drawing/2014/main" xmlns="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353" y="3149680"/>
            <a:ext cx="10919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dirty="0">
                <a:solidFill>
                  <a:schemeClr val="tx1"/>
                </a:solidFill>
              </a:rPr>
              <a:t>be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4" t="28932" r="54" b="17652"/>
          <a:stretch/>
        </p:blipFill>
        <p:spPr>
          <a:xfrm>
            <a:off x="457200" y="431799"/>
            <a:ext cx="8238067" cy="5960533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7501523" y="443296"/>
            <a:ext cx="2413000" cy="1451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334" y="2578756"/>
            <a:ext cx="1938866" cy="1938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16517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4883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3249" y="2617165"/>
            <a:ext cx="17524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4191000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3467" y="4190999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17096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Show button">
            <a:extLst>
              <a:ext uri="{FF2B5EF4-FFF2-40B4-BE49-F238E27FC236}">
                <a16:creationId xmlns:a16="http://schemas.microsoft.com/office/drawing/2014/main" xmlns="" id="{0447E9D3-F373-492B-A959-07CF87818236}"/>
              </a:ext>
            </a:extLst>
          </p:cNvPr>
          <p:cNvGrpSpPr/>
          <p:nvPr/>
        </p:nvGrpSpPr>
        <p:grpSpPr>
          <a:xfrm>
            <a:off x="6948264" y="5534675"/>
            <a:ext cx="1465643" cy="666848"/>
            <a:chOff x="6948264" y="5534675"/>
            <a:chExt cx="1465643" cy="666848"/>
          </a:xfrm>
        </p:grpSpPr>
        <p:sp>
          <p:nvSpPr>
            <p:cNvPr id="22" name="Rectangle: Rounded Corners 17">
              <a:extLst>
                <a:ext uri="{FF2B5EF4-FFF2-40B4-BE49-F238E27FC236}">
                  <a16:creationId xmlns:a16="http://schemas.microsoft.com/office/drawing/2014/main" xmlns="" id="{21EE8586-750F-4B5A-8D8D-3842941D187F}"/>
                </a:ext>
              </a:extLst>
            </p:cNvPr>
            <p:cNvSpPr/>
            <p:nvPr/>
          </p:nvSpPr>
          <p:spPr>
            <a:xfrm>
              <a:off x="6948264" y="5650938"/>
              <a:ext cx="106613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3" y="598922"/>
            <a:ext cx="2649205" cy="21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8941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41 0.00116 L 0.31632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-1.11111E-6 L 0.47275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5" grpId="0"/>
      <p:bldP spid="18" grpId="0"/>
      <p:bldP spid="1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4" t="28932" r="54" b="17652"/>
          <a:stretch/>
        </p:blipFill>
        <p:spPr>
          <a:xfrm>
            <a:off x="457200" y="431799"/>
            <a:ext cx="8238067" cy="5960533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7501523" y="443296"/>
            <a:ext cx="2413000" cy="1451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334" y="2578756"/>
            <a:ext cx="1938866" cy="1938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58130" y="2617165"/>
            <a:ext cx="1680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2582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3249" y="2617165"/>
            <a:ext cx="17524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" name="Oval 18"/>
          <p:cNvSpPr/>
          <p:nvPr/>
        </p:nvSpPr>
        <p:spPr>
          <a:xfrm>
            <a:off x="4453467" y="4190999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0965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96467" y="4174065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29" y="591381"/>
            <a:ext cx="2348373" cy="2348373"/>
          </a:xfrm>
          <a:prstGeom prst="rect">
            <a:avLst/>
          </a:prstGeom>
        </p:spPr>
      </p:pic>
      <p:grpSp>
        <p:nvGrpSpPr>
          <p:cNvPr id="17" name="Show button">
            <a:extLst>
              <a:ext uri="{FF2B5EF4-FFF2-40B4-BE49-F238E27FC236}">
                <a16:creationId xmlns:a16="http://schemas.microsoft.com/office/drawing/2014/main" xmlns="" id="{0447E9D3-F373-492B-A959-07CF87818236}"/>
              </a:ext>
            </a:extLst>
          </p:cNvPr>
          <p:cNvGrpSpPr/>
          <p:nvPr/>
        </p:nvGrpSpPr>
        <p:grpSpPr>
          <a:xfrm>
            <a:off x="6948264" y="5534675"/>
            <a:ext cx="1465643" cy="666848"/>
            <a:chOff x="6948264" y="5534675"/>
            <a:chExt cx="1465643" cy="666848"/>
          </a:xfrm>
        </p:grpSpPr>
        <p:sp>
          <p:nvSpPr>
            <p:cNvPr id="20" name="Rectangle: Rounded Corners 17">
              <a:extLst>
                <a:ext uri="{FF2B5EF4-FFF2-40B4-BE49-F238E27FC236}">
                  <a16:creationId xmlns:a16="http://schemas.microsoft.com/office/drawing/2014/main" xmlns="" id="{21EE8586-750F-4B5A-8D8D-3842941D187F}"/>
                </a:ext>
              </a:extLst>
            </p:cNvPr>
            <p:cNvSpPr/>
            <p:nvPr/>
          </p:nvSpPr>
          <p:spPr>
            <a:xfrm>
              <a:off x="6948264" y="5650938"/>
              <a:ext cx="106613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63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5677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-2.22222E-6 L 0.31632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-1.11111E-6 L 0.44549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5" grpId="0"/>
      <p:bldP spid="18" grpId="0"/>
      <p:bldP spid="19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3"/>
          <a:stretch/>
        </p:blipFill>
        <p:spPr>
          <a:xfrm>
            <a:off x="4742511" y="3452356"/>
            <a:ext cx="1688577" cy="2931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10"/>
          <a:stretch/>
        </p:blipFill>
        <p:spPr>
          <a:xfrm>
            <a:off x="2889648" y="2410459"/>
            <a:ext cx="1789992" cy="39732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xmlns="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happened when Kit and Mum followed the path? </a:t>
            </a:r>
            <a:r>
              <a:rPr lang="en-GB" dirty="0" smtClean="0">
                <a:solidFill>
                  <a:schemeClr val="tx1"/>
                </a:solidFill>
                <a:latin typeface="Twinkl" pitchFamily="50" charset="0"/>
              </a:rPr>
              <a:t>                                 Read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sentence to find out!</a:t>
            </a:r>
          </a:p>
        </p:txBody>
      </p:sp>
      <p:grpSp>
        <p:nvGrpSpPr>
          <p:cNvPr id="9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12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13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3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731453"/>
            <a:ext cx="4988979" cy="3598898"/>
          </a:xfrm>
          <a:prstGeom prst="rect">
            <a:avLst/>
          </a:prstGeom>
        </p:spPr>
      </p:pic>
      <p:grpSp>
        <p:nvGrpSpPr>
          <p:cNvPr id="17" name="Show button">
            <a:extLst>
              <a:ext uri="{FF2B5EF4-FFF2-40B4-BE49-F238E27FC236}">
                <a16:creationId xmlns:a16="http://schemas.microsoft.com/office/drawing/2014/main" xmlns="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18" name="Rectangle: Rounded Corners 18">
              <a:extLst>
                <a:ext uri="{FF2B5EF4-FFF2-40B4-BE49-F238E27FC236}">
                  <a16:creationId xmlns:a16="http://schemas.microsoft.com/office/drawing/2014/main" xmlns="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20" name="Speech Bubble">
            <a:extLst>
              <a:ext uri="{FF2B5EF4-FFF2-40B4-BE49-F238E27FC236}">
                <a16:creationId xmlns:a16="http://schemas.microsoft.com/office/drawing/2014/main" xmlns="" id="{B0288A3D-4903-446A-9F9F-C5E99AF2DE15}"/>
              </a:ext>
            </a:extLst>
          </p:cNvPr>
          <p:cNvSpPr/>
          <p:nvPr/>
        </p:nvSpPr>
        <p:spPr>
          <a:xfrm>
            <a:off x="2400234" y="4547469"/>
            <a:ext cx="4617570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Kit fell in a thick bush.</a:t>
            </a:r>
          </a:p>
        </p:txBody>
      </p:sp>
      <p:sp>
        <p:nvSpPr>
          <p:cNvPr id="21" name="Sound Buttons On"/>
          <p:cNvSpPr/>
          <p:nvPr/>
        </p:nvSpPr>
        <p:spPr>
          <a:xfrm>
            <a:off x="713752" y="5022841"/>
            <a:ext cx="1152128" cy="1152128"/>
          </a:xfrm>
          <a:prstGeom prst="ellipse">
            <a:avLst/>
          </a:prstGeom>
          <a:solidFill>
            <a:srgbClr val="CB47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8942" y="5321617"/>
            <a:ext cx="3928373" cy="86533"/>
            <a:chOff x="2728942" y="5321617"/>
            <a:chExt cx="3928373" cy="86533"/>
          </a:xfrm>
        </p:grpSpPr>
        <p:sp>
          <p:nvSpPr>
            <p:cNvPr id="23" name="Oval 22"/>
            <p:cNvSpPr/>
            <p:nvPr/>
          </p:nvSpPr>
          <p:spPr>
            <a:xfrm>
              <a:off x="2728942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940129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057650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276940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74483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989721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165348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628883" y="5325832"/>
              <a:ext cx="19167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4524075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834588" y="5324625"/>
              <a:ext cx="30615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5195426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2423" y="5321617"/>
              <a:ext cx="30615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5866777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090618" y="5321617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289210" y="5321617"/>
              <a:ext cx="368105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30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424863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Can you try to write the sound a?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6" name="Picture 2" descr="F:\Removable Disk\USB\Reception 2020\Phonics\Photos\P1600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9648" y="1828800"/>
            <a:ext cx="5519351" cy="413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smtClean="0">
                <a:latin typeface="Twinkl SemiBold" charset="0"/>
              </a:rPr>
              <a:t>Today, we have learnt…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1052513"/>
            <a:ext cx="66675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4400" dirty="0" err="1" smtClean="0">
                <a:latin typeface="Twinkl SemiBold" charset="0"/>
              </a:rPr>
              <a:t>th</a:t>
            </a:r>
            <a:endParaRPr lang="en-GB" altLang="en-US" sz="34400" dirty="0" smtClean="0">
              <a:latin typeface="Twinkl SemiBold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335088"/>
            <a:ext cx="18669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473200"/>
            <a:ext cx="1481137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>
            <a:off x="-2562225" y="706438"/>
            <a:ext cx="6624638" cy="6624637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73138"/>
            <a:ext cx="31480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Today, we are learning…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1270000"/>
            <a:ext cx="4240212" cy="93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/>
                <a:ea typeface="Tuffy-TTF"/>
                <a:cs typeface="Tuffy-TTF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 err="1" smtClean="0">
                <a:latin typeface="Comic Sans MS" pitchFamily="66" charset="0"/>
              </a:rPr>
              <a:t>thng</a:t>
            </a:r>
            <a:endParaRPr lang="en-GB" altLang="en-US" sz="30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Jolly Phonics Song and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Website link for all the songs – a-z order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vimeo.com/106231366</a:t>
            </a:r>
            <a:endParaRPr lang="en-GB" dirty="0" smtClean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57" y="2940007"/>
            <a:ext cx="4829433" cy="3628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F:\Removable Disk\USB\Reception 2020\Phonics\Photos\P16005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 bwMode="auto">
          <a:xfrm>
            <a:off x="234778" y="3766751"/>
            <a:ext cx="312076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208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Let’s watch Geraldine the Giraffe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tell us all about the sound </a:t>
            </a:r>
            <a:r>
              <a:rPr lang="en-GB" dirty="0" err="1" smtClean="0">
                <a:latin typeface="Comic Sans MS" panose="030F0702030302020204" pitchFamily="66" charset="0"/>
              </a:rPr>
              <a:t>th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2087562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Comic Sans MS" panose="030F0702030302020204" pitchFamily="66" charset="0"/>
              </a:rPr>
              <a:t>Copy and paste the link below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800" dirty="0">
                <a:latin typeface="Comic Sans MS" panose="030F0702030302020204" pitchFamily="66" charset="0"/>
              </a:rPr>
              <a:t>https://www.youtube.com/watch?v=6U354eD-hgQ&amp;list=PLbLK9vA5SHxMngmNql2aUhhXRDlUD97za&amp;index=2&amp;t=0s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08" y="2225768"/>
            <a:ext cx="3855307" cy="288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481914" y="333375"/>
            <a:ext cx="8266799" cy="42481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Can you think of anything that begins with the sound </a:t>
            </a:r>
            <a:r>
              <a:rPr lang="en-GB" altLang="en-US" dirty="0" err="1" smtClean="0">
                <a:latin typeface="Comic Sans MS" pitchFamily="66" charset="0"/>
              </a:rPr>
              <a:t>th</a:t>
            </a:r>
            <a:r>
              <a:rPr lang="en-GB" altLang="en-US" dirty="0" smtClean="0">
                <a:latin typeface="Comic Sans MS" pitchFamily="66" charset="0"/>
              </a:rPr>
              <a:t>?</a:t>
            </a:r>
            <a:br>
              <a:rPr lang="en-GB" altLang="en-US" dirty="0" smtClean="0">
                <a:latin typeface="Comic Sans MS" pitchFamily="66" charset="0"/>
              </a:rPr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2498767"/>
            <a:ext cx="7742281" cy="3871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003BE68-2E2F-48A7-A20B-B5AA1F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Torchlight Words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xmlns="" id="{E56A478C-8BD0-4C72-B9E5-FEE907C50D24}"/>
              </a:ext>
            </a:extLst>
          </p:cNvPr>
          <p:cNvSpPr/>
          <p:nvPr/>
        </p:nvSpPr>
        <p:spPr>
          <a:xfrm>
            <a:off x="809000" y="1439333"/>
            <a:ext cx="7516474" cy="75353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have found some words on the tents in the campsite with their torches. Can you help to read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2" t="31758" r="2117" b="20942"/>
          <a:stretch/>
        </p:blipFill>
        <p:spPr>
          <a:xfrm>
            <a:off x="2243667" y="2433108"/>
            <a:ext cx="4885266" cy="357447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5058832" y="4693562"/>
            <a:ext cx="2413000" cy="145157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29" name="Oval 2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4" t="28932" r="54" b="17652"/>
          <a:stretch/>
        </p:blipFill>
        <p:spPr>
          <a:xfrm>
            <a:off x="457200" y="431799"/>
            <a:ext cx="8238067" cy="5960533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7501523" y="443296"/>
            <a:ext cx="2413000" cy="1451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334" y="2578756"/>
            <a:ext cx="1938866" cy="1938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916517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4883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3249" y="2617165"/>
            <a:ext cx="17524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52800" y="4191000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3467" y="4190999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17096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Show button">
            <a:extLst>
              <a:ext uri="{FF2B5EF4-FFF2-40B4-BE49-F238E27FC236}">
                <a16:creationId xmlns:a16="http://schemas.microsoft.com/office/drawing/2014/main" xmlns="" id="{0447E9D3-F373-492B-A959-07CF87818236}"/>
              </a:ext>
            </a:extLst>
          </p:cNvPr>
          <p:cNvGrpSpPr/>
          <p:nvPr/>
        </p:nvGrpSpPr>
        <p:grpSpPr>
          <a:xfrm>
            <a:off x="6948264" y="5534675"/>
            <a:ext cx="1465643" cy="666848"/>
            <a:chOff x="6948264" y="5534675"/>
            <a:chExt cx="1465643" cy="666848"/>
          </a:xfrm>
        </p:grpSpPr>
        <p:sp>
          <p:nvSpPr>
            <p:cNvPr id="16" name="Rectangle: Rounded Corners 17">
              <a:extLst>
                <a:ext uri="{FF2B5EF4-FFF2-40B4-BE49-F238E27FC236}">
                  <a16:creationId xmlns:a16="http://schemas.microsoft.com/office/drawing/2014/main" xmlns="" id="{21EE8586-750F-4B5A-8D8D-3842941D187F}"/>
                </a:ext>
              </a:extLst>
            </p:cNvPr>
            <p:cNvSpPr/>
            <p:nvPr/>
          </p:nvSpPr>
          <p:spPr>
            <a:xfrm>
              <a:off x="6948264" y="5650938"/>
              <a:ext cx="106613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71" y="830637"/>
            <a:ext cx="3654724" cy="19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8941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41 0.00116 L 0.31632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-1.11111E-6 L 0.47275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5" grpId="0"/>
      <p:bldP spid="18" grpId="0"/>
      <p:bldP spid="1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4" t="28932" r="54" b="17652"/>
          <a:stretch/>
        </p:blipFill>
        <p:spPr>
          <a:xfrm>
            <a:off x="457200" y="431799"/>
            <a:ext cx="8238067" cy="5960533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7501523" y="443296"/>
            <a:ext cx="2413000" cy="1451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334" y="2578756"/>
            <a:ext cx="1938866" cy="1938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58130" y="2617165"/>
            <a:ext cx="1680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4182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3249" y="2617165"/>
            <a:ext cx="17524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9" name="Oval 18"/>
          <p:cNvSpPr/>
          <p:nvPr/>
        </p:nvSpPr>
        <p:spPr>
          <a:xfrm>
            <a:off x="4453467" y="4190999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0965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596467" y="4174065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8"/>
          <a:stretch/>
        </p:blipFill>
        <p:spPr>
          <a:xfrm rot="6844904" flipH="1">
            <a:off x="4494530" y="219462"/>
            <a:ext cx="205740" cy="2610043"/>
          </a:xfrm>
          <a:prstGeom prst="rect">
            <a:avLst/>
          </a:prstGeom>
        </p:spPr>
      </p:pic>
      <p:grpSp>
        <p:nvGrpSpPr>
          <p:cNvPr id="17" name="Show button">
            <a:extLst>
              <a:ext uri="{FF2B5EF4-FFF2-40B4-BE49-F238E27FC236}">
                <a16:creationId xmlns:a16="http://schemas.microsoft.com/office/drawing/2014/main" xmlns="" id="{0447E9D3-F373-492B-A959-07CF87818236}"/>
              </a:ext>
            </a:extLst>
          </p:cNvPr>
          <p:cNvGrpSpPr/>
          <p:nvPr/>
        </p:nvGrpSpPr>
        <p:grpSpPr>
          <a:xfrm>
            <a:off x="6948264" y="5534675"/>
            <a:ext cx="1465643" cy="666848"/>
            <a:chOff x="6948264" y="5534675"/>
            <a:chExt cx="1465643" cy="666848"/>
          </a:xfrm>
        </p:grpSpPr>
        <p:sp>
          <p:nvSpPr>
            <p:cNvPr id="21" name="Rectangle: Rounded Corners 17">
              <a:extLst>
                <a:ext uri="{FF2B5EF4-FFF2-40B4-BE49-F238E27FC236}">
                  <a16:creationId xmlns:a16="http://schemas.microsoft.com/office/drawing/2014/main" xmlns="" id="{21EE8586-750F-4B5A-8D8D-3842941D187F}"/>
                </a:ext>
              </a:extLst>
            </p:cNvPr>
            <p:cNvSpPr/>
            <p:nvPr/>
          </p:nvSpPr>
          <p:spPr>
            <a:xfrm>
              <a:off x="6948264" y="5650938"/>
              <a:ext cx="106613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879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5677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-2.22222E-6 L 0.31632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-1.11111E-6 L 0.44549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5" grpId="0"/>
      <p:bldP spid="18" grpId="0"/>
      <p:bldP spid="19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4" t="28932" r="54" b="17652"/>
          <a:stretch/>
        </p:blipFill>
        <p:spPr>
          <a:xfrm>
            <a:off x="457200" y="431799"/>
            <a:ext cx="8238067" cy="5960533"/>
          </a:xfrm>
          <a:prstGeom prst="roundRect">
            <a:avLst>
              <a:gd name="adj" fmla="val 2604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01">
            <a:off x="7501523" y="443296"/>
            <a:ext cx="2413000" cy="1451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7334" y="2578756"/>
            <a:ext cx="1938866" cy="1938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58130" y="2617165"/>
            <a:ext cx="1680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4182" y="2617165"/>
            <a:ext cx="11006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3249" y="2617165"/>
            <a:ext cx="17524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ck</a:t>
            </a:r>
            <a:endParaRPr lang="en-GB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3467" y="4190999"/>
            <a:ext cx="143933" cy="1439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17096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480965" y="4186764"/>
            <a:ext cx="1312304" cy="1312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2" r="59455"/>
          <a:stretch/>
        </p:blipFill>
        <p:spPr>
          <a:xfrm rot="3758984" flipH="1">
            <a:off x="4192665" y="257644"/>
            <a:ext cx="521603" cy="2610043"/>
          </a:xfrm>
          <a:prstGeom prst="rect">
            <a:avLst/>
          </a:prstGeom>
        </p:spPr>
      </p:pic>
      <p:grpSp>
        <p:nvGrpSpPr>
          <p:cNvPr id="17" name="Show button">
            <a:extLst>
              <a:ext uri="{FF2B5EF4-FFF2-40B4-BE49-F238E27FC236}">
                <a16:creationId xmlns:a16="http://schemas.microsoft.com/office/drawing/2014/main" xmlns="" id="{0447E9D3-F373-492B-A959-07CF87818236}"/>
              </a:ext>
            </a:extLst>
          </p:cNvPr>
          <p:cNvGrpSpPr/>
          <p:nvPr/>
        </p:nvGrpSpPr>
        <p:grpSpPr>
          <a:xfrm>
            <a:off x="6948264" y="5534675"/>
            <a:ext cx="1465643" cy="666848"/>
            <a:chOff x="6948264" y="5534675"/>
            <a:chExt cx="1465643" cy="666848"/>
          </a:xfrm>
        </p:grpSpPr>
        <p:sp>
          <p:nvSpPr>
            <p:cNvPr id="21" name="Rectangle: Rounded Corners 17">
              <a:extLst>
                <a:ext uri="{FF2B5EF4-FFF2-40B4-BE49-F238E27FC236}">
                  <a16:creationId xmlns:a16="http://schemas.microsoft.com/office/drawing/2014/main" xmlns="" id="{21EE8586-750F-4B5A-8D8D-3842941D187F}"/>
                </a:ext>
              </a:extLst>
            </p:cNvPr>
            <p:cNvSpPr/>
            <p:nvPr/>
          </p:nvSpPr>
          <p:spPr>
            <a:xfrm>
              <a:off x="6948264" y="5650938"/>
              <a:ext cx="106613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11E9A37-7696-4492-AE9D-6660EA6DC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913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5677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7 -2.22222E-6 L 0.31632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32 -1.11111E-6 L 0.47275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/>
      <p:bldP spid="15" grpId="0"/>
      <p:bldP spid="18" grpId="0"/>
      <p:bldP spid="19" grpId="0" animBg="1"/>
      <p:bldP spid="2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25AB2986-5574-45A2-BF7E-681B7DC8C31E}" vid="{9AE52945-30AF-4BF8-9DC2-03422E2D271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25AB2986-5574-45A2-BF7E-681B7DC8C31E}" vid="{9AE52945-30AF-4BF8-9DC2-03422E2D27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204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Comic Sans MS</vt:lpstr>
      <vt:lpstr>Twinkl</vt:lpstr>
      <vt:lpstr>Calibri</vt:lpstr>
      <vt:lpstr>Tuffy-TTF</vt:lpstr>
      <vt:lpstr>Twinkl SemiBold</vt:lpstr>
      <vt:lpstr>Office Theme</vt:lpstr>
      <vt:lpstr>1_Office Theme</vt:lpstr>
      <vt:lpstr>2_Office Theme</vt:lpstr>
      <vt:lpstr>3_Office Theme</vt:lpstr>
      <vt:lpstr>PowerPoint Presentation</vt:lpstr>
      <vt:lpstr>Today, we are learning…</vt:lpstr>
      <vt:lpstr>Jolly Phonics Song and action </vt:lpstr>
      <vt:lpstr>Let’s watch Geraldine the Giraffe  tell us all about the sound th</vt:lpstr>
      <vt:lpstr>Can you think of anything that begins with the sound th?   </vt:lpstr>
      <vt:lpstr>Torchlight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Can you try to write the sound a?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teacher</cp:lastModifiedBy>
  <cp:revision>24</cp:revision>
  <dcterms:created xsi:type="dcterms:W3CDTF">2018-08-29T15:37:45Z</dcterms:created>
  <dcterms:modified xsi:type="dcterms:W3CDTF">2020-12-06T14:38:17Z</dcterms:modified>
</cp:coreProperties>
</file>