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47" r:id="rId2"/>
    <p:sldMasterId id="2147483755" r:id="rId3"/>
    <p:sldMasterId id="2147483772" r:id="rId4"/>
    <p:sldMasterId id="2147483778" r:id="rId5"/>
  </p:sldMasterIdLst>
  <p:notesMasterIdLst>
    <p:notesMasterId r:id="rId17"/>
  </p:notesMasterIdLst>
  <p:handoutMasterIdLst>
    <p:handoutMasterId r:id="rId18"/>
  </p:handoutMasterIdLst>
  <p:sldIdLst>
    <p:sldId id="294" r:id="rId6"/>
    <p:sldId id="354" r:id="rId7"/>
    <p:sldId id="355" r:id="rId8"/>
    <p:sldId id="356" r:id="rId9"/>
    <p:sldId id="357" r:id="rId10"/>
    <p:sldId id="359" r:id="rId11"/>
    <p:sldId id="360" r:id="rId12"/>
    <p:sldId id="309" r:id="rId13"/>
    <p:sldId id="351" r:id="rId14"/>
    <p:sldId id="358" r:id="rId15"/>
    <p:sldId id="308" r:id="rId16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19"/>
      <p:bold r:id="rId20"/>
    </p:embeddedFont>
    <p:embeddedFont>
      <p:font typeface="Tuffy-TTF" panose="020B0603060100000000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winkl" panose="020B0604020202020204" charset="0"/>
      <p:regular r:id="rId29"/>
      <p:bold r:id="rId30"/>
    </p:embeddedFont>
    <p:embeddedFont>
      <p:font typeface="Twinkl SemiBold" charset="0"/>
      <p:bold r:id="rId31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115"/>
    <a:srgbClr val="FDE7B8"/>
    <a:srgbClr val="42B8EE"/>
    <a:srgbClr val="7BC3E7"/>
    <a:srgbClr val="9CDCF9"/>
    <a:srgbClr val="FBB88E"/>
    <a:srgbClr val="653C8F"/>
    <a:srgbClr val="A66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9" autoAdjust="0"/>
    <p:restoredTop sz="96357" autoAdjust="0"/>
  </p:normalViewPr>
  <p:slideViewPr>
    <p:cSldViewPr>
      <p:cViewPr>
        <p:scale>
          <a:sx n="77" d="100"/>
          <a:sy n="77" d="100"/>
        </p:scale>
        <p:origin x="-912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4A1BB97B-881D-4D25-ABD8-BF8A3E3463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5369B1-A995-4DFE-985A-ED669ED100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4B950289-9F6F-4004-AEFD-1BCA5E78441D}" type="datetimeFigureOut">
              <a:rPr lang="en-GB"/>
              <a:pPr>
                <a:defRPr/>
              </a:pPr>
              <a:t>10/10/2020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6A1828-089B-495F-B876-1FE5ACDCB7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698100-F4F5-4C60-92F3-0A531F8313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uffy-TTF" panose="020B0603060100000000" pitchFamily="34" charset="0"/>
              </a:defRPr>
            </a:lvl1pPr>
          </a:lstStyle>
          <a:p>
            <a:fld id="{4105784B-4D5C-4250-9260-263674BB3F4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5910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70D6D08-7364-44FA-B54D-5226BCF183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96A740E-0876-4D98-A3C4-BE7FEA0EAF2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F895E5AB-119F-458E-961F-141120F28E64}" type="datetimeFigureOut">
              <a:rPr lang="en-GB"/>
              <a:pPr>
                <a:defRPr/>
              </a:pPr>
              <a:t>10/10/2020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8FFBE164-F0BE-43E7-A818-6248C36B27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A38A3158-16ED-4E36-9D9A-B7985BB42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99295A-D179-4EDB-BADA-19024F0801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A6AF1D-CB5C-4A68-A09A-704F479A5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uffy-TTF" panose="020B0603060100000000" pitchFamily="34" charset="0"/>
              </a:defRPr>
            </a:lvl1pPr>
          </a:lstStyle>
          <a:p>
            <a:fld id="{F18FB237-4367-494A-BF41-456E866A46C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2028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79CB9814-81EC-4CC1-A6ED-3E9FA77B6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42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92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881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021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436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BBF760BE-E706-46FC-9B05-DE0FEC9D003C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C9E76435-56DA-466B-8B70-624F2DE0E4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2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C0DD2509-AFDD-4FD6-B45F-F2AFF511F9F7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30F40170-0C65-4D2A-A15D-53FE4A5432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537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684007C7-E56E-42AF-8C25-2249D13F9269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5D65CE93-7F2B-41A5-A702-ADF8CD7C4A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24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A9E2C2BA-98EC-4AEC-B44D-9F0B6EEF1FDC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27977BF6-0B80-460C-B874-D73521E439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11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AE8B32CE-A608-4914-875B-1A1EF7A23449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C15648ED-741E-4CDC-AEAE-5E206CC862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782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A3304CB5-38F9-419C-BF00-0E88975E85ED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F95A9B6B-573B-4E44-8BAE-C8A650F156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1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xmlns="" id="{75F42905-3A60-4088-B870-7170D56C7628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139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D115F28D-0C4A-4BC3-A2D7-A2623B4BE955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D45EF54C-794E-4AFF-98FB-F01EB6E779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284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94400D1D-0D72-4010-B7CD-3436724B5540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DAE2F571-B318-4BDB-B7E2-91DAE0785E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650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B7F50480-D6BE-4C17-BF2C-83349B3D452A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852FBA64-4743-42FF-A454-C7A6758081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830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DCA56BE5-820D-49A7-A459-92A50BBB022A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AE221249-28E1-4883-A6D5-736E7E1D22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267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5AD29ACD-7360-4EC5-AA92-CC689CD8A82D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winkl"/>
              </a:defRPr>
            </a:lvl1pPr>
          </a:lstStyle>
          <a:p>
            <a:pPr>
              <a:defRPr/>
            </a:pPr>
            <a:fld id="{02479EC5-4BDD-4137-A5DD-E4BC425CC5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548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/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495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988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24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857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533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DE7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1928E073-B4DC-4D79-A000-D4A7A7637A9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557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0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76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243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936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56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0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6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714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123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3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46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E571BC48-C939-4501-A7A4-2E5360F8C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9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7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963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50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B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344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187A68E0-C27A-4E44-8AEF-8B7705E100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985082AF-68CB-4178-A88B-08BF45ECFF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1" r:id="rId4"/>
    <p:sldLayoutId id="2147483746" r:id="rId5"/>
    <p:sldLayoutId id="2147483742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993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430BC65-E577-45B3-B8C3-F54A75F4CA51}" type="datetimeFigureOut">
              <a:rPr lang="en-GB"/>
              <a:pPr>
                <a:defRPr/>
              </a:pPr>
              <a:t>10/10/2020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CA385CF-05BF-4F8C-9340-24B7650DA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72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115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60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vimeo.com/106231366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26.png"/><Relationship Id="rId5" Type="http://schemas.microsoft.com/office/2007/relationships/media" Target="../media/media3.wav"/><Relationship Id="rId10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2.wav"/><Relationship Id="rId7" Type="http://schemas.microsoft.com/office/2007/relationships/media" Target="../media/media7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6.wav"/><Relationship Id="rId11" Type="http://schemas.openxmlformats.org/officeDocument/2006/relationships/image" Target="../media/image26.png"/><Relationship Id="rId5" Type="http://schemas.microsoft.com/office/2007/relationships/media" Target="../media/media6.wav"/><Relationship Id="rId10" Type="http://schemas.openxmlformats.org/officeDocument/2006/relationships/image" Target="../media/image27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3.png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37.png"/><Relationship Id="rId1" Type="http://schemas.openxmlformats.org/officeDocument/2006/relationships/audio" Target="../media/audio1.wav"/><Relationship Id="rId6" Type="http://schemas.openxmlformats.org/officeDocument/2006/relationships/audio" Target="../media/audio6.wav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C62CFD9-F32C-46D8-86F7-4FE13F4F8860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E1148B9E-CA48-46B7-8449-872471BC0D2B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48D5730-827B-40C4-BE6D-42955B0B1BA5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pic>
        <p:nvPicPr>
          <p:cNvPr id="8195" name="Picture 2">
            <a:extLst>
              <a:ext uri="{FF2B5EF4-FFF2-40B4-BE49-F238E27FC236}">
                <a16:creationId xmlns:a16="http://schemas.microsoft.com/office/drawing/2014/main" xmlns="" id="{C3B76D50-E54E-4BFA-8909-1CCFC9D4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21367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">
            <a:extLst>
              <a:ext uri="{FF2B5EF4-FFF2-40B4-BE49-F238E27FC236}">
                <a16:creationId xmlns:a16="http://schemas.microsoft.com/office/drawing/2014/main" xmlns="" id="{750CD934-8353-422B-BB12-08CB34900C91}"/>
              </a:ext>
            </a:extLst>
          </p:cNvPr>
          <p:cNvSpPr/>
          <p:nvPr/>
        </p:nvSpPr>
        <p:spPr>
          <a:xfrm>
            <a:off x="1979613" y="908050"/>
            <a:ext cx="4248150" cy="896938"/>
          </a:xfrm>
          <a:prstGeom prst="wedgeRoundRectCallout">
            <a:avLst>
              <a:gd name="adj1" fmla="val -52590"/>
              <a:gd name="adj2" fmla="val 12333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Sounds!</a:t>
            </a:r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xmlns="" id="{88CDDA6D-D7E2-4FB3-B6F2-76955C8D1634}"/>
              </a:ext>
            </a:extLst>
          </p:cNvPr>
          <p:cNvSpPr/>
          <p:nvPr/>
        </p:nvSpPr>
        <p:spPr>
          <a:xfrm>
            <a:off x="3692525" y="2128838"/>
            <a:ext cx="2498725" cy="3821112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08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8198" name="PLAY 1">
            <a:extLst>
              <a:ext uri="{FF2B5EF4-FFF2-40B4-BE49-F238E27FC236}">
                <a16:creationId xmlns:a16="http://schemas.microsoft.com/office/drawing/2014/main" xmlns="" id="{1A89A16F-0CAD-4C33-80B9-0AB505D979F1}"/>
              </a:ext>
            </a:extLst>
          </p:cNvPr>
          <p:cNvGrpSpPr>
            <a:grpSpLocks/>
          </p:cNvGrpSpPr>
          <p:nvPr/>
        </p:nvGrpSpPr>
        <p:grpSpPr bwMode="auto">
          <a:xfrm>
            <a:off x="4532313" y="5516563"/>
            <a:ext cx="819150" cy="820737"/>
            <a:chOff x="6300192" y="2204864"/>
            <a:chExt cx="900100" cy="9001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E811CE9-4A93-49ED-AC27-5BB124FD2035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082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223CDC97-9961-4580-9B98-4AA98DD85682}"/>
                </a:ext>
              </a:extLst>
            </p:cNvPr>
            <p:cNvSpPr/>
            <p:nvPr/>
          </p:nvSpPr>
          <p:spPr>
            <a:xfrm rot="5400000">
              <a:off x="6558895" y="2418550"/>
              <a:ext cx="551899" cy="472727"/>
            </a:xfrm>
            <a:prstGeom prst="triangle">
              <a:avLst/>
            </a:prstGeom>
            <a:solidFill>
              <a:srgbClr val="F082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E06B4DA-A29C-4C68-9616-87CDD07AA266}"/>
              </a:ext>
            </a:extLst>
          </p:cNvPr>
          <p:cNvGrpSpPr>
            <a:grpSpLocks/>
          </p:cNvGrpSpPr>
          <p:nvPr/>
        </p:nvGrpSpPr>
        <p:grpSpPr bwMode="auto">
          <a:xfrm>
            <a:off x="4140200" y="1925638"/>
            <a:ext cx="1622425" cy="3368675"/>
            <a:chOff x="5475252" y="1258512"/>
            <a:chExt cx="1621677" cy="3368100"/>
          </a:xfrm>
        </p:grpSpPr>
        <p:sp>
          <p:nvSpPr>
            <p:cNvPr id="8215" name="TextBox 15">
              <a:extLst>
                <a:ext uri="{FF2B5EF4-FFF2-40B4-BE49-F238E27FC236}">
                  <a16:creationId xmlns:a16="http://schemas.microsoft.com/office/drawing/2014/main" xmlns="" id="{DEBEEA50-00B5-46E6-BFBB-7744F33C41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6010" y="1258512"/>
              <a:ext cx="144016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 b="1">
                  <a:solidFill>
                    <a:schemeClr val="tx1"/>
                  </a:solidFill>
                </a:rPr>
                <a:t>a</a:t>
              </a:r>
            </a:p>
          </p:txBody>
        </p:sp>
        <p:pic>
          <p:nvPicPr>
            <p:cNvPr id="8216" name="Picture 16">
              <a:extLst>
                <a:ext uri="{FF2B5EF4-FFF2-40B4-BE49-F238E27FC236}">
                  <a16:creationId xmlns:a16="http://schemas.microsoft.com/office/drawing/2014/main" xmlns="" id="{EF58188E-44B5-4902-9CBE-E2ECB59F0F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252" y="2961016"/>
              <a:ext cx="1621677" cy="166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45E3680-D9F7-416F-AE52-0ADD02654990}"/>
              </a:ext>
            </a:extLst>
          </p:cNvPr>
          <p:cNvGrpSpPr>
            <a:grpSpLocks/>
          </p:cNvGrpSpPr>
          <p:nvPr/>
        </p:nvGrpSpPr>
        <p:grpSpPr bwMode="auto">
          <a:xfrm>
            <a:off x="4230688" y="1882775"/>
            <a:ext cx="1439862" cy="3454400"/>
            <a:chOff x="5566011" y="1258064"/>
            <a:chExt cx="1440160" cy="3454313"/>
          </a:xfrm>
        </p:grpSpPr>
        <p:sp>
          <p:nvSpPr>
            <p:cNvPr id="8213" name="TextBox 19">
              <a:extLst>
                <a:ext uri="{FF2B5EF4-FFF2-40B4-BE49-F238E27FC236}">
                  <a16:creationId xmlns:a16="http://schemas.microsoft.com/office/drawing/2014/main" xmlns="" id="{3E2CC5A8-2836-48C8-AF8E-F310F3A878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6011" y="1258064"/>
              <a:ext cx="144016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 b="1">
                  <a:solidFill>
                    <a:schemeClr val="tx1"/>
                  </a:solidFill>
                </a:rPr>
                <a:t>s</a:t>
              </a:r>
            </a:p>
          </p:txBody>
        </p:sp>
        <p:pic>
          <p:nvPicPr>
            <p:cNvPr id="8214" name="Picture 20">
              <a:extLst>
                <a:ext uri="{FF2B5EF4-FFF2-40B4-BE49-F238E27FC236}">
                  <a16:creationId xmlns:a16="http://schemas.microsoft.com/office/drawing/2014/main" xmlns="" id="{7CE58491-636C-4862-881E-9E137E8E2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279" y="2852936"/>
              <a:ext cx="1365622" cy="185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4C88CD5-8FE6-4E9B-BC28-E2E2FE401645}"/>
              </a:ext>
            </a:extLst>
          </p:cNvPr>
          <p:cNvGrpSpPr>
            <a:grpSpLocks/>
          </p:cNvGrpSpPr>
          <p:nvPr/>
        </p:nvGrpSpPr>
        <p:grpSpPr bwMode="auto">
          <a:xfrm>
            <a:off x="4237038" y="2144713"/>
            <a:ext cx="1428750" cy="2940050"/>
            <a:chOff x="5475252" y="1258512"/>
            <a:chExt cx="1621677" cy="3339326"/>
          </a:xfrm>
        </p:grpSpPr>
        <p:sp>
          <p:nvSpPr>
            <p:cNvPr id="8211" name="TextBox 22">
              <a:extLst>
                <a:ext uri="{FF2B5EF4-FFF2-40B4-BE49-F238E27FC236}">
                  <a16:creationId xmlns:a16="http://schemas.microsoft.com/office/drawing/2014/main" xmlns="" id="{FC53E3BE-2D38-48C0-8FB3-C64A29719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6010" y="1258512"/>
              <a:ext cx="144016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 b="1">
                  <a:solidFill>
                    <a:schemeClr val="tx1"/>
                  </a:solidFill>
                </a:rPr>
                <a:t>t</a:t>
              </a:r>
            </a:p>
          </p:txBody>
        </p:sp>
        <p:pic>
          <p:nvPicPr>
            <p:cNvPr id="8212" name="Picture 23">
              <a:extLst>
                <a:ext uri="{FF2B5EF4-FFF2-40B4-BE49-F238E27FC236}">
                  <a16:creationId xmlns:a16="http://schemas.microsoft.com/office/drawing/2014/main" xmlns="" id="{899C40CD-02E1-400A-8775-66825BB2C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252" y="2989789"/>
              <a:ext cx="1621677" cy="1608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8C28F7D-0665-40BF-931E-525F849972EB}"/>
              </a:ext>
            </a:extLst>
          </p:cNvPr>
          <p:cNvGrpSpPr>
            <a:grpSpLocks/>
          </p:cNvGrpSpPr>
          <p:nvPr/>
        </p:nvGrpSpPr>
        <p:grpSpPr bwMode="auto">
          <a:xfrm>
            <a:off x="4268788" y="1927225"/>
            <a:ext cx="1490662" cy="3543300"/>
            <a:chOff x="5566010" y="1258512"/>
            <a:chExt cx="1492460" cy="3542829"/>
          </a:xfrm>
        </p:grpSpPr>
        <p:sp>
          <p:nvSpPr>
            <p:cNvPr id="8209" name="TextBox 31">
              <a:extLst>
                <a:ext uri="{FF2B5EF4-FFF2-40B4-BE49-F238E27FC236}">
                  <a16:creationId xmlns:a16="http://schemas.microsoft.com/office/drawing/2014/main" xmlns="" id="{65B501BE-AEAB-4B43-A638-4D8DC8595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6010" y="1258512"/>
              <a:ext cx="144016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 b="1">
                  <a:solidFill>
                    <a:schemeClr val="tx1"/>
                  </a:solidFill>
                </a:rPr>
                <a:t>p</a:t>
              </a:r>
            </a:p>
          </p:txBody>
        </p:sp>
        <p:pic>
          <p:nvPicPr>
            <p:cNvPr id="8210" name="Picture 32">
              <a:extLst>
                <a:ext uri="{FF2B5EF4-FFF2-40B4-BE49-F238E27FC236}">
                  <a16:creationId xmlns:a16="http://schemas.microsoft.com/office/drawing/2014/main" xmlns="" id="{76B549B6-9E38-4E30-87C2-72B3D206B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8" t="32967" r="19061"/>
            <a:stretch>
              <a:fillRect/>
            </a:stretch>
          </p:blipFill>
          <p:spPr bwMode="auto">
            <a:xfrm>
              <a:off x="5611212" y="2987178"/>
              <a:ext cx="1447258" cy="181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032B561-21BC-4E5E-A088-64CA7A1CA96B}"/>
              </a:ext>
            </a:extLst>
          </p:cNvPr>
          <p:cNvGrpSpPr>
            <a:grpSpLocks/>
          </p:cNvGrpSpPr>
          <p:nvPr/>
        </p:nvGrpSpPr>
        <p:grpSpPr bwMode="auto">
          <a:xfrm>
            <a:off x="4318000" y="2303463"/>
            <a:ext cx="1266825" cy="2781300"/>
            <a:chOff x="5566010" y="1402528"/>
            <a:chExt cx="1440160" cy="3161055"/>
          </a:xfrm>
        </p:grpSpPr>
        <p:sp>
          <p:nvSpPr>
            <p:cNvPr id="8207" name="TextBox 25">
              <a:extLst>
                <a:ext uri="{FF2B5EF4-FFF2-40B4-BE49-F238E27FC236}">
                  <a16:creationId xmlns:a16="http://schemas.microsoft.com/office/drawing/2014/main" xmlns="" id="{2B324C18-EDF6-4B38-96D1-3276BC629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6010" y="1402528"/>
              <a:ext cx="144016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 b="1">
                  <a:solidFill>
                    <a:schemeClr val="tx1"/>
                  </a:solidFill>
                </a:rPr>
                <a:t>i</a:t>
              </a:r>
            </a:p>
          </p:txBody>
        </p:sp>
        <p:pic>
          <p:nvPicPr>
            <p:cNvPr id="8208" name="Picture 26">
              <a:extLst>
                <a:ext uri="{FF2B5EF4-FFF2-40B4-BE49-F238E27FC236}">
                  <a16:creationId xmlns:a16="http://schemas.microsoft.com/office/drawing/2014/main" xmlns="" id="{059E7DB3-1C66-414C-8A2B-DFDF1E3CE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197" y="3057741"/>
              <a:ext cx="471787" cy="1505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6E952F4-184B-4D91-BB13-E7FAE9036899}"/>
              </a:ext>
            </a:extLst>
          </p:cNvPr>
          <p:cNvGrpSpPr>
            <a:grpSpLocks/>
          </p:cNvGrpSpPr>
          <p:nvPr/>
        </p:nvGrpSpPr>
        <p:grpSpPr bwMode="auto">
          <a:xfrm>
            <a:off x="4176713" y="1993900"/>
            <a:ext cx="1622425" cy="3235325"/>
            <a:chOff x="5512752" y="1258512"/>
            <a:chExt cx="1621677" cy="3236332"/>
          </a:xfrm>
        </p:grpSpPr>
        <p:sp>
          <p:nvSpPr>
            <p:cNvPr id="8205" name="TextBox 28">
              <a:extLst>
                <a:ext uri="{FF2B5EF4-FFF2-40B4-BE49-F238E27FC236}">
                  <a16:creationId xmlns:a16="http://schemas.microsoft.com/office/drawing/2014/main" xmlns="" id="{140A3410-A5B0-432D-857A-F9885858C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6010" y="1258512"/>
              <a:ext cx="144016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 b="1">
                  <a:solidFill>
                    <a:schemeClr val="tx1"/>
                  </a:solidFill>
                </a:rPr>
                <a:t>n</a:t>
              </a:r>
            </a:p>
          </p:txBody>
        </p:sp>
        <p:pic>
          <p:nvPicPr>
            <p:cNvPr id="8206" name="Picture 29">
              <a:extLst>
                <a:ext uri="{FF2B5EF4-FFF2-40B4-BE49-F238E27FC236}">
                  <a16:creationId xmlns:a16="http://schemas.microsoft.com/office/drawing/2014/main" xmlns="" id="{90AF5301-2700-4DB6-8539-23A1E0C03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14" t="31836" r="26247" b="29875"/>
            <a:stretch>
              <a:fillRect/>
            </a:stretch>
          </p:blipFill>
          <p:spPr bwMode="auto">
            <a:xfrm>
              <a:off x="5512752" y="2890707"/>
              <a:ext cx="1621677" cy="160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404813"/>
            <a:ext cx="8424863" cy="17287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Comic Sans MS" panose="030F0702030302020204" pitchFamily="66" charset="0"/>
              </a:rPr>
              <a:t>Can you try to write the sound m?</a:t>
            </a: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026" name="Picture 2" descr="F:\Removable Disk\USB\Reception 2020\Phonics\Photos\P1600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5912" r="3061" b="4391"/>
          <a:stretch/>
        </p:blipFill>
        <p:spPr bwMode="auto">
          <a:xfrm rot="16200000">
            <a:off x="1702302" y="1912273"/>
            <a:ext cx="5490508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4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xmlns="" id="{B1CC6E70-C49B-4F1F-9B8D-8D0FCD0274FC}"/>
              </a:ext>
            </a:extLst>
          </p:cNvPr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Twinkl SemiBold" pitchFamily="2" charset="0"/>
              </a:rPr>
              <a:t>Today, we have learnt…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A74959-FD88-435B-B984-04BB2A3CF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5" y="1069975"/>
            <a:ext cx="296862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4400">
                <a:solidFill>
                  <a:schemeClr val="tx1"/>
                </a:solidFill>
                <a:latin typeface="Twinkl SemiBold" pitchFamily="2" charset="0"/>
              </a:rPr>
              <a:t>m</a:t>
            </a:r>
          </a:p>
        </p:txBody>
      </p:sp>
      <p:pic>
        <p:nvPicPr>
          <p:cNvPr id="23556" name="Picture 6">
            <a:extLst>
              <a:ext uri="{FF2B5EF4-FFF2-40B4-BE49-F238E27FC236}">
                <a16:creationId xmlns:a16="http://schemas.microsoft.com/office/drawing/2014/main" xmlns="" id="{C4DBEE63-7006-4E90-B315-ADFB9D3C1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1335088"/>
            <a:ext cx="18653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>
            <a:extLst>
              <a:ext uri="{FF2B5EF4-FFF2-40B4-BE49-F238E27FC236}">
                <a16:creationId xmlns:a16="http://schemas.microsoft.com/office/drawing/2014/main" xmlns="" id="{B61F5227-617F-4C37-9F8E-0B7C7005A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73200"/>
            <a:ext cx="147955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xplosion 1 11"/>
          <p:cNvSpPr/>
          <p:nvPr/>
        </p:nvSpPr>
        <p:spPr>
          <a:xfrm>
            <a:off x="-2562225" y="706438"/>
            <a:ext cx="6624638" cy="6624637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325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73138"/>
            <a:ext cx="314801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mtClean="0">
                <a:latin typeface="Comic Sans MS" pitchFamily="66" charset="0"/>
              </a:rPr>
              <a:t>Today, we are learning…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32138" y="1270000"/>
            <a:ext cx="424021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/>
                <a:ea typeface="Tuffy-TTF"/>
                <a:cs typeface="Tuffy-TTF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0" b="1" dirty="0" smtClean="0">
                <a:latin typeface="Comic Sans MS" pitchFamily="66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566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latin typeface="Comic Sans MS" pitchFamily="66" charset="0"/>
              </a:rPr>
              <a:t>Jolly Phonics Song and 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600200"/>
            <a:ext cx="8435975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Comic Sans MS" panose="030F0702030302020204" pitchFamily="66" charset="0"/>
              </a:rPr>
              <a:t>Website link for all the songs – a-z order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dirty="0" smtClean="0">
                <a:latin typeface="Comic Sans MS" panose="030F0702030302020204" pitchFamily="66" charset="0"/>
                <a:hlinkClick r:id="rId2"/>
              </a:rPr>
              <a:t>vimeo.com/106231366</a:t>
            </a:r>
            <a:endParaRPr lang="en-GB" dirty="0" smtClean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Comic Sans MS" panose="030F0702030302020204" pitchFamily="66" charset="0"/>
              </a:rPr>
              <a:t>Action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050" name="Picture 2" descr="F:\Removable Disk\USB\Reception 2020\Phonics\Photos\P16002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6482"/>
          <a:stretch/>
        </p:blipFill>
        <p:spPr bwMode="auto">
          <a:xfrm rot="16200000">
            <a:off x="389284" y="3795291"/>
            <a:ext cx="2594919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jolly phonics slideshare 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944"/>
            <a:ext cx="5184576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40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2087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Comic Sans MS" panose="030F0702030302020204" pitchFamily="66" charset="0"/>
              </a:rPr>
              <a:t>Let’s watch Geraldine the Giraffe </a:t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>tell us all about the sound m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37063"/>
            <a:ext cx="8229600" cy="2087562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800" dirty="0" smtClean="0">
                <a:latin typeface="Comic Sans MS" panose="030F0702030302020204" pitchFamily="66" charset="0"/>
              </a:rPr>
              <a:t>Copy and paste the link below </a:t>
            </a:r>
            <a:endParaRPr lang="en-GB" sz="2800" dirty="0" smtClean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sz="2800" dirty="0">
                <a:latin typeface="Comic Sans MS" panose="030F0702030302020204" pitchFamily="66" charset="0"/>
              </a:rPr>
              <a:t>https://www.youtube.com/watch?v=Xh6Ux5D2D84</a:t>
            </a:r>
            <a:endParaRPr lang="en-GB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62712"/>
            <a:ext cx="6296572" cy="3093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7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ctrTitle"/>
          </p:nvPr>
        </p:nvSpPr>
        <p:spPr>
          <a:xfrm>
            <a:off x="539552" y="333375"/>
            <a:ext cx="8209161" cy="4248150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latin typeface="Comic Sans MS" pitchFamily="66" charset="0"/>
              </a:rPr>
              <a:t>Can you think of anything that begins with the sound m?</a:t>
            </a:r>
            <a:br>
              <a:rPr lang="en-GB" altLang="en-US" dirty="0" smtClean="0">
                <a:latin typeface="Comic Sans MS" pitchFamily="66" charset="0"/>
              </a:rPr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25172"/>
            <a:ext cx="6933431" cy="3889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05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1C1C1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1C1C1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1C1C1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600" dirty="0">
                <a:solidFill>
                  <a:srgbClr val="1C1C1C"/>
                </a:solidFill>
                <a:latin typeface="Twinkl SemiBold" pitchFamily="2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600" dirty="0">
                <a:solidFill>
                  <a:srgbClr val="1C1C1C"/>
                </a:solidFill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600" dirty="0">
                <a:solidFill>
                  <a:srgbClr val="1C1C1C"/>
                </a:solidFill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39" y="3484777"/>
            <a:ext cx="1395842" cy="2688559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1709" y="2088614"/>
            <a:ext cx="609600" cy="609600"/>
          </a:xfrm>
          <a:prstGeom prst="rect">
            <a:avLst/>
          </a:prstGeom>
        </p:spPr>
      </p:pic>
      <p:pic>
        <p:nvPicPr>
          <p:cNvPr id="13" name="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12607"/>
            <a:ext cx="609600" cy="609600"/>
          </a:xfrm>
          <a:prstGeom prst="rect">
            <a:avLst/>
          </a:prstGeom>
        </p:spPr>
      </p:pic>
      <p:pic>
        <p:nvPicPr>
          <p:cNvPr id="17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2088614"/>
            <a:ext cx="609600" cy="609600"/>
          </a:xfrm>
          <a:prstGeom prst="rect">
            <a:avLst/>
          </a:prstGeom>
        </p:spPr>
      </p:pic>
      <p:pic>
        <p:nvPicPr>
          <p:cNvPr id="19" name="m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1205" y="4356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1C1C1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1C1C1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600" dirty="0">
                <a:solidFill>
                  <a:srgbClr val="1C1C1C"/>
                </a:solidFill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600" dirty="0">
                <a:solidFill>
                  <a:srgbClr val="1C1C1C"/>
                </a:solidFill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1C1C1C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600" dirty="0">
                <a:solidFill>
                  <a:srgbClr val="1C1C1C"/>
                </a:solidFill>
                <a:latin typeface="Twinkl SemiBold" pitchFamily="2" charset="0"/>
              </a:rPr>
              <a:t>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789E06-F16B-4DAC-99B1-91180C2627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3" y="3748649"/>
            <a:ext cx="2308035" cy="2290375"/>
          </a:xfrm>
          <a:prstGeom prst="rect">
            <a:avLst/>
          </a:prstGeom>
        </p:spPr>
      </p:pic>
      <p:pic>
        <p:nvPicPr>
          <p:cNvPr id="4" name="mug">
            <a:hlinkClick r:id="" action="ppaction://media"/>
            <a:extLst>
              <a:ext uri="{FF2B5EF4-FFF2-40B4-BE49-F238E27FC236}">
                <a16:creationId xmlns="" xmlns:a16="http://schemas.microsoft.com/office/drawing/2014/main" id="{A9F651AE-D44E-492B-8777-4BAE5ADD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4589036"/>
            <a:ext cx="609600" cy="609600"/>
          </a:xfrm>
          <a:prstGeom prst="rect">
            <a:avLst/>
          </a:prstGeom>
        </p:spPr>
      </p:pic>
      <p:pic>
        <p:nvPicPr>
          <p:cNvPr id="5" name="M">
            <a:hlinkClick r:id="" action="ppaction://media"/>
            <a:extLst>
              <a:ext uri="{FF2B5EF4-FFF2-40B4-BE49-F238E27FC236}">
                <a16:creationId xmlns="" xmlns:a16="http://schemas.microsoft.com/office/drawing/2014/main" id="{83B9E906-0207-4141-83B5-133FA275C8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5629" y="2062851"/>
            <a:ext cx="609600" cy="609600"/>
          </a:xfrm>
          <a:prstGeom prst="rect">
            <a:avLst/>
          </a:prstGeom>
        </p:spPr>
      </p:pic>
      <p:pic>
        <p:nvPicPr>
          <p:cNvPr id="8" name="U">
            <a:hlinkClick r:id="" action="ppaction://media"/>
            <a:extLst>
              <a:ext uri="{FF2B5EF4-FFF2-40B4-BE49-F238E27FC236}">
                <a16:creationId xmlns="" xmlns:a16="http://schemas.microsoft.com/office/drawing/2014/main" id="{A99317EE-EA58-4C31-8401-078B399C89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2088614"/>
            <a:ext cx="609600" cy="609600"/>
          </a:xfrm>
          <a:prstGeom prst="rect">
            <a:avLst/>
          </a:prstGeom>
        </p:spPr>
      </p:pic>
      <p:pic>
        <p:nvPicPr>
          <p:cNvPr id="11" name="G">
            <a:hlinkClick r:id="" action="ppaction://media"/>
            <a:extLst>
              <a:ext uri="{FF2B5EF4-FFF2-40B4-BE49-F238E27FC236}">
                <a16:creationId xmlns="" xmlns:a16="http://schemas.microsoft.com/office/drawing/2014/main" id="{95CC8DFD-AA1D-4DBD-B5D8-F0EA180A77B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5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7">
            <a:extLst>
              <a:ext uri="{FF2B5EF4-FFF2-40B4-BE49-F238E27FC236}">
                <a16:creationId xmlns:a16="http://schemas.microsoft.com/office/drawing/2014/main" xmlns="" id="{F89F3C54-4CEB-4D51-BB87-517262A3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6"/>
          <a:stretch>
            <a:fillRect/>
          </a:stretch>
        </p:blipFill>
        <p:spPr bwMode="auto">
          <a:xfrm>
            <a:off x="1944688" y="3592513"/>
            <a:ext cx="6443662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>
            <a:extLst>
              <a:ext uri="{FF2B5EF4-FFF2-40B4-BE49-F238E27FC236}">
                <a16:creationId xmlns:a16="http://schemas.microsoft.com/office/drawing/2014/main" xmlns="" id="{4B5FECAB-2CAF-427A-BB2B-D1BF5B7E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Recipe Picture Match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7BD4C0E-F40B-4FAD-8F5F-455C87E85568}"/>
              </a:ext>
            </a:extLst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545061CD-B70C-4633-B7BA-88C1D13EC9E4}"/>
                </a:ext>
              </a:extLst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F4D2070-66BA-4559-808B-755089BAC1B3}"/>
                </a:ext>
              </a:extLst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7D7316A-D4B1-4D50-80AC-25193F9CDC3C}"/>
              </a:ext>
            </a:extLst>
          </p:cNvPr>
          <p:cNvSpPr/>
          <p:nvPr/>
        </p:nvSpPr>
        <p:spPr>
          <a:xfrm>
            <a:off x="1042988" y="1473200"/>
            <a:ext cx="7281862" cy="1106488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Click on Miss Wells to hear her read out the recipe. What needs to go into the bowl? Click the correct picture to drop the ingredient into the bowl.</a:t>
            </a:r>
          </a:p>
        </p:txBody>
      </p:sp>
      <p:grpSp>
        <p:nvGrpSpPr>
          <p:cNvPr id="11" name="Kit's teachings">
            <a:extLst>
              <a:ext uri="{FF2B5EF4-FFF2-40B4-BE49-F238E27FC236}">
                <a16:creationId xmlns:a16="http://schemas.microsoft.com/office/drawing/2014/main" xmlns="" id="{D2F52742-8147-4F04-BDD6-63A222315347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5589588"/>
            <a:ext cx="4483100" cy="1008062"/>
            <a:chOff x="-2093957" y="5345832"/>
            <a:chExt cx="4483080" cy="100811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2A918950-C18A-4E50-AC18-272DF0E07899}"/>
                </a:ext>
              </a:extLst>
            </p:cNvPr>
            <p:cNvSpPr/>
            <p:nvPr/>
          </p:nvSpPr>
          <p:spPr>
            <a:xfrm>
              <a:off x="-2093957" y="5693511"/>
              <a:ext cx="3671871" cy="431821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F893AA1-C51A-40E9-9A03-5C6DCF772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-15597" t="-8561" r="-15847" b="56577"/>
            <a:stretch/>
          </p:blipFill>
          <p:spPr>
            <a:xfrm>
              <a:off x="1381011" y="534583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sp>
        <p:nvSpPr>
          <p:cNvPr id="14" name="Kit's teaching bubble">
            <a:extLst>
              <a:ext uri="{FF2B5EF4-FFF2-40B4-BE49-F238E27FC236}">
                <a16:creationId xmlns:a16="http://schemas.microsoft.com/office/drawing/2014/main" xmlns="" id="{DC2A46FB-194C-4B17-9EEC-BD14C951C3F1}"/>
              </a:ext>
            </a:extLst>
          </p:cNvPr>
          <p:cNvSpPr/>
          <p:nvPr/>
        </p:nvSpPr>
        <p:spPr>
          <a:xfrm>
            <a:off x="4398963" y="4603750"/>
            <a:ext cx="3482975" cy="993775"/>
          </a:xfrm>
          <a:prstGeom prst="wedgeRoundRectCallout">
            <a:avLst>
              <a:gd name="adj1" fmla="val 59480"/>
              <a:gd name="adj2" fmla="val 107964"/>
              <a:gd name="adj3" fmla="val 16667"/>
            </a:avLst>
          </a:prstGeom>
          <a:solidFill>
            <a:schemeClr val="bg1"/>
          </a:solidFill>
          <a:ln w="28575">
            <a:solidFill>
              <a:srgbClr val="F08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Oral segmenting will make phonetic approximations to the correct spelling of the word.</a:t>
            </a:r>
          </a:p>
        </p:txBody>
      </p:sp>
      <p:sp>
        <p:nvSpPr>
          <p:cNvPr id="15" name="Close bubble">
            <a:extLst>
              <a:ext uri="{FF2B5EF4-FFF2-40B4-BE49-F238E27FC236}">
                <a16:creationId xmlns:a16="http://schemas.microsoft.com/office/drawing/2014/main" xmlns="" id="{4895D993-23CC-4556-A719-7E76E56103EA}"/>
              </a:ext>
            </a:extLst>
          </p:cNvPr>
          <p:cNvSpPr/>
          <p:nvPr/>
        </p:nvSpPr>
        <p:spPr>
          <a:xfrm>
            <a:off x="7677150" y="4546600"/>
            <a:ext cx="284163" cy="284163"/>
          </a:xfrm>
          <a:prstGeom prst="ellipse">
            <a:avLst/>
          </a:prstGeom>
          <a:solidFill>
            <a:srgbClr val="F08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pic>
        <p:nvPicPr>
          <p:cNvPr id="20489" name="Picture 16">
            <a:extLst>
              <a:ext uri="{FF2B5EF4-FFF2-40B4-BE49-F238E27FC236}">
                <a16:creationId xmlns:a16="http://schemas.microsoft.com/office/drawing/2014/main" xmlns="" id="{05AC898B-1E7E-4B13-88EC-E6124A26A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882650"/>
            <a:ext cx="1603375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xmlns="" id="{14468F9D-151C-4294-A00E-53C3F3133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6"/>
          <a:stretch>
            <a:fillRect/>
          </a:stretch>
        </p:blipFill>
        <p:spPr bwMode="auto">
          <a:xfrm>
            <a:off x="1944688" y="3592513"/>
            <a:ext cx="6443662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9F5EC80-D964-43A4-AE45-F11428098283}"/>
              </a:ext>
            </a:extLst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115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2C67BC77-F851-4E4A-8F2D-1CC4C79F3D80}"/>
                </a:ext>
              </a:extLst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C67D864-1CD6-4253-A45E-362B01889BC6}"/>
                </a:ext>
              </a:extLst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1508" name="Picture 8">
            <a:extLst>
              <a:ext uri="{FF2B5EF4-FFF2-40B4-BE49-F238E27FC236}">
                <a16:creationId xmlns:a16="http://schemas.microsoft.com/office/drawing/2014/main" xmlns="" id="{F842BCEF-57D5-42EC-BDFC-E258A263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882650"/>
            <a:ext cx="1603375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9465">
            <a:extLst>
              <a:ext uri="{FF2B5EF4-FFF2-40B4-BE49-F238E27FC236}">
                <a16:creationId xmlns:a16="http://schemas.microsoft.com/office/drawing/2014/main" xmlns="" id="{34C76FC4-F472-4EE4-86B3-1198E0AAC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354138"/>
            <a:ext cx="12446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9466">
            <a:extLst>
              <a:ext uri="{FF2B5EF4-FFF2-40B4-BE49-F238E27FC236}">
                <a16:creationId xmlns:a16="http://schemas.microsoft.com/office/drawing/2014/main" xmlns="" id="{33C454BB-BBF5-4C46-8046-DED48E938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263650"/>
            <a:ext cx="61595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9467">
            <a:extLst>
              <a:ext uri="{FF2B5EF4-FFF2-40B4-BE49-F238E27FC236}">
                <a16:creationId xmlns:a16="http://schemas.microsoft.com/office/drawing/2014/main" xmlns="" id="{56B4CD80-9A64-4A0E-83FB-355A35051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284288"/>
            <a:ext cx="12192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9468">
            <a:extLst>
              <a:ext uri="{FF2B5EF4-FFF2-40B4-BE49-F238E27FC236}">
                <a16:creationId xmlns:a16="http://schemas.microsoft.com/office/drawing/2014/main" xmlns="" id="{D006B7AE-5629-4AA7-8E8B-52E3BE58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1323975"/>
            <a:ext cx="96996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9469">
            <a:extLst>
              <a:ext uri="{FF2B5EF4-FFF2-40B4-BE49-F238E27FC236}">
                <a16:creationId xmlns:a16="http://schemas.microsoft.com/office/drawing/2014/main" xmlns="" id="{50795331-442C-4A5B-867C-B93B96B45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1125538"/>
            <a:ext cx="877887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9470">
            <a:extLst>
              <a:ext uri="{FF2B5EF4-FFF2-40B4-BE49-F238E27FC236}">
                <a16:creationId xmlns:a16="http://schemas.microsoft.com/office/drawing/2014/main" xmlns="" id="{664CF3D5-6AD0-4ACC-B96F-97765784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1263650"/>
            <a:ext cx="10795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9473">
            <a:extLst>
              <a:ext uri="{FF2B5EF4-FFF2-40B4-BE49-F238E27FC236}">
                <a16:creationId xmlns:a16="http://schemas.microsoft.com/office/drawing/2014/main" xmlns="" id="{8FBB61FD-C3F3-4691-AE8A-D18E35EA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9"/>
          <a:stretch>
            <a:fillRect/>
          </a:stretch>
        </p:blipFill>
        <p:spPr bwMode="auto">
          <a:xfrm>
            <a:off x="1944688" y="4508500"/>
            <a:ext cx="644366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eat">
            <a:hlinkClick r:id="" action="ppaction://media"/>
            <a:extLst>
              <a:ext uri="{FF2B5EF4-FFF2-40B4-BE49-F238E27FC236}">
                <a16:creationId xmlns:a16="http://schemas.microsoft.com/office/drawing/2014/main" xmlns="" id="{69243756-F126-4017-8C6C-3417A63E4B01}"/>
              </a:ext>
            </a:extLst>
          </p:cNvPr>
          <p:cNvPicPr>
            <a:picLocks noChangeAspect="1"/>
          </p:cNvPicPr>
          <p:nvPr>
            <a:wavAudioFile r:embed="rId1" name="366AA5C9.wav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173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erbs">
            <a:hlinkClick r:id="" action="ppaction://media"/>
            <a:extLst>
              <a:ext uri="{FF2B5EF4-FFF2-40B4-BE49-F238E27FC236}">
                <a16:creationId xmlns:a16="http://schemas.microsoft.com/office/drawing/2014/main" xmlns="" id="{C7F279D7-B718-4821-8C9D-EA8F0C6F93FD}"/>
              </a:ext>
            </a:extLst>
          </p:cNvPr>
          <p:cNvPicPr>
            <a:picLocks noChangeAspect="1"/>
          </p:cNvPicPr>
          <p:nvPr>
            <a:wavAudioFile r:embed="rId2" name="E3CADE67.wav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3" y="7173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asta">
            <a:hlinkClick r:id="" action="ppaction://media"/>
            <a:extLst>
              <a:ext uri="{FF2B5EF4-FFF2-40B4-BE49-F238E27FC236}">
                <a16:creationId xmlns:a16="http://schemas.microsoft.com/office/drawing/2014/main" xmlns="" id="{E58158C0-127B-4667-A073-A564771EB2E0}"/>
              </a:ext>
            </a:extLst>
          </p:cNvPr>
          <p:cNvPicPr>
            <a:picLocks noChangeAspect="1"/>
          </p:cNvPicPr>
          <p:nvPr>
            <a:wavAudioFile r:embed="rId3" name="0DE7CCF8.wav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7173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omato">
            <a:hlinkClick r:id="" action="ppaction://media"/>
            <a:extLst>
              <a:ext uri="{FF2B5EF4-FFF2-40B4-BE49-F238E27FC236}">
                <a16:creationId xmlns:a16="http://schemas.microsoft.com/office/drawing/2014/main" xmlns="" id="{1F4BF87D-2544-473D-9410-088B9ED26790}"/>
              </a:ext>
            </a:extLst>
          </p:cNvPr>
          <p:cNvPicPr>
            <a:picLocks noChangeAspect="1"/>
          </p:cNvPicPr>
          <p:nvPr>
            <a:wavAudioFile r:embed="rId4" name="48CF8D3B.wav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7173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epper">
            <a:hlinkClick r:id="" action="ppaction://media"/>
            <a:extLst>
              <a:ext uri="{FF2B5EF4-FFF2-40B4-BE49-F238E27FC236}">
                <a16:creationId xmlns:a16="http://schemas.microsoft.com/office/drawing/2014/main" xmlns="" id="{49F6D12C-6EAD-484A-A94C-4A34C0C91D98}"/>
              </a:ext>
            </a:extLst>
          </p:cNvPr>
          <p:cNvPicPr>
            <a:picLocks noChangeAspect="1"/>
          </p:cNvPicPr>
          <p:nvPr>
            <a:wavAudioFile r:embed="rId5" name="3FFCDF1E.wav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7173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heese">
            <a:hlinkClick r:id="" action="ppaction://media"/>
            <a:extLst>
              <a:ext uri="{FF2B5EF4-FFF2-40B4-BE49-F238E27FC236}">
                <a16:creationId xmlns:a16="http://schemas.microsoft.com/office/drawing/2014/main" xmlns="" id="{9B2AB1C3-C48F-4478-8F9D-4FCD9A605D78}"/>
              </a:ext>
            </a:extLst>
          </p:cNvPr>
          <p:cNvPicPr>
            <a:picLocks noChangeAspect="1"/>
          </p:cNvPicPr>
          <p:nvPr>
            <a:wavAudioFile r:embed="rId6" name="100A4710.wav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7173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0.34132 0.568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0.25382 0.587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1" y="2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0.11806 0.5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02847 0.5770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18004 0.6222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3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4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30625 0.5877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2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1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Presentation1" id="{25AB2986-5574-45A2-BF7E-681B7DC8C31E}" vid="{9AE52945-30AF-4BF8-9DC2-03422E2D2711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PowerPoint Guidance.pptx" id="{DCB5FAEE-CC91-4608-92BD-1007FC9F45E5}" vid="{49F44A1D-5DD0-448D-A9E8-9C9190F1A6E6}"/>
    </a:ext>
  </a:extLst>
</a:theme>
</file>

<file path=ppt/theme/theme5.xml><?xml version="1.0" encoding="utf-8"?>
<a:theme xmlns:a="http://schemas.openxmlformats.org/drawingml/2006/main" name="4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PowerPoint Guidance.pptx" id="{DCB5FAEE-CC91-4608-92BD-1007FC9F45E5}" vid="{49F44A1D-5DD0-448D-A9E8-9C9190F1A6E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1462</TotalTime>
  <Words>147</Words>
  <Application>Microsoft Office PowerPoint</Application>
  <PresentationFormat>On-screen Show (4:3)</PresentationFormat>
  <Paragraphs>36</Paragraphs>
  <Slides>11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Comic Sans MS</vt:lpstr>
      <vt:lpstr>Tuffy-TTF</vt:lpstr>
      <vt:lpstr>Calibri</vt:lpstr>
      <vt:lpstr>Twinkl</vt:lpstr>
      <vt:lpstr>Twinkl SemiBold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Today, we are learning…</vt:lpstr>
      <vt:lpstr>Jolly Phonics Song and action </vt:lpstr>
      <vt:lpstr>Let’s watch Geraldine the Giraffe  tell us all about the sound m</vt:lpstr>
      <vt:lpstr>Can you think of anything that begins with the sound m?   </vt:lpstr>
      <vt:lpstr>PowerPoint Presentation</vt:lpstr>
      <vt:lpstr>PowerPoint Presentation</vt:lpstr>
      <vt:lpstr>Recipe Picture Match</vt:lpstr>
      <vt:lpstr>PowerPoint Presentation</vt:lpstr>
      <vt:lpstr>Can you try to write the sound m?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Holly Riglar</dc:creator>
  <cp:lastModifiedBy>teacher</cp:lastModifiedBy>
  <cp:revision>450</cp:revision>
  <dcterms:created xsi:type="dcterms:W3CDTF">2018-07-20T11:42:41Z</dcterms:created>
  <dcterms:modified xsi:type="dcterms:W3CDTF">2020-10-10T09:34:25Z</dcterms:modified>
</cp:coreProperties>
</file>