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77" r:id="rId6"/>
    <p:sldId id="275" r:id="rId7"/>
    <p:sldId id="260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99"/>
    <a:srgbClr val="0000FF"/>
    <a:srgbClr val="FF0000"/>
    <a:srgbClr val="000099"/>
    <a:srgbClr val="66CCFF"/>
    <a:srgbClr val="00CC00"/>
    <a:srgbClr val="FFFF00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EC84-7431-499D-91E6-1C455E99AA6E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7B7E-510B-41D0-AD49-A5166C2B4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dr seuss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r seuss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dr seuss quo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dr seuss quot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dr seuss quot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mage result for dr seuss quot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Image result for dr seuss quot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Image result for dr seuss quot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Image result for the more things you read qu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192"/>
            <a:ext cx="6705600" cy="6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the gruffa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" y="2137570"/>
            <a:ext cx="1820862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7" y="13192"/>
            <a:ext cx="1935163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30773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Welcome to Year 2:</a:t>
            </a:r>
          </a:p>
          <a:p>
            <a:pPr algn="ctr"/>
            <a:r>
              <a:rPr lang="en-US" sz="6000" b="1" u="sng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Unicorns Class</a:t>
            </a:r>
            <a:endParaRPr lang="en-US" sz="6000" b="1" u="sng" dirty="0">
              <a:solidFill>
                <a:srgbClr val="CC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16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4191000"/>
            <a:ext cx="428354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Mrs Matthews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Mrs Gohil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Mrs Hirst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521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4669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Uniform Standards</a:t>
            </a:r>
            <a:endParaRPr lang="en-US" sz="3600" b="1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909" y="1150296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Kristen ITC" panose="03050502040202030202" pitchFamily="66" charset="0"/>
              </a:rPr>
              <a:t>Children should wear smart school uniform or their P.E. kits on P.E. days.  </a:t>
            </a:r>
          </a:p>
          <a:p>
            <a:pPr>
              <a:defRPr/>
            </a:pPr>
            <a:endParaRPr lang="en-GB" sz="2000" dirty="0">
              <a:latin typeface="Kristen ITC" panose="03050502040202030202" pitchFamily="66" charset="0"/>
            </a:endParaRPr>
          </a:p>
          <a:p>
            <a:pPr>
              <a:defRPr/>
            </a:pPr>
            <a:r>
              <a:rPr lang="en-GB" sz="2000" dirty="0">
                <a:latin typeface="Kristen ITC" panose="03050502040202030202" pitchFamily="66" charset="0"/>
              </a:rPr>
              <a:t>We have P.E. on a </a:t>
            </a:r>
            <a:r>
              <a:rPr lang="en-GB" sz="2000" dirty="0" smtClean="0">
                <a:latin typeface="Kristen ITC" panose="03050502040202030202" pitchFamily="66" charset="0"/>
              </a:rPr>
              <a:t>Monday and </a:t>
            </a:r>
            <a:r>
              <a:rPr lang="en-GB" sz="2000" dirty="0">
                <a:latin typeface="Kristen ITC" panose="03050502040202030202" pitchFamily="66" charset="0"/>
              </a:rPr>
              <a:t>a </a:t>
            </a:r>
            <a:r>
              <a:rPr lang="en-GB" sz="2000" dirty="0" smtClean="0">
                <a:latin typeface="Kristen ITC" panose="03050502040202030202" pitchFamily="66" charset="0"/>
              </a:rPr>
              <a:t>Thursday, </a:t>
            </a:r>
            <a:r>
              <a:rPr lang="en-GB" sz="2000" dirty="0">
                <a:latin typeface="Kristen ITC" panose="03050502040202030202" pitchFamily="66" charset="0"/>
              </a:rPr>
              <a:t>so children should come to school in their P.E. kit on these days.  </a:t>
            </a:r>
          </a:p>
          <a:p>
            <a:pPr>
              <a:defRPr/>
            </a:pPr>
            <a:endParaRPr lang="en-GB" sz="2000" dirty="0">
              <a:latin typeface="Kristen ITC" panose="03050502040202030202" pitchFamily="66" charset="0"/>
            </a:endParaRPr>
          </a:p>
          <a:p>
            <a:pPr>
              <a:defRPr/>
            </a:pPr>
            <a:r>
              <a:rPr lang="en-GB" sz="2000" dirty="0">
                <a:latin typeface="Kristen ITC" panose="03050502040202030202" pitchFamily="66" charset="0"/>
              </a:rPr>
              <a:t>We try to encourage children to take responsibility for their belongings and it is much easier when everything is named.</a:t>
            </a:r>
          </a:p>
          <a:p>
            <a:pPr>
              <a:defRPr/>
            </a:pPr>
            <a:endParaRPr lang="en-GB" sz="2000" dirty="0">
              <a:latin typeface="Kristen ITC" panose="03050502040202030202" pitchFamily="66" charset="0"/>
            </a:endParaRPr>
          </a:p>
          <a:p>
            <a:pPr>
              <a:defRPr/>
            </a:pPr>
            <a:r>
              <a:rPr lang="en-GB" sz="2000" dirty="0">
                <a:latin typeface="Kristen ITC" panose="03050502040202030202" pitchFamily="66" charset="0"/>
              </a:rPr>
              <a:t>Long hair must be tied up and any bows/hairbands etc should be in school colours</a:t>
            </a:r>
          </a:p>
        </p:txBody>
      </p:sp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5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Kristen ITC" panose="03050502040202030202" pitchFamily="66" charset="0"/>
              </a:rPr>
              <a:t>Year 2</a:t>
            </a:r>
            <a:r>
              <a:rPr lang="en-US" sz="28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</a:t>
            </a:r>
            <a:r>
              <a:rPr lang="en-US" sz="2800" b="1" dirty="0">
                <a:solidFill>
                  <a:srgbClr val="FF6600"/>
                </a:solidFill>
                <a:latin typeface="Kristen ITC" panose="03050502040202030202" pitchFamily="66" charset="0"/>
              </a:rPr>
              <a:t>Homework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" y="1371600"/>
            <a:ext cx="77724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latin typeface="Kristen ITC" pitchFamily="66" charset="0"/>
              </a:rPr>
              <a:t>Homework is designed to support and consolidate the learning in class with a focus on basic skills. Tasks may sometimes be repetitive or timed and this is to increase pace and embed learning.</a:t>
            </a:r>
          </a:p>
          <a:p>
            <a:pPr algn="ctr">
              <a:lnSpc>
                <a:spcPct val="80000"/>
              </a:lnSpc>
            </a:pPr>
            <a:endParaRPr lang="en-GB" sz="2000" dirty="0" smtClean="0">
              <a:latin typeface="Kristen ITC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sz="2000" dirty="0" smtClean="0">
                <a:latin typeface="Kristen ITC" pitchFamily="66" charset="0"/>
              </a:rPr>
              <a:t>We will be setting homework online , this will start from next week and more details about this will be sent out separately. </a:t>
            </a:r>
          </a:p>
          <a:p>
            <a:pPr algn="ctr">
              <a:lnSpc>
                <a:spcPct val="80000"/>
              </a:lnSpc>
            </a:pPr>
            <a:endParaRPr lang="en-GB" sz="2000" dirty="0">
              <a:latin typeface="Kristen ITC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sz="2000" dirty="0" smtClean="0">
                <a:latin typeface="Kristen ITC" pitchFamily="66" charset="0"/>
              </a:rPr>
              <a:t>We will continue to use the homework grid system that the children are used to for their Topic Homework. </a:t>
            </a:r>
          </a:p>
          <a:p>
            <a:pPr algn="ctr">
              <a:lnSpc>
                <a:spcPct val="80000"/>
              </a:lnSpc>
            </a:pPr>
            <a:endParaRPr lang="en-GB" sz="2000" dirty="0" smtClean="0">
              <a:latin typeface="Kristen ITC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sz="2000" dirty="0" smtClean="0">
                <a:latin typeface="Kristen ITC" pitchFamily="66" charset="0"/>
              </a:rPr>
              <a:t>Bug Club will also continue.</a:t>
            </a:r>
          </a:p>
          <a:p>
            <a:pPr algn="ctr">
              <a:lnSpc>
                <a:spcPct val="80000"/>
              </a:lnSpc>
            </a:pPr>
            <a:endParaRPr lang="en-GB" sz="2000" dirty="0" smtClean="0">
              <a:latin typeface="Kristen ITC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sz="2000" dirty="0" smtClean="0">
                <a:latin typeface="Kristen ITC" pitchFamily="66" charset="0"/>
              </a:rPr>
              <a:t>20 minutes </a:t>
            </a:r>
            <a:r>
              <a:rPr lang="en-GB" sz="2000" dirty="0">
                <a:latin typeface="Kristen ITC" pitchFamily="66" charset="0"/>
              </a:rPr>
              <a:t>for a task, reasonably independently</a:t>
            </a:r>
            <a:r>
              <a:rPr lang="en-GB" sz="2400" dirty="0" smtClean="0">
                <a:latin typeface="Kristen ITC" pitchFamily="66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en-GB" sz="2400" dirty="0" smtClean="0">
                <a:latin typeface="Kristen ITC" pitchFamily="66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GB" dirty="0">
              <a:latin typeface="Kristen ITC" pitchFamily="66" charset="0"/>
            </a:endParaRPr>
          </a:p>
          <a:p>
            <a:pPr algn="ctr">
              <a:lnSpc>
                <a:spcPct val="80000"/>
              </a:lnSpc>
            </a:pPr>
            <a:endParaRPr lang="en-GB" dirty="0">
              <a:latin typeface="Kristen ITC" pitchFamily="66" charset="0"/>
            </a:endParaRPr>
          </a:p>
        </p:txBody>
      </p:sp>
      <p:pic>
        <p:nvPicPr>
          <p:cNvPr id="7" name="Picture 4" descr="BugClub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39" y="5029200"/>
            <a:ext cx="1468142" cy="153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5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Kristen ITC" panose="03050502040202030202" pitchFamily="66" charset="0"/>
              </a:rPr>
              <a:t>Year 2</a:t>
            </a:r>
            <a:r>
              <a:rPr lang="en-US" sz="28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</a:t>
            </a:r>
            <a:r>
              <a:rPr lang="en-US" sz="2800" b="1" dirty="0">
                <a:solidFill>
                  <a:srgbClr val="FF6600"/>
                </a:solidFill>
                <a:latin typeface="Kristen ITC" panose="03050502040202030202" pitchFamily="66" charset="0"/>
              </a:rPr>
              <a:t>Homework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" y="13716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GB" dirty="0">
              <a:latin typeface="Kristen ITC" pitchFamily="66" charset="0"/>
            </a:endParaRPr>
          </a:p>
          <a:p>
            <a:pPr algn="ctr">
              <a:lnSpc>
                <a:spcPct val="80000"/>
              </a:lnSpc>
            </a:pPr>
            <a:endParaRPr lang="en-GB" dirty="0">
              <a:latin typeface="Kristen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38263"/>
            <a:ext cx="850423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047" y="165549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Kristen ITC" panose="03050502040202030202" pitchFamily="66" charset="0"/>
              </a:rPr>
              <a:t>.</a:t>
            </a:r>
            <a:endParaRPr lang="en-GB" sz="2200" dirty="0"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751"/>
            <a:ext cx="64754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445216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Spelling Test lists will be posted on Monday ready for our test on a Friday.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0715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46690"/>
            <a:ext cx="739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The Curriculum for the Year</a:t>
            </a:r>
          </a:p>
          <a:p>
            <a:pPr algn="ctr"/>
            <a:endParaRPr lang="en-US" sz="2800" b="1" dirty="0">
              <a:solidFill>
                <a:srgbClr val="FF66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1600" b="1" u="sng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Autumn Term: Lively London</a:t>
            </a:r>
          </a:p>
          <a:p>
            <a:pPr algn="ctr"/>
            <a:r>
              <a:rPr lang="en-GB" sz="1600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We look at London </a:t>
            </a:r>
            <a:r>
              <a:rPr lang="en-GB" sz="1600" dirty="0">
                <a:solidFill>
                  <a:srgbClr val="0000FF"/>
                </a:solidFill>
                <a:latin typeface="Kristen ITC" panose="03050502040202030202" pitchFamily="66" charset="0"/>
              </a:rPr>
              <a:t>today and famous landmarks. We </a:t>
            </a:r>
            <a:r>
              <a:rPr lang="en-GB" sz="1600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look at London today before </a:t>
            </a:r>
            <a:r>
              <a:rPr lang="en-GB" sz="1600" dirty="0">
                <a:solidFill>
                  <a:srgbClr val="0000FF"/>
                </a:solidFill>
                <a:latin typeface="Kristen ITC" panose="03050502040202030202" pitchFamily="66" charset="0"/>
              </a:rPr>
              <a:t>then </a:t>
            </a:r>
            <a:r>
              <a:rPr lang="en-GB" sz="1600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moving </a:t>
            </a:r>
            <a:r>
              <a:rPr lang="en-GB" sz="1600" dirty="0">
                <a:solidFill>
                  <a:srgbClr val="0000FF"/>
                </a:solidFill>
                <a:latin typeface="Kristen ITC" panose="03050502040202030202" pitchFamily="66" charset="0"/>
              </a:rPr>
              <a:t>onto focusing on September 1666, </a:t>
            </a:r>
            <a:r>
              <a:rPr lang="en-GB" sz="1600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and The Great Fire of London</a:t>
            </a:r>
            <a:r>
              <a:rPr lang="en-GB" sz="2800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endParaRPr lang="en-GB" sz="2800" b="1" u="sng" dirty="0"/>
          </a:p>
          <a:p>
            <a:pPr algn="ctr"/>
            <a:r>
              <a:rPr lang="en-GB" sz="1600" b="1" u="sng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Spring Term: Oh, The Places We’ll Go!</a:t>
            </a:r>
          </a:p>
          <a:p>
            <a:pPr algn="ctr"/>
            <a:r>
              <a:rPr lang="en-GB" sz="1600" dirty="0">
                <a:solidFill>
                  <a:srgbClr val="00B050"/>
                </a:solidFill>
                <a:latin typeface="Kristen ITC" panose="03050502040202030202" pitchFamily="66" charset="0"/>
              </a:rPr>
              <a:t>The children will learn about different countries as they travel around the world and discover many wonderful and exciting </a:t>
            </a:r>
            <a:r>
              <a:rPr lang="en-GB" sz="1600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places. In particular the islands of Madagascar and Greenland. </a:t>
            </a:r>
            <a:r>
              <a:rPr lang="en-GB" sz="1600" dirty="0">
                <a:solidFill>
                  <a:srgbClr val="00B050"/>
                </a:solidFill>
                <a:latin typeface="Kristen ITC" panose="03050502040202030202" pitchFamily="66" charset="0"/>
              </a:rPr>
              <a:t>As they visit the various countries, they will link the countries with their continents. </a:t>
            </a:r>
            <a:endParaRPr lang="en-GB" sz="1600" dirty="0" smtClean="0">
              <a:solidFill>
                <a:srgbClr val="00B050"/>
              </a:solidFill>
              <a:latin typeface="Kristen ITC" panose="03050502040202030202" pitchFamily="66" charset="0"/>
            </a:endParaRPr>
          </a:p>
          <a:p>
            <a:pPr algn="ctr"/>
            <a:endParaRPr lang="en-GB" sz="1600" dirty="0">
              <a:latin typeface="Kristen ITC" panose="03050502040202030202" pitchFamily="66" charset="0"/>
            </a:endParaRPr>
          </a:p>
          <a:p>
            <a:pPr algn="ctr"/>
            <a:r>
              <a:rPr lang="en-GB" sz="1600" b="1" u="sng" dirty="0" smtClean="0">
                <a:solidFill>
                  <a:srgbClr val="FF6699"/>
                </a:solidFill>
                <a:latin typeface="Kristen ITC" panose="03050502040202030202" pitchFamily="66" charset="0"/>
              </a:rPr>
              <a:t>Summer Term: Food, Glorious Food!</a:t>
            </a:r>
          </a:p>
          <a:p>
            <a:pPr algn="ctr"/>
            <a:r>
              <a:rPr lang="en-GB" sz="1600" dirty="0">
                <a:solidFill>
                  <a:srgbClr val="FF6699"/>
                </a:solidFill>
                <a:latin typeface="Kristen ITC" panose="03050502040202030202" pitchFamily="66" charset="0"/>
              </a:rPr>
              <a:t>The children will learn about the importance of clear instructions, and will research different recipes from around the </a:t>
            </a:r>
            <a:r>
              <a:rPr lang="en-GB" sz="1600" dirty="0" smtClean="0">
                <a:solidFill>
                  <a:srgbClr val="FF6699"/>
                </a:solidFill>
                <a:latin typeface="Kristen ITC" panose="03050502040202030202" pitchFamily="66" charset="0"/>
              </a:rPr>
              <a:t>world as well as cooking and tasting a variety of dishes. </a:t>
            </a:r>
            <a:endParaRPr lang="en-GB" sz="2800" b="1" dirty="0">
              <a:solidFill>
                <a:srgbClr val="FF6600"/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b="1" dirty="0">
              <a:solidFill>
                <a:srgbClr val="FF66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9525" y="28203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Houses and House Points</a:t>
            </a:r>
            <a:endParaRPr lang="en-US" sz="28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14338" name="Picture 2" descr="Image result for house 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8673" y="762000"/>
            <a:ext cx="67720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The Houses and House </a:t>
            </a:r>
            <a:r>
              <a:rPr lang="en-GB" dirty="0">
                <a:latin typeface="Kristen ITC" panose="03050502040202030202" pitchFamily="66" charset="0"/>
              </a:rPr>
              <a:t>P</a:t>
            </a:r>
            <a:r>
              <a:rPr lang="en-GB" dirty="0" smtClean="0">
                <a:latin typeface="Kristen ITC" panose="03050502040202030202" pitchFamily="66" charset="0"/>
              </a:rPr>
              <a:t>oint system is continued from last year</a:t>
            </a:r>
          </a:p>
          <a:p>
            <a:endParaRPr lang="en-GB" dirty="0">
              <a:latin typeface="Kristen ITC" panose="03050502040202030202" pitchFamily="66" charset="0"/>
            </a:endParaRPr>
          </a:p>
          <a:p>
            <a:r>
              <a:rPr lang="en-GB" dirty="0" smtClean="0">
                <a:latin typeface="Kristen ITC" panose="03050502040202030202" pitchFamily="66" charset="0"/>
              </a:rPr>
              <a:t>Each child is slotted into a house and they remain in the same house during their life at Farnborough.</a:t>
            </a:r>
          </a:p>
          <a:p>
            <a:endParaRPr lang="en-GB" dirty="0">
              <a:latin typeface="Kristen ITC" panose="03050502040202030202" pitchFamily="66" charset="0"/>
            </a:endParaRPr>
          </a:p>
          <a:p>
            <a:r>
              <a:rPr lang="en-GB" dirty="0" smtClean="0">
                <a:latin typeface="Kristen ITC" panose="03050502040202030202" pitchFamily="66" charset="0"/>
              </a:rPr>
              <a:t>The houses are named after famous Olympians, they are called </a:t>
            </a:r>
            <a:r>
              <a:rPr lang="en-GB" dirty="0" smtClean="0">
                <a:solidFill>
                  <a:srgbClr val="008000"/>
                </a:solidFill>
                <a:latin typeface="Kristen ITC" panose="03050502040202030202" pitchFamily="66" charset="0"/>
              </a:rPr>
              <a:t>Farah, </a:t>
            </a:r>
            <a:r>
              <a:rPr lang="en-GB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Simmonds, </a:t>
            </a:r>
            <a:r>
              <a:rPr lang="en-GB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Redgrave and </a:t>
            </a:r>
            <a:r>
              <a:rPr lang="en-GB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Ennis-Hill.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</a:p>
          <a:p>
            <a:endParaRPr lang="en-GB" dirty="0">
              <a:latin typeface="Kristen ITC" panose="03050502040202030202" pitchFamily="66" charset="0"/>
            </a:endParaRPr>
          </a:p>
          <a:p>
            <a:r>
              <a:rPr lang="en-GB" dirty="0" smtClean="0">
                <a:latin typeface="Kristen ITC" panose="03050502040202030202" pitchFamily="66" charset="0"/>
              </a:rPr>
              <a:t>The children are awarded house points by the teachers</a:t>
            </a:r>
          </a:p>
          <a:p>
            <a:r>
              <a:rPr lang="en-GB" dirty="0">
                <a:latin typeface="Kristen ITC" panose="03050502040202030202" pitchFamily="66" charset="0"/>
              </a:rPr>
              <a:t>f</a:t>
            </a:r>
            <a:r>
              <a:rPr lang="en-GB" dirty="0" smtClean="0">
                <a:latin typeface="Kristen ITC" panose="03050502040202030202" pitchFamily="66" charset="0"/>
              </a:rPr>
              <a:t>or their behaviour, attitude to learning and school as</a:t>
            </a:r>
          </a:p>
          <a:p>
            <a:r>
              <a:rPr lang="en-GB" dirty="0">
                <a:latin typeface="Kristen ITC" panose="03050502040202030202" pitchFamily="66" charset="0"/>
              </a:rPr>
              <a:t>w</a:t>
            </a:r>
            <a:r>
              <a:rPr lang="en-GB" dirty="0" smtClean="0">
                <a:latin typeface="Kristen ITC" panose="03050502040202030202" pitchFamily="66" charset="0"/>
              </a:rPr>
              <a:t>ell as their work. We celebrate their achievements</a:t>
            </a:r>
          </a:p>
          <a:p>
            <a:r>
              <a:rPr lang="en-GB" dirty="0">
                <a:latin typeface="Kristen ITC" panose="03050502040202030202" pitchFamily="66" charset="0"/>
              </a:rPr>
              <a:t>e</a:t>
            </a:r>
            <a:r>
              <a:rPr lang="en-GB" dirty="0" smtClean="0">
                <a:latin typeface="Kristen ITC" panose="03050502040202030202" pitchFamily="66" charset="0"/>
              </a:rPr>
              <a:t>very week in our Friday assembly.</a:t>
            </a:r>
            <a:endParaRPr lang="en-GB" dirty="0">
              <a:latin typeface="Kristen ITC" panose="03050502040202030202" pitchFamily="66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4669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Kristen ITC" panose="03050502040202030202" pitchFamily="66" charset="0"/>
              </a:rPr>
              <a:t>Thank you!</a:t>
            </a:r>
            <a:endParaRPr lang="en-US" sz="2800" b="1" dirty="0">
              <a:solidFill>
                <a:srgbClr val="9900CC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905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Kristen ITC" panose="03050502040202030202" pitchFamily="66" charset="0"/>
              </a:rPr>
              <a:t>I </a:t>
            </a:r>
            <a:r>
              <a:rPr lang="en-GB" sz="3000" smtClean="0">
                <a:latin typeface="Kristen ITC" panose="03050502040202030202" pitchFamily="66" charset="0"/>
              </a:rPr>
              <a:t>am </a:t>
            </a:r>
            <a:r>
              <a:rPr lang="en-GB" sz="3000" smtClean="0">
                <a:latin typeface="Kristen ITC" panose="03050502040202030202" pitchFamily="66" charset="0"/>
              </a:rPr>
              <a:t>looking </a:t>
            </a:r>
            <a:r>
              <a:rPr lang="en-GB" sz="3000" dirty="0" smtClean="0">
                <a:latin typeface="Kristen ITC" panose="03050502040202030202" pitchFamily="66" charset="0"/>
              </a:rPr>
              <a:t>forward to a fantastic year with your children!</a:t>
            </a:r>
          </a:p>
          <a:p>
            <a:pPr algn="ctr"/>
            <a:endParaRPr lang="en-GB" sz="3000" dirty="0">
              <a:latin typeface="Kristen ITC" panose="03050502040202030202" pitchFamily="66" charset="0"/>
            </a:endParaRPr>
          </a:p>
          <a:p>
            <a:pPr algn="ctr"/>
            <a:r>
              <a:rPr lang="en-GB" sz="3000" dirty="0" smtClean="0">
                <a:latin typeface="Kristen ITC" panose="03050502040202030202" pitchFamily="66" charset="0"/>
              </a:rPr>
              <a:t>Thank you for listening.</a:t>
            </a:r>
            <a:endParaRPr lang="en-GB" sz="3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456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james</dc:creator>
  <cp:lastModifiedBy>user</cp:lastModifiedBy>
  <cp:revision>39</cp:revision>
  <dcterms:created xsi:type="dcterms:W3CDTF">2018-07-05T09:41:05Z</dcterms:created>
  <dcterms:modified xsi:type="dcterms:W3CDTF">2020-09-09T14:58:23Z</dcterms:modified>
</cp:coreProperties>
</file>