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3" r:id="rId8"/>
    <p:sldId id="262" r:id="rId9"/>
    <p:sldId id="281" r:id="rId10"/>
    <p:sldId id="278" r:id="rId11"/>
    <p:sldId id="275" r:id="rId12"/>
    <p:sldId id="277" r:id="rId13"/>
    <p:sldId id="261" r:id="rId14"/>
    <p:sldId id="280" r:id="rId15"/>
    <p:sldId id="284" r:id="rId16"/>
    <p:sldId id="283" r:id="rId17"/>
    <p:sldId id="264" r:id="rId18"/>
    <p:sldId id="267" r:id="rId19"/>
    <p:sldId id="268" r:id="rId20"/>
    <p:sldId id="265" r:id="rId21"/>
    <p:sldId id="272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CC"/>
    <a:srgbClr val="66CCFF"/>
    <a:srgbClr val="FF6699"/>
    <a:srgbClr val="000099"/>
    <a:srgbClr val="00CC00"/>
    <a:srgbClr val="FFFF00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EC84-7431-499D-91E6-1C455E99AA6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7B7E-510B-41D0-AD49-A5166C2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earonelearning@farnborough.sch.u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ilda quentin b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dr seuss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r seuss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dr seuss quo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dr seuss quot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dr seuss quot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mage result for dr seuss quot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Image result for dr seuss quot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Image result for dr seuss quot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Image result for the more things you read qu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192"/>
            <a:ext cx="6705600" cy="6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the gruffa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" y="2137570"/>
            <a:ext cx="1820862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7" y="13192"/>
            <a:ext cx="1935163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04969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  <a:latin typeface="Kristen ITC" panose="03050502040202030202" pitchFamily="66" charset="0"/>
              </a:rPr>
              <a:t>Books We Will Use in Year 1</a:t>
            </a:r>
          </a:p>
          <a:p>
            <a:pPr algn="ctr"/>
            <a:endParaRPr lang="en-US" sz="2800" b="1" dirty="0">
              <a:solidFill>
                <a:srgbClr val="00CC00"/>
              </a:solidFill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47800"/>
            <a:ext cx="28193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88" y="1447800"/>
            <a:ext cx="27255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447650"/>
            <a:ext cx="2476500" cy="35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51946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  <a:latin typeface="Kristen ITC" panose="03050502040202030202" pitchFamily="66" charset="0"/>
              </a:rPr>
              <a:t>The Curriculum Overview for the Term in more detail </a:t>
            </a:r>
          </a:p>
          <a:p>
            <a:pPr algn="ctr"/>
            <a:endParaRPr lang="en-US" sz="2800" b="1" dirty="0">
              <a:solidFill>
                <a:srgbClr val="00CC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Picture 4" descr="BugClub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09" y="1447800"/>
            <a:ext cx="1831581" cy="19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706278"/>
            <a:ext cx="838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>
                <a:latin typeface="Kristen ITC" panose="03050502040202030202" pitchFamily="66" charset="0"/>
              </a:rPr>
              <a:t>Our </a:t>
            </a:r>
            <a:r>
              <a:rPr lang="en-GB" altLang="en-US" sz="2000" b="1" dirty="0" smtClean="0">
                <a:latin typeface="Kristen ITC" panose="03050502040202030202" pitchFamily="66" charset="0"/>
              </a:rPr>
              <a:t>school </a:t>
            </a:r>
            <a:r>
              <a:rPr lang="en-GB" altLang="en-US" sz="2000" b="1" dirty="0">
                <a:latin typeface="Kristen ITC" panose="03050502040202030202" pitchFamily="66" charset="0"/>
              </a:rPr>
              <a:t>reading programme that joins books with eBooks</a:t>
            </a:r>
          </a:p>
        </p:txBody>
      </p:sp>
      <p:pic>
        <p:nvPicPr>
          <p:cNvPr id="7" name="Picture 5" descr="Readingbugs_foundation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65" y="4505195"/>
            <a:ext cx="280828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adingbugs_key-stage-1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4164"/>
            <a:ext cx="2063750" cy="15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7473" y="111819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  <a:latin typeface="Kristen ITC" panose="03050502040202030202" pitchFamily="66" charset="0"/>
              </a:rPr>
              <a:t>The Curriculum Overview for the Term in more detail </a:t>
            </a:r>
          </a:p>
          <a:p>
            <a:pPr algn="ctr"/>
            <a:endParaRPr lang="en-US" sz="2800" b="1" dirty="0">
              <a:solidFill>
                <a:srgbClr val="00CC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7864" y="16522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47800" y="2050812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8798" y="990600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Kristen ITC" panose="03050502040202030202" pitchFamily="66" charset="0"/>
              </a:rPr>
              <a:t>An example of a </a:t>
            </a:r>
            <a:r>
              <a:rPr lang="en-GB" altLang="en-US" b="1" dirty="0">
                <a:solidFill>
                  <a:srgbClr val="000000"/>
                </a:solidFill>
                <a:latin typeface="Kristen ITC" panose="03050502040202030202" pitchFamily="66" charset="0"/>
              </a:rPr>
              <a:t>child’s homepage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1" name="Picture 5" descr="Picture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8432" y="1476032"/>
            <a:ext cx="3959225" cy="2971800"/>
          </a:xfrm>
          <a:noFill/>
        </p:spPr>
      </p:pic>
      <p:sp>
        <p:nvSpPr>
          <p:cNvPr id="13" name="Rectangle 12"/>
          <p:cNvSpPr/>
          <p:nvPr/>
        </p:nvSpPr>
        <p:spPr>
          <a:xfrm>
            <a:off x="2209800" y="471998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000080"/>
                </a:solidFill>
                <a:latin typeface="Kristen ITC" panose="03050502040202030202" pitchFamily="66" charset="0"/>
              </a:rPr>
              <a:t>Your child will </a:t>
            </a:r>
            <a:r>
              <a:rPr lang="en-GB" altLang="en-US" b="1" dirty="0" smtClean="0">
                <a:solidFill>
                  <a:srgbClr val="000080"/>
                </a:solidFill>
                <a:latin typeface="Kristen ITC" panose="03050502040202030202" pitchFamily="66" charset="0"/>
              </a:rPr>
              <a:t>see </a:t>
            </a:r>
            <a:r>
              <a:rPr lang="en-GB" altLang="en-US" b="1" dirty="0">
                <a:solidFill>
                  <a:srgbClr val="000080"/>
                </a:solidFill>
                <a:latin typeface="Kristen ITC" panose="03050502040202030202" pitchFamily="66" charset="0"/>
              </a:rPr>
              <a:t>eBooks on their homepage </a:t>
            </a:r>
            <a:r>
              <a:rPr lang="en-GB" altLang="en-US" b="1" dirty="0" smtClean="0">
                <a:solidFill>
                  <a:srgbClr val="000080"/>
                </a:solidFill>
                <a:latin typeface="Kristen ITC" panose="03050502040202030202" pitchFamily="66" charset="0"/>
              </a:rPr>
              <a:t>.</a:t>
            </a:r>
          </a:p>
          <a:p>
            <a:endParaRPr lang="en-GB" altLang="en-US" b="1" dirty="0">
              <a:solidFill>
                <a:srgbClr val="000080"/>
              </a:solidFill>
              <a:latin typeface="Kristen ITC" panose="03050502040202030202" pitchFamily="66" charset="0"/>
            </a:endParaRPr>
          </a:p>
          <a:p>
            <a:r>
              <a:rPr lang="en-GB" altLang="en-US" b="1" dirty="0" smtClean="0">
                <a:solidFill>
                  <a:srgbClr val="000080"/>
                </a:solidFill>
                <a:latin typeface="Kristen ITC" panose="03050502040202030202" pitchFamily="66" charset="0"/>
              </a:rPr>
              <a:t>The bug club pass word will change to Year1</a:t>
            </a:r>
            <a:endParaRPr lang="en-GB" altLang="en-US" b="1" dirty="0">
              <a:solidFill>
                <a:srgbClr val="00008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2014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95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Weekly Homework</a:t>
            </a:r>
            <a:r>
              <a:rPr lang="en-GB" sz="2800" b="1" dirty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lang="en-GB" sz="2800" b="1" dirty="0" smtClean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– English/Topic</a:t>
            </a:r>
            <a:endParaRPr lang="en-GB" sz="2800" b="1" dirty="0">
              <a:solidFill>
                <a:srgbClr val="000099"/>
              </a:solidFill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872837"/>
            <a:ext cx="8686800" cy="5853544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GB" sz="2500" dirty="0" smtClean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6300" dirty="0" smtClean="0">
                <a:ea typeface="Calibri"/>
                <a:cs typeface="Times New Roman"/>
              </a:rPr>
              <a:t>Homework activities </a:t>
            </a:r>
            <a:r>
              <a:rPr lang="en-GB" sz="6300" dirty="0">
                <a:ea typeface="Calibri"/>
                <a:cs typeface="Times New Roman"/>
              </a:rPr>
              <a:t>are intended to be as open ended as </a:t>
            </a:r>
            <a:r>
              <a:rPr lang="en-GB" sz="6300" dirty="0" smtClean="0">
                <a:ea typeface="Calibri"/>
                <a:cs typeface="Times New Roman"/>
              </a:rPr>
              <a:t>   possible</a:t>
            </a:r>
            <a:r>
              <a:rPr lang="en-GB" sz="6300" dirty="0">
                <a:ea typeface="Calibri"/>
                <a:cs typeface="Times New Roman"/>
              </a:rPr>
              <a:t>, allowing the children to reflect on their learning in class in a creative way and for the children to make their own decisions on how to collect, record and present their home learning. </a:t>
            </a:r>
            <a:endParaRPr lang="en-GB" sz="63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6300" dirty="0" smtClean="0"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sz="6300" dirty="0" smtClean="0">
                <a:ea typeface="Calibri"/>
                <a:cs typeface="Times New Roman"/>
              </a:rPr>
              <a:t>We </a:t>
            </a:r>
            <a:r>
              <a:rPr lang="en-GB" sz="6300" dirty="0">
                <a:ea typeface="Calibri"/>
                <a:cs typeface="Times New Roman"/>
              </a:rPr>
              <a:t>know </a:t>
            </a:r>
            <a:r>
              <a:rPr lang="en-GB" sz="6300" dirty="0" smtClean="0">
                <a:ea typeface="Calibri"/>
                <a:cs typeface="Times New Roman"/>
              </a:rPr>
              <a:t>that all </a:t>
            </a:r>
            <a:r>
              <a:rPr lang="en-GB" sz="6300" dirty="0">
                <a:ea typeface="Calibri"/>
                <a:cs typeface="Times New Roman"/>
              </a:rPr>
              <a:t>pupils have different learning styles </a:t>
            </a:r>
            <a:r>
              <a:rPr lang="en-GB" sz="6300" dirty="0" smtClean="0">
                <a:ea typeface="Calibri"/>
                <a:cs typeface="Times New Roman"/>
              </a:rPr>
              <a:t>- some </a:t>
            </a:r>
            <a:r>
              <a:rPr lang="en-GB" sz="6300" dirty="0">
                <a:ea typeface="Calibri"/>
                <a:cs typeface="Times New Roman"/>
              </a:rPr>
              <a:t>are </a:t>
            </a:r>
            <a:r>
              <a:rPr lang="en-GB" sz="6300" dirty="0" smtClean="0">
                <a:ea typeface="Calibri"/>
                <a:cs typeface="Times New Roman"/>
              </a:rPr>
              <a:t>visual learners</a:t>
            </a:r>
            <a:r>
              <a:rPr lang="en-GB" sz="6300" dirty="0">
                <a:ea typeface="Calibri"/>
                <a:cs typeface="Times New Roman"/>
              </a:rPr>
              <a:t>, others work well with words and writing, many learn best from practical hands on activities e.g. through making things, art or music. </a:t>
            </a:r>
            <a:endParaRPr lang="en-GB" sz="6300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6300" dirty="0" smtClean="0">
              <a:ea typeface="Calibri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GB" sz="6300" dirty="0" smtClean="0">
                <a:ea typeface="Calibri"/>
                <a:cs typeface="Times New Roman"/>
              </a:rPr>
              <a:t>We </a:t>
            </a:r>
            <a:r>
              <a:rPr lang="en-GB" sz="6300" dirty="0">
                <a:ea typeface="Calibri"/>
                <a:cs typeface="Times New Roman"/>
              </a:rPr>
              <a:t>know that children’s learning is maximised when they engage in </a:t>
            </a:r>
            <a:r>
              <a:rPr lang="en-GB" sz="6300" dirty="0" smtClean="0">
                <a:ea typeface="Calibri"/>
                <a:cs typeface="Times New Roman"/>
              </a:rPr>
              <a:t>activities </a:t>
            </a:r>
            <a:r>
              <a:rPr lang="en-GB" sz="6300" dirty="0">
                <a:ea typeface="Calibri"/>
                <a:cs typeface="Times New Roman"/>
              </a:rPr>
              <a:t>using their individual learning styles</a:t>
            </a:r>
            <a:r>
              <a:rPr lang="en-GB" sz="6300" dirty="0" smtClean="0">
                <a:ea typeface="Calibri"/>
                <a:cs typeface="Times New Roman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6300" dirty="0">
              <a:ea typeface="Calibri"/>
              <a:cs typeface="Times New Roman"/>
            </a:endParaRPr>
          </a:p>
          <a:p>
            <a:pPr eaLnBrk="1" hangingPunct="1">
              <a:lnSpc>
                <a:spcPct val="80000"/>
              </a:lnSpc>
            </a:pPr>
            <a:endParaRPr lang="en-GB" sz="63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GB" sz="2500" i="1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GB" sz="2500" i="1" dirty="0" smtClean="0"/>
              <a:t>                                   </a:t>
            </a:r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Grid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0392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2014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10600" cy="695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Weekly Homework</a:t>
            </a:r>
            <a:r>
              <a:rPr lang="en-GB" sz="2800" b="1" dirty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 </a:t>
            </a:r>
            <a:r>
              <a:rPr lang="en-GB" sz="2800" b="1" dirty="0" smtClean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– Maths and Phonics</a:t>
            </a:r>
            <a:endParaRPr lang="en-GB" sz="2800" b="1" dirty="0">
              <a:solidFill>
                <a:srgbClr val="000099"/>
              </a:solidFill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4403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GB" sz="2500" dirty="0" smtClean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 smtClean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ea typeface="Calibri"/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en-GB" sz="2500" dirty="0">
                <a:solidFill>
                  <a:prstClr val="black"/>
                </a:solidFill>
              </a:rPr>
              <a:t>Homework is designed to </a:t>
            </a:r>
            <a:r>
              <a:rPr lang="en-GB" sz="2500" b="1" dirty="0">
                <a:solidFill>
                  <a:prstClr val="black"/>
                </a:solidFill>
              </a:rPr>
              <a:t>support</a:t>
            </a:r>
            <a:r>
              <a:rPr lang="en-GB" sz="2500" dirty="0">
                <a:solidFill>
                  <a:prstClr val="black"/>
                </a:solidFill>
              </a:rPr>
              <a:t> and </a:t>
            </a:r>
            <a:r>
              <a:rPr lang="en-GB" sz="2500" b="1" dirty="0">
                <a:solidFill>
                  <a:prstClr val="black"/>
                </a:solidFill>
              </a:rPr>
              <a:t>consolidate</a:t>
            </a:r>
            <a:r>
              <a:rPr lang="en-GB" sz="2500" dirty="0">
                <a:solidFill>
                  <a:prstClr val="black"/>
                </a:solidFill>
              </a:rPr>
              <a:t> the learning in class with a </a:t>
            </a:r>
            <a:r>
              <a:rPr lang="en-GB" sz="2500" b="1" dirty="0">
                <a:solidFill>
                  <a:prstClr val="black"/>
                </a:solidFill>
              </a:rPr>
              <a:t>focus on basic skills</a:t>
            </a:r>
            <a:r>
              <a:rPr lang="en-GB" sz="2500" dirty="0">
                <a:solidFill>
                  <a:prstClr val="black"/>
                </a:solidFill>
              </a:rPr>
              <a:t>. Some tasks may be repetitive, this is to develop pace and fluency</a:t>
            </a:r>
            <a:r>
              <a:rPr lang="en-GB" sz="2500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80000"/>
              </a:lnSpc>
            </a:pPr>
            <a:endParaRPr lang="en-GB" sz="25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en-GB" sz="25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GB" sz="2500" dirty="0">
                <a:solidFill>
                  <a:prstClr val="black"/>
                </a:solidFill>
              </a:rPr>
              <a:t>Presentation of homework should mirror the expectations of presentation for class work</a:t>
            </a:r>
            <a:endParaRPr lang="en-GB" sz="25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GB" sz="2500" i="1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GB" sz="2500" i="1" dirty="0" smtClean="0"/>
              <a:t>                                   </a:t>
            </a:r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val="2001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95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99"/>
                </a:solidFill>
                <a:latin typeface="Kristen ITC" panose="03050502040202030202" pitchFamily="66" charset="0"/>
                <a:ea typeface="+mn-ea"/>
                <a:cs typeface="+mn-cs"/>
              </a:rPr>
              <a:t>Weekly Homework</a:t>
            </a:r>
            <a:endParaRPr lang="en-GB" sz="2800" b="1" dirty="0">
              <a:solidFill>
                <a:srgbClr val="000099"/>
              </a:solidFill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53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700" dirty="0" smtClean="0"/>
              <a:t>One piece of English/Topic or Maths homework is to be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700" dirty="0" smtClean="0"/>
              <a:t>     completed</a:t>
            </a:r>
            <a:r>
              <a:rPr lang="en-GB" sz="2700" dirty="0"/>
              <a:t> </a:t>
            </a:r>
            <a:r>
              <a:rPr lang="en-GB" sz="2700" dirty="0" smtClean="0">
                <a:solidFill>
                  <a:prstClr val="black"/>
                </a:solidFill>
              </a:rPr>
              <a:t>and </a:t>
            </a:r>
            <a:r>
              <a:rPr lang="en-GB" sz="2700" dirty="0">
                <a:solidFill>
                  <a:prstClr val="black"/>
                </a:solidFill>
              </a:rPr>
              <a:t>sent </a:t>
            </a:r>
            <a:r>
              <a:rPr lang="en-GB" sz="2700" dirty="0" smtClean="0">
                <a:solidFill>
                  <a:prstClr val="black"/>
                </a:solidFill>
              </a:rPr>
              <a:t>via email to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700" dirty="0" smtClean="0">
                <a:solidFill>
                  <a:prstClr val="black"/>
                </a:solidFill>
              </a:rPr>
              <a:t>   </a:t>
            </a:r>
            <a:r>
              <a:rPr lang="en-GB" sz="2700" dirty="0" smtClean="0">
                <a:solidFill>
                  <a:prstClr val="black"/>
                </a:solidFill>
                <a:hlinkClick r:id="rId3"/>
              </a:rPr>
              <a:t>yearonelearning@farnborough.sch.uk</a:t>
            </a:r>
            <a:r>
              <a:rPr lang="en-GB" sz="2700" dirty="0" smtClean="0">
                <a:solidFill>
                  <a:prstClr val="black"/>
                </a:solidFill>
              </a:rPr>
              <a:t> </a:t>
            </a: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smtClean="0">
                <a:solidFill>
                  <a:srgbClr val="FF0000"/>
                </a:solidFill>
              </a:rPr>
              <a:t>by </a:t>
            </a:r>
            <a:r>
              <a:rPr lang="en-GB" sz="2700" dirty="0" smtClean="0">
                <a:solidFill>
                  <a:srgbClr val="FF0000"/>
                </a:solidFill>
              </a:rPr>
              <a:t>Monday </a:t>
            </a:r>
            <a:r>
              <a:rPr lang="en-GB" sz="2700" dirty="0" smtClean="0">
                <a:solidFill>
                  <a:srgbClr val="FF0000"/>
                </a:solidFill>
              </a:rPr>
              <a:t>each week.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700" dirty="0" smtClean="0">
                <a:solidFill>
                  <a:prstClr val="black"/>
                </a:solidFill>
              </a:rPr>
              <a:t>    </a:t>
            </a:r>
          </a:p>
          <a:p>
            <a:pPr lvl="0">
              <a:lnSpc>
                <a:spcPct val="80000"/>
              </a:lnSpc>
            </a:pPr>
            <a:r>
              <a:rPr lang="en-GB" sz="2700" dirty="0" smtClean="0">
                <a:solidFill>
                  <a:prstClr val="black"/>
                </a:solidFill>
              </a:rPr>
              <a:t> English/Topic </a:t>
            </a:r>
            <a:r>
              <a:rPr lang="en-GB" sz="2700" dirty="0">
                <a:solidFill>
                  <a:prstClr val="black"/>
                </a:solidFill>
              </a:rPr>
              <a:t>or Maths homework </a:t>
            </a:r>
            <a:r>
              <a:rPr lang="en-GB" sz="2700" dirty="0" smtClean="0">
                <a:solidFill>
                  <a:prstClr val="black"/>
                </a:solidFill>
              </a:rPr>
              <a:t>will        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smtClean="0">
                <a:solidFill>
                  <a:prstClr val="black"/>
                </a:solidFill>
              </a:rPr>
              <a:t>    alternate each week.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7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700" dirty="0" smtClean="0">
                <a:solidFill>
                  <a:prstClr val="black"/>
                </a:solidFill>
              </a:rPr>
              <a:t> </a:t>
            </a:r>
            <a:r>
              <a:rPr lang="en-GB" sz="2700" dirty="0" smtClean="0"/>
              <a:t>Phonics homework to be completed </a:t>
            </a:r>
            <a:r>
              <a:rPr lang="en-GB" sz="2700" dirty="0" smtClean="0">
                <a:solidFill>
                  <a:srgbClr val="FF0000"/>
                </a:solidFill>
              </a:rPr>
              <a:t>once a week.</a:t>
            </a:r>
            <a:endParaRPr lang="en-GB" sz="2700" dirty="0" smtClean="0"/>
          </a:p>
          <a:p>
            <a:pPr>
              <a:lnSpc>
                <a:spcPct val="80000"/>
              </a:lnSpc>
            </a:pPr>
            <a:endParaRPr lang="en-GB" sz="2700" dirty="0"/>
          </a:p>
          <a:p>
            <a:pPr>
              <a:lnSpc>
                <a:spcPct val="80000"/>
              </a:lnSpc>
            </a:pPr>
            <a:r>
              <a:rPr lang="en-GB" sz="2700" dirty="0" smtClean="0"/>
              <a:t> </a:t>
            </a:r>
            <a:r>
              <a:rPr lang="en-GB" sz="2700" dirty="0" smtClean="0">
                <a:solidFill>
                  <a:prstClr val="black"/>
                </a:solidFill>
              </a:rPr>
              <a:t>Spellings will be set </a:t>
            </a:r>
            <a:r>
              <a:rPr lang="en-GB" sz="2700" dirty="0" smtClean="0">
                <a:solidFill>
                  <a:srgbClr val="FF0000"/>
                </a:solidFill>
              </a:rPr>
              <a:t>each week.</a:t>
            </a:r>
          </a:p>
          <a:p>
            <a:pPr>
              <a:lnSpc>
                <a:spcPct val="80000"/>
              </a:lnSpc>
            </a:pPr>
            <a:endParaRPr lang="en-GB" sz="2700" i="1" u="sng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700" dirty="0" smtClean="0">
                <a:solidFill>
                  <a:srgbClr val="FF0000"/>
                </a:solidFill>
              </a:rPr>
              <a:t>Spellings and homework will appear on the Year One learning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700" dirty="0">
                <a:solidFill>
                  <a:srgbClr val="FF0000"/>
                </a:solidFill>
              </a:rPr>
              <a:t> </a:t>
            </a:r>
            <a:r>
              <a:rPr lang="en-GB" sz="2700" dirty="0" smtClean="0">
                <a:solidFill>
                  <a:srgbClr val="FF0000"/>
                </a:solidFill>
              </a:rPr>
              <a:t>     page.</a:t>
            </a:r>
            <a:endParaRPr lang="en-GB" sz="27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GB" sz="2500" dirty="0" smtClean="0"/>
          </a:p>
          <a:p>
            <a:pPr>
              <a:lnSpc>
                <a:spcPct val="80000"/>
              </a:lnSpc>
            </a:pPr>
            <a:endParaRPr lang="en-GB" sz="2500" dirty="0"/>
          </a:p>
          <a:p>
            <a:pPr>
              <a:lnSpc>
                <a:spcPct val="80000"/>
              </a:lnSpc>
            </a:pPr>
            <a:endParaRPr lang="en-GB" sz="2500" dirty="0" smtClean="0"/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GB" sz="25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endParaRPr lang="en-GB" sz="25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GB" sz="2500" i="1" dirty="0" smtClean="0"/>
              <a:t>                      </a:t>
            </a:r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val="26426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12471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Kristen ITC" panose="03050502040202030202" pitchFamily="66" charset="0"/>
              </a:rPr>
              <a:t>Year 1 Phonics Screening</a:t>
            </a:r>
            <a:endParaRPr lang="en-US" sz="2800" b="1" dirty="0">
              <a:solidFill>
                <a:srgbClr val="000099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024" y="1147904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sz="2400" b="1" i="1" dirty="0"/>
              <a:t>What is the Phonics Screening Check? </a:t>
            </a:r>
          </a:p>
          <a:p>
            <a:pPr fontAlgn="ctr"/>
            <a:r>
              <a:rPr lang="en-GB" sz="2400" dirty="0"/>
              <a:t>Children in Year 1 throughout the country will all be taking part in a phonics screening check during the same week in June. </a:t>
            </a:r>
          </a:p>
          <a:p>
            <a:pPr fontAlgn="ctr"/>
            <a:endParaRPr lang="en-GB" sz="2400" dirty="0"/>
          </a:p>
          <a:p>
            <a:pPr fontAlgn="ctr"/>
            <a:r>
              <a:rPr lang="en-GB" sz="2400" dirty="0"/>
              <a:t>The phonics screening check is designed to confirm whether individual children have learnt sufficient phonic decoding and blending skills to an appropriate standard.</a:t>
            </a:r>
          </a:p>
          <a:p>
            <a:pPr fontAlgn="ctr"/>
            <a:endParaRPr lang="en-GB" sz="2400" dirty="0"/>
          </a:p>
          <a:p>
            <a:pPr fontAlgn="ctr"/>
            <a:r>
              <a:rPr lang="en-GB" sz="2400" b="1" i="1" dirty="0"/>
              <a:t>What Happens During the Test?</a:t>
            </a:r>
          </a:p>
          <a:p>
            <a:pPr fontAlgn="ctr"/>
            <a:r>
              <a:rPr lang="en-GB" sz="2400" dirty="0"/>
              <a:t>The test contains 40 words. Each child will sit one to one and read each word aloud to a teacher. </a:t>
            </a:r>
          </a:p>
          <a:p>
            <a:pPr fontAlgn="ctr"/>
            <a:endParaRPr lang="en-GB" sz="2400" dirty="0"/>
          </a:p>
          <a:p>
            <a:pPr fontAlgn="ctr"/>
            <a:r>
              <a:rPr lang="en-GB" sz="2400" dirty="0"/>
              <a:t>The list of words the children read is a combination of 20 real words and 20 pseudo words (nonsense words).</a:t>
            </a:r>
          </a:p>
        </p:txBody>
      </p:sp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4"/>
          <a:stretch/>
        </p:blipFill>
        <p:spPr bwMode="auto">
          <a:xfrm>
            <a:off x="7312478" y="4871356"/>
            <a:ext cx="1700893" cy="19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4669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Year 1 Phonics Screening  </a:t>
            </a:r>
          </a:p>
          <a:p>
            <a:pPr algn="ctr"/>
            <a:endParaRPr lang="en-US" sz="2800" b="1" dirty="0">
              <a:solidFill>
                <a:srgbClr val="000099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192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GB" sz="2400" b="1" i="1" dirty="0"/>
              <a:t>Nonsense words and why they are used</a:t>
            </a:r>
          </a:p>
          <a:p>
            <a:pPr fontAlgn="ctr"/>
            <a:r>
              <a:rPr lang="en-GB" sz="2400" dirty="0"/>
              <a:t>The nonsense words will be shown to your child with a picture of an alien.  Nonsense words are included because they will be new to all pupils; they do not favour children with a good vocabulary knowledge or visual memory of words. </a:t>
            </a:r>
          </a:p>
          <a:p>
            <a:pPr fontAlgn="ctr"/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98" y="3527524"/>
            <a:ext cx="1940772" cy="2702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/>
          <a:stretch/>
        </p:blipFill>
        <p:spPr bwMode="auto">
          <a:xfrm>
            <a:off x="7353300" y="4724400"/>
            <a:ext cx="1790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50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Kristen ITC" panose="03050502040202030202" pitchFamily="66" charset="0"/>
              </a:rPr>
              <a:t>How can I help my child at home?</a:t>
            </a:r>
            <a:endParaRPr lang="en-US" sz="2800" b="1" dirty="0">
              <a:solidFill>
                <a:srgbClr val="9900CC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969910"/>
            <a:ext cx="8458200" cy="535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buFontTx/>
              <a:buNone/>
              <a:tabLst/>
            </a:pPr>
            <a:r>
              <a:rPr lang="en-GB" altLang="en-US" sz="2400" b="1" i="1" dirty="0"/>
              <a:t>How Can I Help My Child At Home</a:t>
            </a:r>
            <a:r>
              <a:rPr lang="en-GB" altLang="en-US" sz="2400" b="1" i="1" dirty="0" smtClean="0"/>
              <a:t>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500" dirty="0" smtClean="0"/>
              <a:t>Read </a:t>
            </a:r>
            <a:r>
              <a:rPr lang="en-GB" altLang="en-US" sz="2500" dirty="0"/>
              <a:t>as much as possible to and with your </a:t>
            </a:r>
            <a:r>
              <a:rPr lang="en-GB" altLang="en-US" sz="2500" dirty="0" smtClean="0"/>
              <a:t>child.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500" dirty="0" smtClean="0"/>
              <a:t>Encourage </a:t>
            </a:r>
            <a:r>
              <a:rPr lang="en-GB" altLang="en-US" sz="2500" dirty="0"/>
              <a:t>and praise </a:t>
            </a:r>
            <a:endParaRPr lang="en-GB" altLang="en-US" sz="2500" dirty="0" smtClean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500" dirty="0" smtClean="0"/>
              <a:t>If </a:t>
            </a:r>
            <a:r>
              <a:rPr lang="en-GB" altLang="en-US" sz="2500" dirty="0"/>
              <a:t>your child is struggling to decode a word, help them by encouraging them to say each sound in the word from left to </a:t>
            </a:r>
            <a:r>
              <a:rPr lang="en-GB" altLang="en-US" sz="2500" dirty="0" smtClean="0"/>
              <a:t>right.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500" dirty="0" smtClean="0"/>
              <a:t>Blend </a:t>
            </a:r>
            <a:r>
              <a:rPr lang="en-GB" altLang="en-US" sz="2500" dirty="0"/>
              <a:t>the sounds by pointing to each letter, e.g. /c/ in cat, or the letter group, e.g. /ng in sing. Next move your finger under the whole word as you say </a:t>
            </a:r>
            <a:r>
              <a:rPr lang="en-GB" altLang="en-US" sz="2500" dirty="0" smtClean="0"/>
              <a:t>it.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500" dirty="0" smtClean="0"/>
              <a:t>Discuss </a:t>
            </a:r>
            <a:r>
              <a:rPr lang="en-GB" altLang="en-US" sz="2500" dirty="0"/>
              <a:t>the meaning of words if your child does not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138"/>
              </a:spcBef>
              <a:spcAft>
                <a:spcPts val="563"/>
              </a:spcAft>
              <a:buClrTx/>
              <a:buSzTx/>
              <a:tabLst/>
            </a:pPr>
            <a:r>
              <a:rPr lang="en-GB" altLang="en-US" sz="2500" dirty="0" smtClean="0"/>
              <a:t>     know what </a:t>
            </a:r>
            <a:r>
              <a:rPr lang="en-GB" altLang="en-US" sz="2500" dirty="0"/>
              <a:t>they have read.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01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44787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The Year 1 Team  </a:t>
            </a:r>
            <a:endParaRPr lang="en-US" sz="3200" b="1" dirty="0">
              <a:solidFill>
                <a:srgbClr val="CC00FF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4707" y="5410200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C00FF"/>
                </a:solidFill>
                <a:latin typeface="Kristen ITC" panose="03050502040202030202" pitchFamily="66" charset="0"/>
              </a:rPr>
              <a:t>Mrs</a:t>
            </a:r>
            <a:r>
              <a:rPr lang="en-US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 Murray– Class Teacher </a:t>
            </a:r>
            <a:endParaRPr lang="en-US" b="1" dirty="0">
              <a:solidFill>
                <a:srgbClr val="CC00FF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3394" y="5989975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Miss </a:t>
            </a:r>
            <a:r>
              <a:rPr lang="en-US" b="1" dirty="0" err="1" smtClean="0">
                <a:solidFill>
                  <a:srgbClr val="CC00FF"/>
                </a:solidFill>
                <a:latin typeface="Kristen ITC" panose="03050502040202030202" pitchFamily="66" charset="0"/>
              </a:rPr>
              <a:t>Mcdonnell</a:t>
            </a:r>
            <a:r>
              <a:rPr lang="en-US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  - TA</a:t>
            </a:r>
            <a:endParaRPr lang="en-US" b="1" dirty="0">
              <a:solidFill>
                <a:srgbClr val="CC00FF"/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103036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err="1" smtClean="0">
                <a:solidFill>
                  <a:srgbClr val="CC00FF"/>
                </a:solidFill>
                <a:latin typeface="Kristen ITC" panose="03050502040202030202" pitchFamily="66" charset="0"/>
              </a:rPr>
              <a:t>Mrs</a:t>
            </a:r>
            <a:r>
              <a:rPr lang="en-US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 </a:t>
            </a:r>
            <a:r>
              <a:rPr lang="en-US" b="1" dirty="0" err="1" smtClean="0">
                <a:solidFill>
                  <a:srgbClr val="CC00FF"/>
                </a:solidFill>
                <a:latin typeface="Kristen ITC" panose="03050502040202030202" pitchFamily="66" charset="0"/>
              </a:rPr>
              <a:t>Welensky</a:t>
            </a:r>
            <a:r>
              <a:rPr lang="en-US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 - </a:t>
            </a:r>
            <a:r>
              <a:rPr lang="en-US" b="1" dirty="0">
                <a:solidFill>
                  <a:srgbClr val="CC00FF"/>
                </a:solidFill>
                <a:latin typeface="Kristen ITC" panose="03050502040202030202" pitchFamily="66" charset="0"/>
              </a:rPr>
              <a:t>TA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3664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634" y="221867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99"/>
                </a:solidFill>
                <a:latin typeface="Kristen ITC" panose="03050502040202030202" pitchFamily="66" charset="0"/>
              </a:rPr>
              <a:t>Examples of words in the Year 1 Phonics Screening</a:t>
            </a:r>
            <a:endParaRPr lang="en-US" sz="2800" b="1" dirty="0">
              <a:solidFill>
                <a:srgbClr val="FF6699"/>
              </a:solidFill>
              <a:latin typeface="Kristen ITC" panose="03050502040202030202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3998"/>
            <a:ext cx="3267075" cy="430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3219450" cy="429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48643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99"/>
                </a:solidFill>
                <a:latin typeface="Kristen ITC" panose="03050502040202030202" pitchFamily="66" charset="0"/>
              </a:rPr>
              <a:t>School </a:t>
            </a:r>
            <a:r>
              <a:rPr lang="en-US" sz="2800" b="1" dirty="0" err="1" smtClean="0">
                <a:solidFill>
                  <a:srgbClr val="FF6699"/>
                </a:solidFill>
                <a:latin typeface="Kristen ITC" panose="03050502040202030202" pitchFamily="66" charset="0"/>
              </a:rPr>
              <a:t>Behaviour</a:t>
            </a:r>
            <a:r>
              <a:rPr lang="en-US" sz="2800" b="1" dirty="0" smtClean="0">
                <a:solidFill>
                  <a:srgbClr val="FF6699"/>
                </a:solidFill>
                <a:latin typeface="Kristen ITC" panose="03050502040202030202" pitchFamily="66" charset="0"/>
              </a:rPr>
              <a:t> Policy</a:t>
            </a:r>
            <a:endParaRPr lang="en-US" sz="2800" b="1" dirty="0">
              <a:solidFill>
                <a:srgbClr val="FF6699"/>
              </a:solidFill>
              <a:latin typeface="Kristen ITC" panose="03050502040202030202" pitchFamily="66" charset="0"/>
            </a:endParaRPr>
          </a:p>
        </p:txBody>
      </p:sp>
      <p:pic>
        <p:nvPicPr>
          <p:cNvPr id="4098" name="Picture 2" descr="Image result for good to be green sti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2286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tored Data 2"/>
          <p:cNvSpPr/>
          <p:nvPr/>
        </p:nvSpPr>
        <p:spPr>
          <a:xfrm rot="13403268">
            <a:off x="1874558" y="1865181"/>
            <a:ext cx="1573225" cy="1423944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8" descr="https://encrypted-tbn2.gstatic.com/images?q=tbn:ANd9GcQRUpPnnTJv9DoMJX0jr7JyYa9OdK_yRD2jljE0dKqOjAqQ1nnIMA"/>
          <p:cNvPicPr>
            <a:picLocks noChangeAspect="1" noChangeArrowheads="1"/>
          </p:cNvPicPr>
          <p:nvPr/>
        </p:nvPicPr>
        <p:blipFill>
          <a:blip r:embed="rId3"/>
          <a:srcRect r="35030"/>
          <a:stretch>
            <a:fillRect/>
          </a:stretch>
        </p:blipFill>
        <p:spPr bwMode="auto">
          <a:xfrm>
            <a:off x="2971800" y="1676399"/>
            <a:ext cx="4964874" cy="414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Houses and House Points</a:t>
            </a:r>
            <a:endParaRPr lang="en-US" sz="28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14338" name="Picture 2" descr="Image result for house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39" y="939800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eacher\Desktop\IMG_5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9800"/>
            <a:ext cx="4503700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4267200"/>
            <a:ext cx="369175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Throughout the school  </a:t>
            </a:r>
            <a:r>
              <a:rPr lang="en-GB" sz="2400" dirty="0"/>
              <a:t>children are rewarded for their good behaviour and hard work through house points.  </a:t>
            </a:r>
            <a:endParaRPr lang="en-GB" sz="2400" dirty="0" smtClean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5081684"/>
            <a:ext cx="1776315" cy="17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4669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Timings of the day</a:t>
            </a:r>
            <a:endParaRPr lang="en-US" sz="36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00200"/>
            <a:ext cx="1021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 smtClean="0"/>
              <a:t>Year One begin their school day </a:t>
            </a:r>
          </a:p>
          <a:p>
            <a:pPr>
              <a:defRPr/>
            </a:pPr>
            <a:r>
              <a:rPr lang="en-GB" sz="3200" dirty="0"/>
              <a:t> </a:t>
            </a:r>
            <a:r>
              <a:rPr lang="en-GB" sz="3200" dirty="0" smtClean="0"/>
              <a:t>     at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8:40am</a:t>
            </a:r>
            <a:r>
              <a:rPr lang="en-GB" sz="32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GB" sz="3200" dirty="0" smtClean="0"/>
          </a:p>
          <a:p>
            <a:pPr>
              <a:defRPr/>
            </a:pPr>
            <a:r>
              <a:rPr lang="en-GB" sz="3200" dirty="0" smtClean="0"/>
              <a:t>	</a:t>
            </a:r>
            <a:endParaRPr lang="en-GB" sz="32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3200" dirty="0" smtClean="0"/>
              <a:t>  The children are collected at the school</a:t>
            </a:r>
          </a:p>
          <a:p>
            <a:pPr>
              <a:defRPr/>
            </a:pPr>
            <a:r>
              <a:rPr lang="en-GB" sz="3200" dirty="0"/>
              <a:t> </a:t>
            </a:r>
            <a:r>
              <a:rPr lang="en-GB" sz="3200" dirty="0" smtClean="0"/>
              <a:t>   gate.</a:t>
            </a:r>
            <a:endParaRPr lang="en-GB" dirty="0"/>
          </a:p>
        </p:txBody>
      </p:sp>
      <p:pic>
        <p:nvPicPr>
          <p:cNvPr id="9218" name="Picture 2" descr="Image result for 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28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1"/>
          <a:stretch/>
        </p:blipFill>
        <p:spPr bwMode="auto">
          <a:xfrm>
            <a:off x="7118666" y="4495800"/>
            <a:ext cx="202533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355" y="14811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Kristen ITC" panose="03050502040202030202" pitchFamily="66" charset="0"/>
              </a:rPr>
              <a:t>Timings of the day</a:t>
            </a:r>
            <a:endParaRPr lang="en-US" sz="3600" b="1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80" y="835636"/>
            <a:ext cx="86677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Year 1 finish school at </a:t>
            </a:r>
            <a:r>
              <a:rPr lang="en-GB" sz="3200" dirty="0" smtClean="0"/>
              <a:t>3.00pm</a:t>
            </a:r>
            <a:r>
              <a:rPr lang="en-GB" sz="3200" dirty="0"/>
              <a:t>. </a:t>
            </a:r>
            <a:r>
              <a:rPr lang="en-GB" sz="3200" dirty="0" smtClean="0"/>
              <a:t>Children</a:t>
            </a:r>
          </a:p>
          <a:p>
            <a:r>
              <a:rPr lang="en-GB" sz="3200" dirty="0"/>
              <a:t>w</a:t>
            </a:r>
            <a:r>
              <a:rPr lang="en-GB" sz="3200" dirty="0" smtClean="0"/>
              <a:t>ill be taken to the school gate by their </a:t>
            </a:r>
          </a:p>
          <a:p>
            <a:r>
              <a:rPr lang="en-GB" sz="3200" dirty="0" smtClean="0"/>
              <a:t>teachers. 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Please </a:t>
            </a:r>
            <a:r>
              <a:rPr lang="en-GB" sz="3200" dirty="0">
                <a:solidFill>
                  <a:srgbClr val="FF0000"/>
                </a:solidFill>
              </a:rPr>
              <a:t>wait for your child </a:t>
            </a:r>
            <a:r>
              <a:rPr lang="en-GB" sz="3200" dirty="0" smtClean="0">
                <a:solidFill>
                  <a:srgbClr val="FF0000"/>
                </a:solidFill>
              </a:rPr>
              <a:t>outside the school gates. 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Mrs Murray will call out your child’s name when she sees you.</a:t>
            </a: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Your child is not to leave the class line before his/her name is called out.</a:t>
            </a:r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</p:txBody>
      </p:sp>
      <p:pic>
        <p:nvPicPr>
          <p:cNvPr id="9218" name="Picture 2" descr="Image result for 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34" y="140335"/>
            <a:ext cx="1688465" cy="168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6128"/>
          <a:stretch/>
        </p:blipFill>
        <p:spPr bwMode="auto">
          <a:xfrm>
            <a:off x="0" y="44958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665" y="12352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Kristen ITC" panose="03050502040202030202" pitchFamily="66" charset="0"/>
              </a:rPr>
              <a:t>Uniform Standards</a:t>
            </a:r>
            <a:endParaRPr lang="en-US" sz="3600" b="1" dirty="0">
              <a:solidFill>
                <a:srgbClr val="00B050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829" y="769855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ALL items of clothing must be </a:t>
            </a:r>
            <a:r>
              <a:rPr lang="en-GB" sz="3200" dirty="0" smtClean="0">
                <a:solidFill>
                  <a:srgbClr val="FF0000"/>
                </a:solidFill>
              </a:rPr>
              <a:t>clearly</a:t>
            </a:r>
            <a:r>
              <a:rPr lang="en-GB" sz="3200" dirty="0" smtClean="0"/>
              <a:t> named</a:t>
            </a:r>
            <a:r>
              <a:rPr lang="en-GB" sz="3200" dirty="0"/>
              <a:t>, coats</a:t>
            </a:r>
            <a:r>
              <a:rPr lang="en-GB" sz="3200" dirty="0" smtClean="0"/>
              <a:t>, jumpers, cardigans, hats and gloves included.  </a:t>
            </a:r>
            <a:endParaRPr lang="en-GB" sz="3200" dirty="0"/>
          </a:p>
          <a:p>
            <a:pPr>
              <a:lnSpc>
                <a:spcPct val="90000"/>
              </a:lnSpc>
            </a:pPr>
            <a:endParaRPr lang="en-GB" sz="3200" dirty="0"/>
          </a:p>
          <a:p>
            <a:pPr>
              <a:lnSpc>
                <a:spcPct val="90000"/>
              </a:lnSpc>
            </a:pPr>
            <a:endParaRPr lang="en-GB" sz="3200" dirty="0" smtClean="0"/>
          </a:p>
          <a:p>
            <a:pPr>
              <a:lnSpc>
                <a:spcPct val="90000"/>
              </a:lnSpc>
            </a:pPr>
            <a:r>
              <a:rPr lang="en-GB" sz="3200" dirty="0" smtClean="0"/>
              <a:t>Red </a:t>
            </a:r>
            <a:r>
              <a:rPr lang="en-GB" sz="3200" dirty="0"/>
              <a:t>P.E. kit, green P.E. kit, plimsolls, spare socks!</a:t>
            </a:r>
          </a:p>
          <a:p>
            <a:pPr>
              <a:lnSpc>
                <a:spcPct val="90000"/>
              </a:lnSpc>
            </a:pPr>
            <a:endParaRPr lang="en-GB" sz="3200" dirty="0"/>
          </a:p>
          <a:p>
            <a:pPr>
              <a:lnSpc>
                <a:spcPct val="90000"/>
              </a:lnSpc>
            </a:pPr>
            <a:r>
              <a:rPr lang="en-GB" sz="3200" dirty="0"/>
              <a:t>Please ensure children's hair is tied </a:t>
            </a:r>
            <a:r>
              <a:rPr lang="en-GB" sz="3200" dirty="0" smtClean="0"/>
              <a:t>back, </a:t>
            </a:r>
            <a:r>
              <a:rPr lang="en-GB" sz="3200" i="1" u="sng" dirty="0" smtClean="0"/>
              <a:t>please only small bows in school colours</a:t>
            </a:r>
            <a:r>
              <a:rPr lang="en-GB" sz="3200" dirty="0" smtClean="0"/>
              <a:t>.</a:t>
            </a:r>
            <a:endParaRPr lang="en-GB" sz="3200" dirty="0"/>
          </a:p>
          <a:p>
            <a:pPr>
              <a:lnSpc>
                <a:spcPct val="90000"/>
              </a:lnSpc>
            </a:pP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60629" y="2061265"/>
            <a:ext cx="71628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FF0000"/>
                </a:solidFill>
                <a:latin typeface="Kristen ITC" panose="03050502040202030202" pitchFamily="66" charset="0"/>
                <a:ea typeface="+mn-ea"/>
                <a:cs typeface="+mn-cs"/>
              </a:rPr>
              <a:t>Name, name, name everything!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8626" y="4549676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/>
              <a:t>Water bottles will be sent home daily to be cleaned and refilled.</a:t>
            </a:r>
          </a:p>
        </p:txBody>
      </p:sp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tilda quentin blak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15471"/>
          <a:stretch/>
        </p:blipFill>
        <p:spPr bwMode="auto">
          <a:xfrm>
            <a:off x="0" y="4484914"/>
            <a:ext cx="16981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073563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English, Maths, Geography, History, Art, D.T, P.E, ICT, R.E, Science, Music and PSHE. </a:t>
            </a:r>
          </a:p>
          <a:p>
            <a:endParaRPr lang="en-GB" sz="3200" dirty="0"/>
          </a:p>
          <a:p>
            <a:r>
              <a:rPr lang="en-GB" sz="3200" dirty="0" smtClean="0"/>
              <a:t>                 Topics we will cover this year </a:t>
            </a:r>
            <a:endParaRPr lang="en-GB" sz="3200" dirty="0"/>
          </a:p>
          <a:p>
            <a:pPr lvl="1"/>
            <a:endParaRPr lang="en-GB" sz="3200" dirty="0"/>
          </a:p>
          <a:p>
            <a:pPr lvl="1"/>
            <a:r>
              <a:rPr lang="en-GB" sz="3200" dirty="0" smtClean="0"/>
              <a:t>                       Our superheroes</a:t>
            </a:r>
          </a:p>
          <a:p>
            <a:pPr lvl="1"/>
            <a:r>
              <a:rPr lang="en-GB" sz="3200" dirty="0"/>
              <a:t> </a:t>
            </a:r>
            <a:r>
              <a:rPr lang="en-GB" sz="3200" dirty="0" smtClean="0"/>
              <a:t>                          Here we are</a:t>
            </a:r>
          </a:p>
          <a:p>
            <a:pPr lvl="1"/>
            <a:r>
              <a:rPr lang="en-GB" sz="3200" dirty="0"/>
              <a:t> </a:t>
            </a:r>
            <a:r>
              <a:rPr lang="en-GB" sz="3200" dirty="0" smtClean="0"/>
              <a:t>                     Adventures in space</a:t>
            </a:r>
            <a:endParaRPr lang="en-GB" sz="3200" dirty="0"/>
          </a:p>
          <a:p>
            <a:pPr lvl="1"/>
            <a:r>
              <a:rPr lang="en-GB" sz="3200" dirty="0" smtClean="0"/>
              <a:t>		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The Curriculum Overview for the Year</a:t>
            </a:r>
            <a:endParaRPr lang="en-US" sz="28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9504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FF"/>
                </a:solidFill>
                <a:latin typeface="Kristen ITC" panose="03050502040202030202" pitchFamily="66" charset="0"/>
              </a:rPr>
              <a:t>The Autumn Weekly Timetable </a:t>
            </a:r>
            <a:endParaRPr lang="en-US" sz="2800" b="1" dirty="0">
              <a:solidFill>
                <a:srgbClr val="CC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3265"/>
            <a:ext cx="7440613" cy="468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738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  <a:latin typeface="Kristen ITC" panose="03050502040202030202" pitchFamily="66" charset="0"/>
              </a:rPr>
              <a:t>The Curriculum Overview for Autumn</a:t>
            </a:r>
            <a:endParaRPr lang="en-US" sz="2800" b="1" dirty="0">
              <a:solidFill>
                <a:srgbClr val="00CC00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238"/>
            <a:ext cx="8815958" cy="59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738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  <a:latin typeface="Kristen ITC" panose="03050502040202030202" pitchFamily="66" charset="0"/>
              </a:rPr>
              <a:t>The Curriculum Overview for Autumn</a:t>
            </a:r>
            <a:endParaRPr lang="en-US" sz="2800" b="1" dirty="0">
              <a:solidFill>
                <a:srgbClr val="00CC00"/>
              </a:solidFill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51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836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Weekly Homework – English/Topic</vt:lpstr>
      <vt:lpstr>Homework Grid</vt:lpstr>
      <vt:lpstr>Weekly Homework – Maths and Phonics</vt:lpstr>
      <vt:lpstr>Weekly 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james</dc:creator>
  <cp:lastModifiedBy>yvonne murray</cp:lastModifiedBy>
  <cp:revision>85</cp:revision>
  <dcterms:created xsi:type="dcterms:W3CDTF">2018-07-05T09:41:05Z</dcterms:created>
  <dcterms:modified xsi:type="dcterms:W3CDTF">2020-09-13T10:44:35Z</dcterms:modified>
</cp:coreProperties>
</file>