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74" r:id="rId7"/>
    <p:sldId id="275" r:id="rId8"/>
    <p:sldId id="276" r:id="rId9"/>
    <p:sldId id="277" r:id="rId10"/>
    <p:sldId id="278" r:id="rId11"/>
    <p:sldId id="279" r:id="rId12"/>
    <p:sldId id="273" r:id="rId13"/>
    <p:sldId id="262" r:id="rId14"/>
    <p:sldId id="271" r:id="rId15"/>
    <p:sldId id="263" r:id="rId16"/>
    <p:sldId id="265" r:id="rId17"/>
    <p:sldId id="266"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00CC00"/>
    <a:srgbClr val="9900CC"/>
    <a:srgbClr val="FF0000"/>
    <a:srgbClr val="66CCFF"/>
    <a:srgbClr val="FF66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660"/>
  </p:normalViewPr>
  <p:slideViewPr>
    <p:cSldViewPr>
      <p:cViewPr>
        <p:scale>
          <a:sx n="46" d="100"/>
          <a:sy n="46" d="100"/>
        </p:scale>
        <p:origin x="-2118" y="-5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31FDEFC4-19BC-429A-8F2D-410CE60B67C9}" type="datetimeFigureOut">
              <a:rPr lang="en-GB"/>
              <a:pPr>
                <a:defRPr/>
              </a:pPr>
              <a:t>14/09/2020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0C1F095E-7ADA-440A-BC86-B90BEBA00252}" type="slidenum">
              <a:rPr lang="en-GB"/>
              <a:pPr>
                <a:defRPr/>
              </a:pPr>
              <a:t>‹#›</a:t>
            </a:fld>
            <a:endParaRPr lang="en-GB"/>
          </a:p>
        </p:txBody>
      </p:sp>
    </p:spTree>
    <p:extLst>
      <p:ext uri="{BB962C8B-B14F-4D97-AF65-F5344CB8AC3E}">
        <p14:creationId xmlns:p14="http://schemas.microsoft.com/office/powerpoint/2010/main" val="1034863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AB205D-093F-4C27-AD00-266EA0D6F231}" type="slidenum">
              <a:rPr lang="en-GB" smtClean="0"/>
              <a:pPr/>
              <a:t>4</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07F7F61-3758-44A4-AE29-BBDA57C8CB45}" type="datetimeFigureOut">
              <a:rPr lang="en-US"/>
              <a:pPr>
                <a:defRPr/>
              </a:pPr>
              <a:t>9/14/2020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754B98-7BEA-4748-BA08-2370E627B34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C07EFCC-8E16-4EA2-A33D-84A59370D550}" type="datetimeFigureOut">
              <a:rPr lang="en-US"/>
              <a:pPr>
                <a:defRPr/>
              </a:pPr>
              <a:t>9/14/2020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B90B9A-C380-4AB2-A226-95995D5D04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2A82E3D-5A38-4142-9288-5AA6037BA0FA}" type="datetimeFigureOut">
              <a:rPr lang="en-US"/>
              <a:pPr>
                <a:defRPr/>
              </a:pPr>
              <a:t>9/14/2020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F2287D-7382-4370-94C9-4564F084A8B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3938590"/>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44512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57200" y="3938590"/>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91619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8B8DA7A-897A-42DC-BB15-B5869E842409}" type="datetimeFigureOut">
              <a:rPr lang="en-US"/>
              <a:pPr>
                <a:defRPr/>
              </a:pPr>
              <a:t>9/14/2020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4BBE49-433B-4CEC-BB32-4308942D6A9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31F3A77-DDBC-432F-8AC5-F06F71DACEDC}" type="datetimeFigureOut">
              <a:rPr lang="en-US"/>
              <a:pPr>
                <a:defRPr/>
              </a:pPr>
              <a:t>9/14/2020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D2B566-7BFB-4EA5-BB16-DC72F9B6D40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A5EB983-A97E-4300-9905-7B9A5A290E56}" type="datetimeFigureOut">
              <a:rPr lang="en-US"/>
              <a:pPr>
                <a:defRPr/>
              </a:pPr>
              <a:t>9/14/2020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7730A2-2A42-47FA-94E5-CE479413233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F4C6051-03CB-4502-B1E1-E324C7733CF6}" type="datetimeFigureOut">
              <a:rPr lang="en-US"/>
              <a:pPr>
                <a:defRPr/>
              </a:pPr>
              <a:t>9/14/2020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8538694-91CB-4DFF-BF85-20504AF91A3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16252D2-37C0-48C1-8DC5-21C2A21E250F}" type="datetimeFigureOut">
              <a:rPr lang="en-US"/>
              <a:pPr>
                <a:defRPr/>
              </a:pPr>
              <a:t>9/14/2020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249BC60-0A8E-438B-89D1-0B003A4C098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58BE58-7E68-420A-A184-204EED3737E0}" type="datetimeFigureOut">
              <a:rPr lang="en-US"/>
              <a:pPr>
                <a:defRPr/>
              </a:pPr>
              <a:t>9/14/2020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93C7195-76AA-472D-B0B3-D321F57DC7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A3BFABE-A051-49DA-BA0A-0BFFB3B8E730}" type="datetimeFigureOut">
              <a:rPr lang="en-US"/>
              <a:pPr>
                <a:defRPr/>
              </a:pPr>
              <a:t>9/14/2020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426A2C-603D-4DC0-B117-FA05B4C91B2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650A46A-00FC-4A71-8BDD-D5C208D0965B}" type="datetimeFigureOut">
              <a:rPr lang="en-US"/>
              <a:pPr>
                <a:defRPr/>
              </a:pPr>
              <a:t>9/14/2020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2470AD-C09E-4057-9797-33029B508AA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BDD5D9E-03DD-4AEC-AF38-1F05E866E388}" type="datetimeFigureOut">
              <a:rPr lang="en-US"/>
              <a:pPr>
                <a:defRPr/>
              </a:pPr>
              <a:t>9/14/2020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C4D6D9A-80AD-49E0-8BDF-65EC4BB7B4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activelearnprimary.co.uk/"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Image result for matilda quentin blake"/>
          <p:cNvPicPr>
            <a:picLocks noChangeAspect="1" noChangeArrowheads="1"/>
          </p:cNvPicPr>
          <p:nvPr/>
        </p:nvPicPr>
        <p:blipFill>
          <a:blip r:embed="rId2"/>
          <a:srcRect/>
          <a:stretch>
            <a:fillRect/>
          </a:stretch>
        </p:blipFill>
        <p:spPr bwMode="auto">
          <a:xfrm>
            <a:off x="0" y="4191000"/>
            <a:ext cx="2667000" cy="2667000"/>
          </a:xfrm>
          <a:prstGeom prst="rect">
            <a:avLst/>
          </a:prstGeom>
          <a:noFill/>
          <a:ln w="9525">
            <a:noFill/>
            <a:miter lim="800000"/>
            <a:headEnd/>
            <a:tailEnd/>
          </a:ln>
        </p:spPr>
      </p:pic>
      <p:sp>
        <p:nvSpPr>
          <p:cNvPr id="14338" name="AutoShape 4" descr="Image result for dr seuss quote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latin typeface="Calibri" pitchFamily="34" charset="0"/>
            </a:endParaRPr>
          </a:p>
        </p:txBody>
      </p:sp>
      <p:sp>
        <p:nvSpPr>
          <p:cNvPr id="14339" name="AutoShape 6" descr="Image result for dr seuss quotes"/>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GB">
              <a:latin typeface="Calibri" pitchFamily="34" charset="0"/>
            </a:endParaRPr>
          </a:p>
        </p:txBody>
      </p:sp>
      <p:sp>
        <p:nvSpPr>
          <p:cNvPr id="14340" name="AutoShape 8" descr="Image result for dr seuss quotes"/>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endParaRPr lang="en-GB">
              <a:latin typeface="Calibri" pitchFamily="34" charset="0"/>
            </a:endParaRPr>
          </a:p>
        </p:txBody>
      </p:sp>
      <p:sp>
        <p:nvSpPr>
          <p:cNvPr id="14341" name="AutoShape 10" descr="Image result for dr seuss quotes"/>
          <p:cNvSpPr>
            <a:spLocks noChangeAspect="1" noChangeArrowheads="1"/>
          </p:cNvSpPr>
          <p:nvPr/>
        </p:nvSpPr>
        <p:spPr bwMode="auto">
          <a:xfrm>
            <a:off x="612775" y="312738"/>
            <a:ext cx="304800" cy="304800"/>
          </a:xfrm>
          <a:prstGeom prst="rect">
            <a:avLst/>
          </a:prstGeom>
          <a:noFill/>
          <a:ln w="9525">
            <a:noFill/>
            <a:miter lim="800000"/>
            <a:headEnd/>
            <a:tailEnd/>
          </a:ln>
        </p:spPr>
        <p:txBody>
          <a:bodyPr/>
          <a:lstStyle/>
          <a:p>
            <a:endParaRPr lang="en-GB">
              <a:latin typeface="Calibri" pitchFamily="34" charset="0"/>
            </a:endParaRPr>
          </a:p>
        </p:txBody>
      </p:sp>
      <p:sp>
        <p:nvSpPr>
          <p:cNvPr id="14342" name="AutoShape 12" descr="Image result for dr seuss quotes"/>
          <p:cNvSpPr>
            <a:spLocks noChangeAspect="1" noChangeArrowheads="1"/>
          </p:cNvSpPr>
          <p:nvPr/>
        </p:nvSpPr>
        <p:spPr bwMode="auto">
          <a:xfrm>
            <a:off x="765175" y="465138"/>
            <a:ext cx="304800" cy="304800"/>
          </a:xfrm>
          <a:prstGeom prst="rect">
            <a:avLst/>
          </a:prstGeom>
          <a:noFill/>
          <a:ln w="9525">
            <a:noFill/>
            <a:miter lim="800000"/>
            <a:headEnd/>
            <a:tailEnd/>
          </a:ln>
        </p:spPr>
        <p:txBody>
          <a:bodyPr/>
          <a:lstStyle/>
          <a:p>
            <a:endParaRPr lang="en-GB">
              <a:latin typeface="Calibri" pitchFamily="34" charset="0"/>
            </a:endParaRPr>
          </a:p>
        </p:txBody>
      </p:sp>
      <p:sp>
        <p:nvSpPr>
          <p:cNvPr id="14343" name="AutoShape 14" descr="Image result for dr seuss quotes"/>
          <p:cNvSpPr>
            <a:spLocks noChangeAspect="1" noChangeArrowheads="1"/>
          </p:cNvSpPr>
          <p:nvPr/>
        </p:nvSpPr>
        <p:spPr bwMode="auto">
          <a:xfrm>
            <a:off x="917575" y="617538"/>
            <a:ext cx="304800" cy="304800"/>
          </a:xfrm>
          <a:prstGeom prst="rect">
            <a:avLst/>
          </a:prstGeom>
          <a:noFill/>
          <a:ln w="9525">
            <a:noFill/>
            <a:miter lim="800000"/>
            <a:headEnd/>
            <a:tailEnd/>
          </a:ln>
        </p:spPr>
        <p:txBody>
          <a:bodyPr/>
          <a:lstStyle/>
          <a:p>
            <a:endParaRPr lang="en-GB">
              <a:latin typeface="Calibri" pitchFamily="34" charset="0"/>
            </a:endParaRPr>
          </a:p>
        </p:txBody>
      </p:sp>
      <p:sp>
        <p:nvSpPr>
          <p:cNvPr id="14344" name="AutoShape 16" descr="Image result for dr seuss quotes"/>
          <p:cNvSpPr>
            <a:spLocks noChangeAspect="1" noChangeArrowheads="1"/>
          </p:cNvSpPr>
          <p:nvPr/>
        </p:nvSpPr>
        <p:spPr bwMode="auto">
          <a:xfrm>
            <a:off x="1069975" y="769938"/>
            <a:ext cx="304800" cy="304800"/>
          </a:xfrm>
          <a:prstGeom prst="rect">
            <a:avLst/>
          </a:prstGeom>
          <a:noFill/>
          <a:ln w="9525">
            <a:noFill/>
            <a:miter lim="800000"/>
            <a:headEnd/>
            <a:tailEnd/>
          </a:ln>
        </p:spPr>
        <p:txBody>
          <a:bodyPr/>
          <a:lstStyle/>
          <a:p>
            <a:endParaRPr lang="en-GB">
              <a:latin typeface="Calibri" pitchFamily="34" charset="0"/>
            </a:endParaRPr>
          </a:p>
        </p:txBody>
      </p:sp>
      <p:sp>
        <p:nvSpPr>
          <p:cNvPr id="14345" name="AutoShape 18" descr="Image result for dr seuss quotes"/>
          <p:cNvSpPr>
            <a:spLocks noChangeAspect="1" noChangeArrowheads="1"/>
          </p:cNvSpPr>
          <p:nvPr/>
        </p:nvSpPr>
        <p:spPr bwMode="auto">
          <a:xfrm>
            <a:off x="1222375" y="922338"/>
            <a:ext cx="304800" cy="304800"/>
          </a:xfrm>
          <a:prstGeom prst="rect">
            <a:avLst/>
          </a:prstGeom>
          <a:noFill/>
          <a:ln w="9525">
            <a:noFill/>
            <a:miter lim="800000"/>
            <a:headEnd/>
            <a:tailEnd/>
          </a:ln>
        </p:spPr>
        <p:txBody>
          <a:bodyPr/>
          <a:lstStyle/>
          <a:p>
            <a:endParaRPr lang="en-GB">
              <a:latin typeface="Calibri" pitchFamily="34" charset="0"/>
            </a:endParaRPr>
          </a:p>
        </p:txBody>
      </p:sp>
      <p:pic>
        <p:nvPicPr>
          <p:cNvPr id="14346" name="Picture 20" descr="Image result for the more things you read quote"/>
          <p:cNvPicPr>
            <a:picLocks noChangeAspect="1" noChangeArrowheads="1"/>
          </p:cNvPicPr>
          <p:nvPr/>
        </p:nvPicPr>
        <p:blipFill>
          <a:blip r:embed="rId3"/>
          <a:srcRect/>
          <a:stretch>
            <a:fillRect/>
          </a:stretch>
        </p:blipFill>
        <p:spPr bwMode="auto">
          <a:xfrm>
            <a:off x="2438400" y="12700"/>
            <a:ext cx="6705600" cy="6824663"/>
          </a:xfrm>
          <a:prstGeom prst="rect">
            <a:avLst/>
          </a:prstGeom>
          <a:noFill/>
          <a:ln w="9525">
            <a:noFill/>
            <a:miter lim="800000"/>
            <a:headEnd/>
            <a:tailEnd/>
          </a:ln>
        </p:spPr>
      </p:pic>
      <p:pic>
        <p:nvPicPr>
          <p:cNvPr id="14347" name="Picture 22" descr="Image result for the gruffalo"/>
          <p:cNvPicPr>
            <a:picLocks noChangeAspect="1" noChangeArrowheads="1"/>
          </p:cNvPicPr>
          <p:nvPr/>
        </p:nvPicPr>
        <p:blipFill>
          <a:blip r:embed="rId4"/>
          <a:srcRect/>
          <a:stretch>
            <a:fillRect/>
          </a:stretch>
        </p:blipFill>
        <p:spPr bwMode="auto">
          <a:xfrm>
            <a:off x="423863" y="2138363"/>
            <a:ext cx="1819275" cy="1820862"/>
          </a:xfrm>
          <a:prstGeom prst="rect">
            <a:avLst/>
          </a:prstGeom>
          <a:noFill/>
          <a:ln w="9525">
            <a:noFill/>
            <a:miter lim="800000"/>
            <a:headEnd/>
            <a:tailEnd/>
          </a:ln>
        </p:spPr>
      </p:pic>
      <p:pic>
        <p:nvPicPr>
          <p:cNvPr id="14348" name="Picture 24" descr="Related image"/>
          <p:cNvPicPr>
            <a:picLocks noChangeAspect="1" noChangeArrowheads="1"/>
          </p:cNvPicPr>
          <p:nvPr/>
        </p:nvPicPr>
        <p:blipFill>
          <a:blip r:embed="rId5"/>
          <a:srcRect/>
          <a:stretch>
            <a:fillRect/>
          </a:stretch>
        </p:blipFill>
        <p:spPr bwMode="auto">
          <a:xfrm>
            <a:off x="446088" y="12700"/>
            <a:ext cx="1935162" cy="193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ltLang="en-US" b="1" dirty="0" smtClean="0">
                <a:solidFill>
                  <a:srgbClr val="000000"/>
                </a:solidFill>
                <a:latin typeface="Arial" panose="020B0604020202020204" pitchFamily="34" charset="0"/>
                <a:cs typeface="Arial" panose="020B0604020202020204" pitchFamily="34" charset="0"/>
              </a:rPr>
              <a:t>Books I Have Read</a:t>
            </a:r>
          </a:p>
        </p:txBody>
      </p:sp>
      <p:sp>
        <p:nvSpPr>
          <p:cNvPr id="9219" name="Rectangle 3"/>
          <p:cNvSpPr>
            <a:spLocks noGrp="1" noChangeArrowheads="1"/>
          </p:cNvSpPr>
          <p:nvPr>
            <p:ph type="body" sz="half" idx="3"/>
          </p:nvPr>
        </p:nvSpPr>
        <p:spPr/>
        <p:txBody>
          <a:bodyPr/>
          <a:lstStyle/>
          <a:p>
            <a:pPr eaLnBrk="1" hangingPunct="1"/>
            <a:r>
              <a:rPr lang="en-GB" sz="1800" dirty="0">
                <a:solidFill>
                  <a:srgbClr val="002060"/>
                </a:solidFill>
                <a:latin typeface="Arial" panose="020B0604020202020204" pitchFamily="34" charset="0"/>
                <a:cs typeface="Arial" panose="020B0604020202020204" pitchFamily="34" charset="0"/>
              </a:rPr>
              <a:t>When your child has finished a book, it will move to ‘My Library’. </a:t>
            </a:r>
          </a:p>
          <a:p>
            <a:pPr eaLnBrk="1" hangingPunct="1"/>
            <a:r>
              <a:rPr lang="en-GB" sz="1800" dirty="0">
                <a:solidFill>
                  <a:srgbClr val="002060"/>
                </a:solidFill>
                <a:latin typeface="Arial" panose="020B0604020202020204" pitchFamily="34" charset="0"/>
                <a:cs typeface="Arial" panose="020B0604020202020204" pitchFamily="34" charset="0"/>
              </a:rPr>
              <a:t>If your child has not completed all quiz questions in a book, then it remains in the ‘My Stuff’ area and it will not move to ‘My Library’. </a:t>
            </a:r>
          </a:p>
          <a:p>
            <a:pPr eaLnBrk="1" hangingPunct="1"/>
            <a:r>
              <a:rPr lang="en-GB" sz="1800" dirty="0">
                <a:solidFill>
                  <a:srgbClr val="002060"/>
                </a:solidFill>
                <a:latin typeface="Arial" panose="020B0604020202020204" pitchFamily="34" charset="0"/>
                <a:cs typeface="Arial" panose="020B0604020202020204" pitchFamily="34" charset="0"/>
              </a:rPr>
              <a:t>Until the book moves to ‘My Library’ class teachers cannot tell that it has been fully completed.</a:t>
            </a:r>
          </a:p>
        </p:txBody>
      </p:sp>
      <p:pic>
        <p:nvPicPr>
          <p:cNvPr id="4" name="Content Placeholder 3"/>
          <p:cNvPicPr>
            <a:picLocks noGrp="1" noChangeAspect="1"/>
          </p:cNvPicPr>
          <p:nvPr>
            <p:ph sz="quarter" idx="1"/>
          </p:nvPr>
        </p:nvPicPr>
        <p:blipFill>
          <a:blip r:embed="rId2"/>
          <a:stretch>
            <a:fillRect/>
          </a:stretch>
        </p:blipFill>
        <p:spPr>
          <a:xfrm>
            <a:off x="4572001" y="1797200"/>
            <a:ext cx="2511386" cy="1908551"/>
          </a:xfrm>
          <a:prstGeom prst="rect">
            <a:avLst/>
          </a:prstGeom>
        </p:spPr>
      </p:pic>
      <p:pic>
        <p:nvPicPr>
          <p:cNvPr id="5" name="Picture 4"/>
          <p:cNvPicPr>
            <a:picLocks noChangeAspect="1"/>
          </p:cNvPicPr>
          <p:nvPr/>
        </p:nvPicPr>
        <p:blipFill>
          <a:blip r:embed="rId3"/>
          <a:stretch>
            <a:fillRect/>
          </a:stretch>
        </p:blipFill>
        <p:spPr>
          <a:xfrm>
            <a:off x="1462367" y="1775086"/>
            <a:ext cx="2582882" cy="1952778"/>
          </a:xfrm>
          <a:prstGeom prst="rect">
            <a:avLst/>
          </a:prstGeom>
        </p:spPr>
      </p:pic>
    </p:spTree>
    <p:extLst>
      <p:ext uri="{BB962C8B-B14F-4D97-AF65-F5344CB8AC3E}">
        <p14:creationId xmlns:p14="http://schemas.microsoft.com/office/powerpoint/2010/main" val="2302543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tLang="en-US" b="1" dirty="0" smtClean="0">
                <a:solidFill>
                  <a:srgbClr val="000000"/>
                </a:solidFill>
                <a:latin typeface="Arial" panose="020B0604020202020204" pitchFamily="34" charset="0"/>
                <a:cs typeface="Arial" panose="020B0604020202020204" pitchFamily="34" charset="0"/>
              </a:rPr>
              <a:t>Getting the most out of</a:t>
            </a:r>
            <a:br>
              <a:rPr lang="en-GB" altLang="en-US" b="1" dirty="0" smtClean="0">
                <a:solidFill>
                  <a:srgbClr val="000000"/>
                </a:solidFill>
                <a:latin typeface="Arial" panose="020B0604020202020204" pitchFamily="34" charset="0"/>
                <a:cs typeface="Arial" panose="020B0604020202020204" pitchFamily="34" charset="0"/>
              </a:rPr>
            </a:br>
            <a:r>
              <a:rPr lang="en-GB" altLang="en-US" b="1" dirty="0" smtClean="0">
                <a:solidFill>
                  <a:srgbClr val="000000"/>
                </a:solidFill>
                <a:latin typeface="Arial" panose="020B0604020202020204" pitchFamily="34" charset="0"/>
                <a:cs typeface="Arial" panose="020B0604020202020204" pitchFamily="34" charset="0"/>
              </a:rPr>
              <a:t>the eBooks</a:t>
            </a:r>
          </a:p>
        </p:txBody>
      </p:sp>
      <p:sp>
        <p:nvSpPr>
          <p:cNvPr id="10243" name="Rectangle 3"/>
          <p:cNvSpPr>
            <a:spLocks noGrp="1" noChangeArrowheads="1"/>
          </p:cNvSpPr>
          <p:nvPr>
            <p:ph type="body" sz="half" idx="3"/>
          </p:nvPr>
        </p:nvSpPr>
        <p:spPr>
          <a:xfrm>
            <a:off x="369277" y="3776023"/>
            <a:ext cx="8229600" cy="1640681"/>
          </a:xfrm>
        </p:spPr>
        <p:txBody>
          <a:bodyPr/>
          <a:lstStyle/>
          <a:p>
            <a:pPr eaLnBrk="1" hangingPunct="1"/>
            <a:r>
              <a:rPr lang="en-GB" altLang="en-US" sz="1650" dirty="0">
                <a:solidFill>
                  <a:srgbClr val="000080"/>
                </a:solidFill>
                <a:latin typeface="Arial" panose="020B0604020202020204" pitchFamily="34" charset="0"/>
                <a:cs typeface="Arial" panose="020B0604020202020204" pitchFamily="34" charset="0"/>
              </a:rPr>
              <a:t>Children can read at their own pace.</a:t>
            </a:r>
          </a:p>
          <a:p>
            <a:pPr eaLnBrk="1" hangingPunct="1"/>
            <a:r>
              <a:rPr lang="en-GB" altLang="en-US" sz="1650" dirty="0">
                <a:solidFill>
                  <a:srgbClr val="000080"/>
                </a:solidFill>
                <a:latin typeface="Arial" panose="020B0604020202020204" pitchFamily="34" charset="0"/>
                <a:cs typeface="Arial" panose="020B0604020202020204" pitchFamily="34" charset="0"/>
              </a:rPr>
              <a:t>Encourage your child to attempt all of the quizzes.</a:t>
            </a:r>
          </a:p>
          <a:p>
            <a:pPr eaLnBrk="1" hangingPunct="1"/>
            <a:r>
              <a:rPr lang="en-GB" altLang="en-US" sz="1650" dirty="0">
                <a:solidFill>
                  <a:srgbClr val="000080"/>
                </a:solidFill>
                <a:latin typeface="Arial" panose="020B0604020202020204" pitchFamily="34" charset="0"/>
                <a:cs typeface="Arial" panose="020B0604020202020204" pitchFamily="34" charset="0"/>
              </a:rPr>
              <a:t>Teachers can track your child’s progress and help them with types of quiz questions they struggle with.</a:t>
            </a:r>
          </a:p>
          <a:p>
            <a:pPr marL="0" indent="0" eaLnBrk="1" hangingPunct="1">
              <a:buNone/>
            </a:pPr>
            <a:endParaRPr lang="en-GB" altLang="en-US" sz="1650" b="1" dirty="0">
              <a:solidFill>
                <a:srgbClr val="000000"/>
              </a:solidFill>
              <a:latin typeface="Arial" panose="020B0604020202020204" pitchFamily="34" charset="0"/>
              <a:cs typeface="Arial" panose="020B0604020202020204" pitchFamily="34" charset="0"/>
            </a:endParaRPr>
          </a:p>
        </p:txBody>
      </p:sp>
      <p:pic>
        <p:nvPicPr>
          <p:cNvPr id="10244" name="Picture 6" descr="Picture18"/>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061349" y="2057400"/>
            <a:ext cx="2163365" cy="1639491"/>
          </a:xfrm>
          <a:noFill/>
        </p:spPr>
      </p:pic>
      <p:pic>
        <p:nvPicPr>
          <p:cNvPr id="10245" name="Picture 7" descr="Picture17"/>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945483" y="2057400"/>
            <a:ext cx="2108597" cy="1639491"/>
          </a:xfrm>
          <a:noFill/>
          <a:ln w="12700">
            <a:solidFill>
              <a:srgbClr val="000000"/>
            </a:solidFill>
            <a:miter lim="800000"/>
            <a:headEnd/>
            <a:tailEnd/>
          </a:ln>
        </p:spPr>
      </p:pic>
    </p:spTree>
    <p:extLst>
      <p:ext uri="{BB962C8B-B14F-4D97-AF65-F5344CB8AC3E}">
        <p14:creationId xmlns:p14="http://schemas.microsoft.com/office/powerpoint/2010/main" val="1359395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Image result for matilda quentin blake"/>
          <p:cNvPicPr>
            <a:picLocks noChangeAspect="1" noChangeArrowheads="1"/>
          </p:cNvPicPr>
          <p:nvPr/>
        </p:nvPicPr>
        <p:blipFill>
          <a:blip r:embed="rId2"/>
          <a:srcRect/>
          <a:stretch>
            <a:fillRect/>
          </a:stretch>
        </p:blipFill>
        <p:spPr bwMode="auto">
          <a:xfrm>
            <a:off x="0" y="4495800"/>
            <a:ext cx="2362200" cy="2362200"/>
          </a:xfrm>
          <a:prstGeom prst="rect">
            <a:avLst/>
          </a:prstGeom>
          <a:noFill/>
          <a:ln w="9525">
            <a:noFill/>
            <a:miter lim="800000"/>
            <a:headEnd/>
            <a:tailEnd/>
          </a:ln>
        </p:spPr>
      </p:pic>
      <p:sp>
        <p:nvSpPr>
          <p:cNvPr id="21506" name="TextBox 4"/>
          <p:cNvSpPr txBox="1">
            <a:spLocks noChangeArrowheads="1"/>
          </p:cNvSpPr>
          <p:nvPr/>
        </p:nvSpPr>
        <p:spPr bwMode="auto">
          <a:xfrm>
            <a:off x="762000" y="457200"/>
            <a:ext cx="7391400" cy="519113"/>
          </a:xfrm>
          <a:prstGeom prst="rect">
            <a:avLst/>
          </a:prstGeom>
          <a:noFill/>
          <a:ln w="9525">
            <a:noFill/>
            <a:miter lim="800000"/>
            <a:headEnd/>
            <a:tailEnd/>
          </a:ln>
        </p:spPr>
        <p:txBody>
          <a:bodyPr>
            <a:spAutoFit/>
          </a:bodyPr>
          <a:lstStyle/>
          <a:p>
            <a:pPr algn="ctr"/>
            <a:r>
              <a:rPr lang="en-US" sz="2800" b="1">
                <a:solidFill>
                  <a:srgbClr val="FF6600"/>
                </a:solidFill>
                <a:latin typeface="Kristen ITC" pitchFamily="66" charset="0"/>
              </a:rPr>
              <a:t>Homework for this term</a:t>
            </a:r>
          </a:p>
        </p:txBody>
      </p:sp>
      <p:sp>
        <p:nvSpPr>
          <p:cNvPr id="21507" name="Text Box 4"/>
          <p:cNvSpPr txBox="1">
            <a:spLocks noChangeArrowheads="1"/>
          </p:cNvSpPr>
          <p:nvPr/>
        </p:nvSpPr>
        <p:spPr bwMode="auto">
          <a:xfrm>
            <a:off x="1752600" y="914400"/>
            <a:ext cx="7391400" cy="3416320"/>
          </a:xfrm>
          <a:prstGeom prst="rect">
            <a:avLst/>
          </a:prstGeom>
          <a:noFill/>
          <a:ln w="9525">
            <a:noFill/>
            <a:miter lim="800000"/>
            <a:headEnd/>
            <a:tailEnd/>
          </a:ln>
        </p:spPr>
        <p:txBody>
          <a:bodyPr>
            <a:spAutoFit/>
          </a:bodyPr>
          <a:lstStyle/>
          <a:p>
            <a:pPr>
              <a:spcBef>
                <a:spcPct val="50000"/>
              </a:spcBef>
            </a:pPr>
            <a:r>
              <a:rPr lang="en-GB" sz="2400" dirty="0">
                <a:solidFill>
                  <a:srgbClr val="000099"/>
                </a:solidFill>
                <a:latin typeface="Berlin Sans FB" pitchFamily="34" charset="0"/>
              </a:rPr>
              <a:t>Children will receive homework </a:t>
            </a:r>
            <a:r>
              <a:rPr lang="en-GB" sz="2400" dirty="0" smtClean="0">
                <a:solidFill>
                  <a:srgbClr val="000099"/>
                </a:solidFill>
                <a:latin typeface="Berlin Sans FB" pitchFamily="34" charset="0"/>
              </a:rPr>
              <a:t>once a </a:t>
            </a:r>
            <a:r>
              <a:rPr lang="en-GB" sz="2400" dirty="0">
                <a:solidFill>
                  <a:srgbClr val="000099"/>
                </a:solidFill>
                <a:latin typeface="Berlin Sans FB" pitchFamily="34" charset="0"/>
              </a:rPr>
              <a:t>week </a:t>
            </a:r>
            <a:r>
              <a:rPr lang="en-GB" sz="2400" dirty="0" smtClean="0">
                <a:solidFill>
                  <a:srgbClr val="000099"/>
                </a:solidFill>
                <a:latin typeface="Berlin Sans FB" pitchFamily="34" charset="0"/>
              </a:rPr>
              <a:t>on through Google classroom details explaining this will be sent out in a separate letter.</a:t>
            </a:r>
            <a:endParaRPr lang="en-GB" sz="2400" dirty="0">
              <a:solidFill>
                <a:srgbClr val="000099"/>
              </a:solidFill>
              <a:latin typeface="Berlin Sans FB" pitchFamily="34" charset="0"/>
            </a:endParaRPr>
          </a:p>
          <a:p>
            <a:pPr>
              <a:spcBef>
                <a:spcPct val="50000"/>
              </a:spcBef>
              <a:buFontTx/>
              <a:buChar char="•"/>
            </a:pPr>
            <a:r>
              <a:rPr lang="en-GB" sz="2400" dirty="0" smtClean="0">
                <a:solidFill>
                  <a:srgbClr val="000099"/>
                </a:solidFill>
                <a:latin typeface="Berlin Sans FB" pitchFamily="34" charset="0"/>
              </a:rPr>
              <a:t>Maths will be </a:t>
            </a:r>
            <a:r>
              <a:rPr lang="en-GB" sz="2400" dirty="0" err="1" smtClean="0">
                <a:solidFill>
                  <a:srgbClr val="000099"/>
                </a:solidFill>
                <a:latin typeface="Berlin Sans FB" pitchFamily="34" charset="0"/>
              </a:rPr>
              <a:t>MyMaths</a:t>
            </a:r>
            <a:r>
              <a:rPr lang="en-GB" sz="2400" dirty="0" smtClean="0">
                <a:solidFill>
                  <a:srgbClr val="000099"/>
                </a:solidFill>
                <a:latin typeface="Berlin Sans FB" pitchFamily="34" charset="0"/>
              </a:rPr>
              <a:t> as before.</a:t>
            </a:r>
            <a:endParaRPr lang="en-GB" sz="2400" dirty="0">
              <a:solidFill>
                <a:srgbClr val="000099"/>
              </a:solidFill>
              <a:latin typeface="Berlin Sans FB" pitchFamily="34" charset="0"/>
            </a:endParaRPr>
          </a:p>
          <a:p>
            <a:pPr>
              <a:spcBef>
                <a:spcPct val="50000"/>
              </a:spcBef>
              <a:buFontTx/>
              <a:buChar char="•"/>
            </a:pPr>
            <a:r>
              <a:rPr lang="en-GB" sz="2400" dirty="0" smtClean="0">
                <a:solidFill>
                  <a:srgbClr val="000099"/>
                </a:solidFill>
                <a:latin typeface="Berlin Sans FB" pitchFamily="34" charset="0"/>
              </a:rPr>
              <a:t>English, Topic or Science will be selected from the grid.</a:t>
            </a:r>
            <a:endParaRPr lang="en-GB" sz="2400" dirty="0">
              <a:solidFill>
                <a:srgbClr val="000099"/>
              </a:solidFill>
              <a:latin typeface="Berlin Sans FB" pitchFamily="34" charset="0"/>
            </a:endParaRPr>
          </a:p>
          <a:p>
            <a:pPr>
              <a:spcBef>
                <a:spcPct val="50000"/>
              </a:spcBef>
            </a:pPr>
            <a:r>
              <a:rPr lang="en-GB" sz="2400" dirty="0" smtClean="0">
                <a:solidFill>
                  <a:srgbClr val="000099"/>
                </a:solidFill>
                <a:latin typeface="Berlin Sans FB" pitchFamily="34" charset="0"/>
              </a:rPr>
              <a:t>Children will be </a:t>
            </a:r>
            <a:r>
              <a:rPr lang="en-GB" sz="2400" dirty="0">
                <a:solidFill>
                  <a:srgbClr val="000099"/>
                </a:solidFill>
                <a:latin typeface="Berlin Sans FB" pitchFamily="34" charset="0"/>
              </a:rPr>
              <a:t>tested on their </a:t>
            </a:r>
            <a:r>
              <a:rPr lang="en-GB" sz="2400" dirty="0" smtClean="0">
                <a:solidFill>
                  <a:srgbClr val="000099"/>
                </a:solidFill>
                <a:latin typeface="Berlin Sans FB" pitchFamily="34" charset="0"/>
              </a:rPr>
              <a:t>spellings </a:t>
            </a:r>
            <a:r>
              <a:rPr lang="en-GB" sz="2400" dirty="0">
                <a:solidFill>
                  <a:srgbClr val="000099"/>
                </a:solidFill>
                <a:latin typeface="Berlin Sans FB" pitchFamily="34" charset="0"/>
              </a:rPr>
              <a:t>on a </a:t>
            </a:r>
            <a:r>
              <a:rPr lang="en-GB" sz="2400" dirty="0" smtClean="0">
                <a:solidFill>
                  <a:srgbClr val="000099"/>
                </a:solidFill>
                <a:latin typeface="Berlin Sans FB" pitchFamily="34" charset="0"/>
              </a:rPr>
              <a:t>Friday.</a:t>
            </a:r>
          </a:p>
          <a:p>
            <a:pPr marL="342900" indent="-342900">
              <a:spcBef>
                <a:spcPct val="50000"/>
              </a:spcBef>
              <a:buFont typeface="Arial" panose="020B0604020202020204" pitchFamily="34" charset="0"/>
              <a:buChar char="•"/>
            </a:pPr>
            <a:r>
              <a:rPr lang="en-US" sz="2400" dirty="0" smtClean="0">
                <a:solidFill>
                  <a:srgbClr val="000099"/>
                </a:solidFill>
                <a:latin typeface="Berlin Sans FB" pitchFamily="34" charset="0"/>
              </a:rPr>
              <a:t>A comprehension task will be set every two weeks.</a:t>
            </a:r>
            <a:endParaRPr lang="en-GB" sz="2400" dirty="0">
              <a:solidFill>
                <a:srgbClr val="000099"/>
              </a:solidFill>
              <a:latin typeface="Berlin Sans FB" pitchFamily="34" charset="0"/>
            </a:endParaRPr>
          </a:p>
        </p:txBody>
      </p:sp>
      <p:pic>
        <p:nvPicPr>
          <p:cNvPr id="21508" name="Picture 8" descr="See the source image"/>
          <p:cNvPicPr>
            <a:picLocks noChangeAspect="1" noChangeArrowheads="1"/>
          </p:cNvPicPr>
          <p:nvPr/>
        </p:nvPicPr>
        <p:blipFill>
          <a:blip r:embed="rId3"/>
          <a:srcRect/>
          <a:stretch>
            <a:fillRect/>
          </a:stretch>
        </p:blipFill>
        <p:spPr bwMode="auto">
          <a:xfrm>
            <a:off x="0" y="1219200"/>
            <a:ext cx="1570038" cy="1676400"/>
          </a:xfrm>
          <a:prstGeom prst="rect">
            <a:avLst/>
          </a:prstGeom>
          <a:noFill/>
          <a:ln w="9525">
            <a:noFill/>
            <a:miter lim="800000"/>
            <a:headEnd/>
            <a:tailEnd/>
          </a:ln>
        </p:spPr>
      </p:pic>
      <p:pic>
        <p:nvPicPr>
          <p:cNvPr id="2050" name="Picture 2" descr="Google Classroom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4378" y="4330720"/>
            <a:ext cx="2313885" cy="19938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Image result for matilda quentin blake"/>
          <p:cNvPicPr>
            <a:picLocks noChangeAspect="1" noChangeArrowheads="1"/>
          </p:cNvPicPr>
          <p:nvPr/>
        </p:nvPicPr>
        <p:blipFill>
          <a:blip r:embed="rId2"/>
          <a:srcRect/>
          <a:stretch>
            <a:fillRect/>
          </a:stretch>
        </p:blipFill>
        <p:spPr bwMode="auto">
          <a:xfrm>
            <a:off x="0" y="4495800"/>
            <a:ext cx="2362200" cy="2362200"/>
          </a:xfrm>
          <a:prstGeom prst="rect">
            <a:avLst/>
          </a:prstGeom>
          <a:noFill/>
          <a:ln w="9525">
            <a:noFill/>
            <a:miter lim="800000"/>
            <a:headEnd/>
            <a:tailEnd/>
          </a:ln>
        </p:spPr>
      </p:pic>
      <p:sp>
        <p:nvSpPr>
          <p:cNvPr id="22530" name="TextBox 4"/>
          <p:cNvSpPr txBox="1">
            <a:spLocks noChangeArrowheads="1"/>
          </p:cNvSpPr>
          <p:nvPr/>
        </p:nvSpPr>
        <p:spPr bwMode="auto">
          <a:xfrm>
            <a:off x="914400" y="452438"/>
            <a:ext cx="7391400" cy="954087"/>
          </a:xfrm>
          <a:prstGeom prst="rect">
            <a:avLst/>
          </a:prstGeom>
          <a:noFill/>
          <a:ln w="9525">
            <a:noFill/>
            <a:miter lim="800000"/>
            <a:headEnd/>
            <a:tailEnd/>
          </a:ln>
        </p:spPr>
        <p:txBody>
          <a:bodyPr>
            <a:spAutoFit/>
          </a:bodyPr>
          <a:lstStyle/>
          <a:p>
            <a:pPr algn="ctr"/>
            <a:r>
              <a:rPr lang="en-US" sz="2800" b="1">
                <a:solidFill>
                  <a:srgbClr val="00CC00"/>
                </a:solidFill>
                <a:latin typeface="Kristen ITC" pitchFamily="66" charset="0"/>
              </a:rPr>
              <a:t>The Curriculum Overview for the Term in more detail </a:t>
            </a:r>
          </a:p>
        </p:txBody>
      </p:sp>
      <p:sp>
        <p:nvSpPr>
          <p:cNvPr id="3" name="TextBox 2">
            <a:extLst/>
          </p:cNvPr>
          <p:cNvSpPr txBox="1"/>
          <p:nvPr/>
        </p:nvSpPr>
        <p:spPr>
          <a:xfrm>
            <a:off x="1066800" y="1752600"/>
            <a:ext cx="7391400" cy="2032000"/>
          </a:xfrm>
          <a:prstGeom prst="rect">
            <a:avLst/>
          </a:prstGeom>
          <a:noFill/>
        </p:spPr>
        <p:txBody>
          <a:bodyPr>
            <a:spAutoFit/>
          </a:bodyPr>
          <a:lstStyle/>
          <a:p>
            <a:pPr>
              <a:defRPr/>
            </a:pPr>
            <a:r>
              <a:rPr lang="en-GB" dirty="0">
                <a:solidFill>
                  <a:srgbClr val="000099"/>
                </a:solidFill>
                <a:latin typeface="Berlin Sans FB" panose="020E0602020502020306" pitchFamily="34" charset="0"/>
              </a:rPr>
              <a:t>In Maths children will be focusing on:</a:t>
            </a:r>
          </a:p>
          <a:p>
            <a:pPr marL="285750" indent="-285750">
              <a:buFont typeface="Arial" panose="020B0604020202020204" pitchFamily="34" charset="0"/>
              <a:buChar char="•"/>
              <a:defRPr/>
            </a:pPr>
            <a:r>
              <a:rPr lang="en-GB" dirty="0">
                <a:solidFill>
                  <a:srgbClr val="000099"/>
                </a:solidFill>
                <a:latin typeface="Berlin Sans FB" panose="020E0602020502020306" pitchFamily="34" charset="0"/>
              </a:rPr>
              <a:t>Place value</a:t>
            </a:r>
          </a:p>
          <a:p>
            <a:pPr marL="285750" indent="-285750">
              <a:buFont typeface="Arial" panose="020B0604020202020204" pitchFamily="34" charset="0"/>
              <a:buChar char="•"/>
              <a:defRPr/>
            </a:pPr>
            <a:r>
              <a:rPr lang="en-GB" dirty="0">
                <a:solidFill>
                  <a:srgbClr val="000099"/>
                </a:solidFill>
                <a:latin typeface="Berlin Sans FB" panose="020E0602020502020306" pitchFamily="34" charset="0"/>
              </a:rPr>
              <a:t>Addition and subtraction</a:t>
            </a:r>
          </a:p>
          <a:p>
            <a:pPr marL="285750" indent="-285750">
              <a:buFont typeface="Arial" panose="020B0604020202020204" pitchFamily="34" charset="0"/>
              <a:buChar char="•"/>
              <a:defRPr/>
            </a:pPr>
            <a:r>
              <a:rPr lang="en-GB" dirty="0">
                <a:solidFill>
                  <a:srgbClr val="000099"/>
                </a:solidFill>
                <a:latin typeface="Berlin Sans FB" panose="020E0602020502020306" pitchFamily="34" charset="0"/>
              </a:rPr>
              <a:t>Multiplication and division</a:t>
            </a:r>
          </a:p>
          <a:p>
            <a:pPr marL="285750" indent="-285750">
              <a:buFont typeface="Arial" panose="020B0604020202020204" pitchFamily="34" charset="0"/>
              <a:buChar char="•"/>
              <a:defRPr/>
            </a:pPr>
            <a:r>
              <a:rPr lang="en-GB" dirty="0">
                <a:solidFill>
                  <a:srgbClr val="000099"/>
                </a:solidFill>
                <a:latin typeface="Berlin Sans FB" panose="020E0602020502020306" pitchFamily="34" charset="0"/>
              </a:rPr>
              <a:t>Fractions etc</a:t>
            </a:r>
          </a:p>
          <a:p>
            <a:pPr>
              <a:defRPr/>
            </a:pPr>
            <a:r>
              <a:rPr lang="en-GB" dirty="0">
                <a:solidFill>
                  <a:srgbClr val="000099"/>
                </a:solidFill>
                <a:latin typeface="Berlin Sans FB" panose="020E0602020502020306" pitchFamily="34" charset="0"/>
              </a:rPr>
              <a:t>In all of these areas there will be a strong focus on reasoning and problem solving.</a:t>
            </a:r>
          </a:p>
        </p:txBody>
      </p:sp>
      <p:pic>
        <p:nvPicPr>
          <p:cNvPr id="22532" name="Picture 5"/>
          <p:cNvPicPr>
            <a:picLocks noChangeAspect="1"/>
          </p:cNvPicPr>
          <p:nvPr/>
        </p:nvPicPr>
        <p:blipFill>
          <a:blip r:embed="rId3"/>
          <a:srcRect/>
          <a:stretch>
            <a:fillRect/>
          </a:stretch>
        </p:blipFill>
        <p:spPr bwMode="auto">
          <a:xfrm>
            <a:off x="5334000" y="3657600"/>
            <a:ext cx="3581400"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Image result for matilda quentin blake"/>
          <p:cNvPicPr>
            <a:picLocks noChangeAspect="1" noChangeArrowheads="1"/>
          </p:cNvPicPr>
          <p:nvPr/>
        </p:nvPicPr>
        <p:blipFill rotWithShape="1">
          <a:blip r:embed="rId2"/>
          <a:srcRect l="16128" r="12904"/>
          <a:stretch/>
        </p:blipFill>
        <p:spPr bwMode="auto">
          <a:xfrm>
            <a:off x="27709" y="4343400"/>
            <a:ext cx="1676400" cy="2362200"/>
          </a:xfrm>
          <a:prstGeom prst="rect">
            <a:avLst/>
          </a:prstGeom>
          <a:noFill/>
          <a:ln w="9525">
            <a:noFill/>
            <a:miter lim="800000"/>
            <a:headEnd/>
            <a:tailEnd/>
          </a:ln>
        </p:spPr>
      </p:pic>
      <p:sp>
        <p:nvSpPr>
          <p:cNvPr id="23554" name="TextBox 4"/>
          <p:cNvSpPr txBox="1">
            <a:spLocks noChangeArrowheads="1"/>
          </p:cNvSpPr>
          <p:nvPr/>
        </p:nvSpPr>
        <p:spPr bwMode="auto">
          <a:xfrm>
            <a:off x="914400" y="452438"/>
            <a:ext cx="7391400" cy="954087"/>
          </a:xfrm>
          <a:prstGeom prst="rect">
            <a:avLst/>
          </a:prstGeom>
          <a:noFill/>
          <a:ln w="9525">
            <a:noFill/>
            <a:miter lim="800000"/>
            <a:headEnd/>
            <a:tailEnd/>
          </a:ln>
        </p:spPr>
        <p:txBody>
          <a:bodyPr>
            <a:spAutoFit/>
          </a:bodyPr>
          <a:lstStyle/>
          <a:p>
            <a:pPr algn="ctr"/>
            <a:r>
              <a:rPr lang="en-US" sz="2800" b="1">
                <a:solidFill>
                  <a:srgbClr val="00CC00"/>
                </a:solidFill>
                <a:latin typeface="Kristen ITC" pitchFamily="66" charset="0"/>
              </a:rPr>
              <a:t>The Curriculum Overview for the Term in more detail </a:t>
            </a:r>
          </a:p>
        </p:txBody>
      </p:sp>
      <p:pic>
        <p:nvPicPr>
          <p:cNvPr id="3" name="Picture 2"/>
          <p:cNvPicPr>
            <a:picLocks noChangeAspect="1"/>
          </p:cNvPicPr>
          <p:nvPr/>
        </p:nvPicPr>
        <p:blipFill>
          <a:blip r:embed="rId3"/>
          <a:stretch>
            <a:fillRect/>
          </a:stretch>
        </p:blipFill>
        <p:spPr>
          <a:xfrm>
            <a:off x="1704109" y="1406525"/>
            <a:ext cx="6088574" cy="433863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4"/>
          <p:cNvSpPr txBox="1">
            <a:spLocks noChangeArrowheads="1"/>
          </p:cNvSpPr>
          <p:nvPr/>
        </p:nvSpPr>
        <p:spPr bwMode="auto">
          <a:xfrm>
            <a:off x="762000" y="446088"/>
            <a:ext cx="7391400" cy="523875"/>
          </a:xfrm>
          <a:prstGeom prst="rect">
            <a:avLst/>
          </a:prstGeom>
          <a:noFill/>
          <a:ln w="9525">
            <a:noFill/>
            <a:miter lim="800000"/>
            <a:headEnd/>
            <a:tailEnd/>
          </a:ln>
        </p:spPr>
        <p:txBody>
          <a:bodyPr>
            <a:spAutoFit/>
          </a:bodyPr>
          <a:lstStyle/>
          <a:p>
            <a:pPr algn="ctr"/>
            <a:r>
              <a:rPr lang="en-US" sz="2800" b="1">
                <a:solidFill>
                  <a:srgbClr val="CC00FF"/>
                </a:solidFill>
                <a:latin typeface="Kristen ITC" pitchFamily="66" charset="0"/>
              </a:rPr>
              <a:t>The Weekly Timetable </a:t>
            </a:r>
          </a:p>
        </p:txBody>
      </p:sp>
      <p:pic>
        <p:nvPicPr>
          <p:cNvPr id="27649" name="Picture 2" descr="Image result for matilda quentin blake"/>
          <p:cNvPicPr>
            <a:picLocks noChangeAspect="1" noChangeArrowheads="1"/>
          </p:cNvPicPr>
          <p:nvPr/>
        </p:nvPicPr>
        <p:blipFill rotWithShape="1">
          <a:blip r:embed="rId2"/>
          <a:srcRect l="14076" r="19061"/>
          <a:stretch/>
        </p:blipFill>
        <p:spPr bwMode="auto">
          <a:xfrm>
            <a:off x="-13855" y="4862945"/>
            <a:ext cx="1004455" cy="1981200"/>
          </a:xfrm>
          <a:prstGeom prst="rect">
            <a:avLst/>
          </a:prstGeom>
          <a:noFill/>
          <a:ln w="9525">
            <a:noFill/>
            <a:miter lim="800000"/>
            <a:headEnd/>
            <a:tailEnd/>
          </a:ln>
        </p:spPr>
      </p:pic>
      <p:pic>
        <p:nvPicPr>
          <p:cNvPr id="2" name="Picture 1"/>
          <p:cNvPicPr>
            <a:picLocks noChangeAspect="1"/>
          </p:cNvPicPr>
          <p:nvPr/>
        </p:nvPicPr>
        <p:blipFill>
          <a:blip r:embed="rId3"/>
          <a:stretch>
            <a:fillRect/>
          </a:stretch>
        </p:blipFill>
        <p:spPr>
          <a:xfrm>
            <a:off x="990600" y="1099900"/>
            <a:ext cx="7157678" cy="49961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Image result for matilda quentin blake"/>
          <p:cNvPicPr>
            <a:picLocks noChangeAspect="1" noChangeArrowheads="1"/>
          </p:cNvPicPr>
          <p:nvPr/>
        </p:nvPicPr>
        <p:blipFill>
          <a:blip r:embed="rId2"/>
          <a:srcRect/>
          <a:stretch>
            <a:fillRect/>
          </a:stretch>
        </p:blipFill>
        <p:spPr bwMode="auto">
          <a:xfrm>
            <a:off x="0" y="4495800"/>
            <a:ext cx="2362200" cy="2362200"/>
          </a:xfrm>
          <a:prstGeom prst="rect">
            <a:avLst/>
          </a:prstGeom>
          <a:noFill/>
          <a:ln w="9525">
            <a:noFill/>
            <a:miter lim="800000"/>
            <a:headEnd/>
            <a:tailEnd/>
          </a:ln>
        </p:spPr>
      </p:pic>
      <p:sp>
        <p:nvSpPr>
          <p:cNvPr id="28674" name="TextBox 4"/>
          <p:cNvSpPr txBox="1">
            <a:spLocks noChangeArrowheads="1"/>
          </p:cNvSpPr>
          <p:nvPr/>
        </p:nvSpPr>
        <p:spPr bwMode="auto">
          <a:xfrm>
            <a:off x="914400" y="446088"/>
            <a:ext cx="7391400" cy="523875"/>
          </a:xfrm>
          <a:prstGeom prst="rect">
            <a:avLst/>
          </a:prstGeom>
          <a:noFill/>
          <a:ln w="9525">
            <a:noFill/>
            <a:miter lim="800000"/>
            <a:headEnd/>
            <a:tailEnd/>
          </a:ln>
        </p:spPr>
        <p:txBody>
          <a:bodyPr>
            <a:spAutoFit/>
          </a:bodyPr>
          <a:lstStyle/>
          <a:p>
            <a:pPr algn="ctr"/>
            <a:r>
              <a:rPr lang="en-US" sz="2800" b="1">
                <a:solidFill>
                  <a:srgbClr val="FF6699"/>
                </a:solidFill>
                <a:latin typeface="Kristen ITC" pitchFamily="66" charset="0"/>
              </a:rPr>
              <a:t>Target Sheets and Information Packs</a:t>
            </a:r>
          </a:p>
        </p:txBody>
      </p:sp>
      <p:pic>
        <p:nvPicPr>
          <p:cNvPr id="28675" name="Picture 1"/>
          <p:cNvPicPr>
            <a:picLocks noChangeAspect="1"/>
          </p:cNvPicPr>
          <p:nvPr/>
        </p:nvPicPr>
        <p:blipFill>
          <a:blip r:embed="rId3"/>
          <a:srcRect/>
          <a:stretch>
            <a:fillRect/>
          </a:stretch>
        </p:blipFill>
        <p:spPr bwMode="auto">
          <a:xfrm>
            <a:off x="1736725" y="1366838"/>
            <a:ext cx="6567488" cy="412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Image result for matilda quentin blake"/>
          <p:cNvPicPr>
            <a:picLocks noChangeAspect="1" noChangeArrowheads="1"/>
          </p:cNvPicPr>
          <p:nvPr/>
        </p:nvPicPr>
        <p:blipFill>
          <a:blip r:embed="rId2"/>
          <a:srcRect/>
          <a:stretch>
            <a:fillRect/>
          </a:stretch>
        </p:blipFill>
        <p:spPr bwMode="auto">
          <a:xfrm>
            <a:off x="0" y="4495800"/>
            <a:ext cx="2362200" cy="2362200"/>
          </a:xfrm>
          <a:prstGeom prst="rect">
            <a:avLst/>
          </a:prstGeom>
          <a:noFill/>
          <a:ln w="9525">
            <a:noFill/>
            <a:miter lim="800000"/>
            <a:headEnd/>
            <a:tailEnd/>
          </a:ln>
        </p:spPr>
      </p:pic>
      <p:sp>
        <p:nvSpPr>
          <p:cNvPr id="29698" name="TextBox 4"/>
          <p:cNvSpPr txBox="1">
            <a:spLocks noChangeArrowheads="1"/>
          </p:cNvSpPr>
          <p:nvPr/>
        </p:nvSpPr>
        <p:spPr bwMode="auto">
          <a:xfrm>
            <a:off x="838200" y="304800"/>
            <a:ext cx="7391400" cy="523875"/>
          </a:xfrm>
          <a:prstGeom prst="rect">
            <a:avLst/>
          </a:prstGeom>
          <a:noFill/>
          <a:ln w="9525">
            <a:noFill/>
            <a:miter lim="800000"/>
            <a:headEnd/>
            <a:tailEnd/>
          </a:ln>
        </p:spPr>
        <p:txBody>
          <a:bodyPr>
            <a:spAutoFit/>
          </a:bodyPr>
          <a:lstStyle/>
          <a:p>
            <a:pPr algn="ctr"/>
            <a:r>
              <a:rPr lang="en-US" sz="2800" b="1">
                <a:solidFill>
                  <a:srgbClr val="0000FF"/>
                </a:solidFill>
                <a:latin typeface="Kristen ITC" pitchFamily="66" charset="0"/>
              </a:rPr>
              <a:t>Houses and House Points</a:t>
            </a:r>
          </a:p>
        </p:txBody>
      </p:sp>
      <p:pic>
        <p:nvPicPr>
          <p:cNvPr id="29699" name="Picture 2" descr="Image result for house points"/>
          <p:cNvPicPr>
            <a:picLocks noChangeAspect="1" noChangeArrowheads="1"/>
          </p:cNvPicPr>
          <p:nvPr/>
        </p:nvPicPr>
        <p:blipFill>
          <a:blip r:embed="rId3"/>
          <a:srcRect/>
          <a:stretch>
            <a:fillRect/>
          </a:stretch>
        </p:blipFill>
        <p:spPr bwMode="auto">
          <a:xfrm>
            <a:off x="6573838" y="3403600"/>
            <a:ext cx="2590800" cy="3454400"/>
          </a:xfrm>
          <a:prstGeom prst="rect">
            <a:avLst/>
          </a:prstGeom>
          <a:noFill/>
          <a:ln w="9525">
            <a:noFill/>
            <a:miter lim="800000"/>
            <a:headEnd/>
            <a:tailEnd/>
          </a:ln>
        </p:spPr>
      </p:pic>
      <p:sp>
        <p:nvSpPr>
          <p:cNvPr id="29700" name="TextBox 1"/>
          <p:cNvSpPr txBox="1">
            <a:spLocks noChangeArrowheads="1"/>
          </p:cNvSpPr>
          <p:nvPr/>
        </p:nvSpPr>
        <p:spPr bwMode="auto">
          <a:xfrm>
            <a:off x="1752600" y="1447800"/>
            <a:ext cx="5791200" cy="2308225"/>
          </a:xfrm>
          <a:prstGeom prst="rect">
            <a:avLst/>
          </a:prstGeom>
          <a:noFill/>
          <a:ln w="9525">
            <a:noFill/>
            <a:miter lim="800000"/>
            <a:headEnd/>
            <a:tailEnd/>
          </a:ln>
        </p:spPr>
        <p:txBody>
          <a:bodyPr>
            <a:spAutoFit/>
          </a:bodyPr>
          <a:lstStyle/>
          <a:p>
            <a:r>
              <a:rPr lang="en-GB" sz="2400">
                <a:solidFill>
                  <a:srgbClr val="0000FF"/>
                </a:solidFill>
                <a:latin typeface="Berlin Sans FB" pitchFamily="34" charset="0"/>
              </a:rPr>
              <a:t>The Houses and House Points system continues from last year. All children are placed in houses and if they have siblings they will be placed in the same houses.  The houses are </a:t>
            </a:r>
            <a:r>
              <a:rPr lang="en-GB" sz="2400">
                <a:solidFill>
                  <a:srgbClr val="FF0000"/>
                </a:solidFill>
                <a:latin typeface="Berlin Sans FB" pitchFamily="34" charset="0"/>
              </a:rPr>
              <a:t>Redgrave</a:t>
            </a:r>
            <a:r>
              <a:rPr lang="en-GB" sz="2400">
                <a:latin typeface="Berlin Sans FB" pitchFamily="34" charset="0"/>
              </a:rPr>
              <a:t>, </a:t>
            </a:r>
            <a:r>
              <a:rPr lang="en-GB" sz="2400">
                <a:solidFill>
                  <a:srgbClr val="00CC00"/>
                </a:solidFill>
                <a:latin typeface="Berlin Sans FB" pitchFamily="34" charset="0"/>
              </a:rPr>
              <a:t>Farah, </a:t>
            </a:r>
            <a:r>
              <a:rPr lang="en-GB" sz="2400">
                <a:solidFill>
                  <a:srgbClr val="0070C0"/>
                </a:solidFill>
                <a:latin typeface="Berlin Sans FB" pitchFamily="34" charset="0"/>
              </a:rPr>
              <a:t>Ennis-Hill and </a:t>
            </a:r>
            <a:r>
              <a:rPr lang="en-GB" sz="2400">
                <a:solidFill>
                  <a:srgbClr val="FFC000"/>
                </a:solidFill>
                <a:latin typeface="Berlin Sans FB" pitchFamily="34" charset="0"/>
              </a:rPr>
              <a:t>Simmonds. </a:t>
            </a:r>
            <a:endParaRPr lang="en-GB" sz="2400">
              <a:solidFill>
                <a:srgbClr val="000099"/>
              </a:solidFill>
              <a:latin typeface="Berlin Sans FB"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Image result for matilda quentin blake"/>
          <p:cNvPicPr>
            <a:picLocks noChangeAspect="1" noChangeArrowheads="1"/>
          </p:cNvPicPr>
          <p:nvPr/>
        </p:nvPicPr>
        <p:blipFill>
          <a:blip r:embed="rId2"/>
          <a:srcRect/>
          <a:stretch>
            <a:fillRect/>
          </a:stretch>
        </p:blipFill>
        <p:spPr bwMode="auto">
          <a:xfrm>
            <a:off x="0" y="4495800"/>
            <a:ext cx="2362200" cy="2362200"/>
          </a:xfrm>
          <a:prstGeom prst="rect">
            <a:avLst/>
          </a:prstGeom>
          <a:noFill/>
          <a:ln w="9525">
            <a:noFill/>
            <a:miter lim="800000"/>
            <a:headEnd/>
            <a:tailEnd/>
          </a:ln>
        </p:spPr>
      </p:pic>
      <p:sp>
        <p:nvSpPr>
          <p:cNvPr id="16386" name="TextBox 4"/>
          <p:cNvSpPr txBox="1">
            <a:spLocks noChangeArrowheads="1"/>
          </p:cNvSpPr>
          <p:nvPr/>
        </p:nvSpPr>
        <p:spPr bwMode="auto">
          <a:xfrm>
            <a:off x="914400" y="530225"/>
            <a:ext cx="7391400" cy="579438"/>
          </a:xfrm>
          <a:prstGeom prst="rect">
            <a:avLst/>
          </a:prstGeom>
          <a:noFill/>
          <a:ln w="9525">
            <a:noFill/>
            <a:miter lim="800000"/>
            <a:headEnd/>
            <a:tailEnd/>
          </a:ln>
        </p:spPr>
        <p:txBody>
          <a:bodyPr>
            <a:spAutoFit/>
          </a:bodyPr>
          <a:lstStyle/>
          <a:p>
            <a:pPr algn="ctr"/>
            <a:r>
              <a:rPr lang="en-US" sz="3200" b="1">
                <a:solidFill>
                  <a:srgbClr val="CC00FF"/>
                </a:solidFill>
                <a:latin typeface="Kristen ITC" pitchFamily="66" charset="0"/>
              </a:rPr>
              <a:t>The Year 5 Team</a:t>
            </a:r>
          </a:p>
        </p:txBody>
      </p:sp>
      <p:sp>
        <p:nvSpPr>
          <p:cNvPr id="16387" name="Text Box 4"/>
          <p:cNvSpPr txBox="1">
            <a:spLocks noChangeArrowheads="1"/>
          </p:cNvSpPr>
          <p:nvPr/>
        </p:nvSpPr>
        <p:spPr bwMode="auto">
          <a:xfrm>
            <a:off x="1600200" y="1676400"/>
            <a:ext cx="6705600" cy="2443163"/>
          </a:xfrm>
          <a:prstGeom prst="rect">
            <a:avLst/>
          </a:prstGeom>
          <a:noFill/>
          <a:ln w="9525">
            <a:noFill/>
            <a:miter lim="800000"/>
            <a:headEnd/>
            <a:tailEnd/>
          </a:ln>
        </p:spPr>
        <p:txBody>
          <a:bodyPr>
            <a:spAutoFit/>
          </a:bodyPr>
          <a:lstStyle/>
          <a:p>
            <a:pPr>
              <a:spcBef>
                <a:spcPct val="50000"/>
              </a:spcBef>
            </a:pPr>
            <a:r>
              <a:rPr lang="en-GB" sz="2800" dirty="0">
                <a:solidFill>
                  <a:schemeClr val="hlink"/>
                </a:solidFill>
                <a:latin typeface="Berlin Sans FB" pitchFamily="34" charset="0"/>
              </a:rPr>
              <a:t>The Year 5 team includes:</a:t>
            </a:r>
          </a:p>
          <a:p>
            <a:pPr>
              <a:spcBef>
                <a:spcPct val="50000"/>
              </a:spcBef>
            </a:pPr>
            <a:r>
              <a:rPr lang="en-GB" sz="2800" dirty="0">
                <a:solidFill>
                  <a:schemeClr val="hlink"/>
                </a:solidFill>
                <a:latin typeface="Berlin Sans FB" pitchFamily="34" charset="0"/>
              </a:rPr>
              <a:t>Miss Morrison </a:t>
            </a:r>
          </a:p>
          <a:p>
            <a:pPr>
              <a:spcBef>
                <a:spcPct val="50000"/>
              </a:spcBef>
            </a:pPr>
            <a:r>
              <a:rPr lang="en-GB" sz="2800" dirty="0" smtClean="0">
                <a:solidFill>
                  <a:schemeClr val="hlink"/>
                </a:solidFill>
                <a:latin typeface="Berlin Sans FB" pitchFamily="34" charset="0"/>
              </a:rPr>
              <a:t>Mrs Cheeseman</a:t>
            </a:r>
            <a:endParaRPr lang="en-GB" sz="2800" dirty="0">
              <a:solidFill>
                <a:schemeClr val="hlink"/>
              </a:solidFill>
              <a:latin typeface="Berlin Sans FB" pitchFamily="34" charset="0"/>
            </a:endParaRPr>
          </a:p>
          <a:p>
            <a:pPr>
              <a:spcBef>
                <a:spcPct val="50000"/>
              </a:spcBef>
            </a:pPr>
            <a:r>
              <a:rPr lang="en-GB" sz="2800" dirty="0">
                <a:solidFill>
                  <a:schemeClr val="hlink"/>
                </a:solidFill>
                <a:latin typeface="Berlin Sans FB" pitchFamily="34" charset="0"/>
              </a:rPr>
              <a:t>Mrs </a:t>
            </a:r>
            <a:r>
              <a:rPr lang="en-GB" sz="2800" dirty="0" smtClean="0">
                <a:solidFill>
                  <a:schemeClr val="hlink"/>
                </a:solidFill>
                <a:latin typeface="Berlin Sans FB" pitchFamily="34" charset="0"/>
              </a:rPr>
              <a:t>Brett </a:t>
            </a:r>
            <a:endParaRPr lang="en-GB" sz="2800" dirty="0">
              <a:solidFill>
                <a:schemeClr val="hlink"/>
              </a:solidFill>
              <a:latin typeface="Berlin Sans FB" pitchFamily="34" charset="0"/>
            </a:endParaRPr>
          </a:p>
        </p:txBody>
      </p:sp>
      <p:sp>
        <p:nvSpPr>
          <p:cNvPr id="16388" name="AutoShape 5" descr="GetFileAttachment?id=AQMkADFlM2Y3Yjg2LTgwOWYtNGQ3NC05NWMyLWQwZGQBYzJlOTIyAQBGAAADf3IPPrnPyUKhmCrfJb2ttgcAFSb6E%2B5EVEe%2F9IJtJvt1dgAAAgEMAAAAFSb6E%2B5EVEe%2F9IJtJvt1dgAAAglSAAAAARIAEACesYOqVmrYQZOmpdQpghiN&amp;isImagePreview=True&amp;X-OWA-CANARY=id9MWG4GFUiM7SjB5D7d2Aq2yzj6F9YIOUcJFae-NDVG5z1W-6qzBpK90K6U0p0c1xx65aXKlxY"/>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GB"/>
          </a:p>
        </p:txBody>
      </p:sp>
      <p:sp>
        <p:nvSpPr>
          <p:cNvPr id="16389" name="AutoShape 7" descr="GetFileAttachment?id=AQMkADFlM2Y3Yjg2LTgwOWYtNGQ3NC05NWMyLWQwZGQBYzJlOTIyAQBGAAADf3IPPrnPyUKhmCrfJb2ttgcAFSb6E%2B5EVEe%2F9IJtJvt1dgAAAgEMAAAAFSb6E%2B5EVEe%2F9IJtJvt1dgAAAglSAAAAARIAEACesYOqVmrYQZOmpdQpghiN&amp;isImagePreview=True&amp;X-OWA-CANARY=id9MWG4GFUiM7SjB5D7d2Aq2yzj6F9YIOUcJFae-NDVG5z1W-6qzBpK90K6U0p0c1xx65aXKlxY"/>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Image result for matilda quentin blake"/>
          <p:cNvPicPr>
            <a:picLocks noChangeAspect="1" noChangeArrowheads="1"/>
          </p:cNvPicPr>
          <p:nvPr/>
        </p:nvPicPr>
        <p:blipFill>
          <a:blip r:embed="rId2"/>
          <a:srcRect/>
          <a:stretch>
            <a:fillRect/>
          </a:stretch>
        </p:blipFill>
        <p:spPr bwMode="auto">
          <a:xfrm>
            <a:off x="0" y="4495800"/>
            <a:ext cx="2362200" cy="2362200"/>
          </a:xfrm>
          <a:prstGeom prst="rect">
            <a:avLst/>
          </a:prstGeom>
          <a:noFill/>
          <a:ln w="9525">
            <a:noFill/>
            <a:miter lim="800000"/>
            <a:headEnd/>
            <a:tailEnd/>
          </a:ln>
        </p:spPr>
      </p:pic>
      <p:sp>
        <p:nvSpPr>
          <p:cNvPr id="17410" name="TextBox 4"/>
          <p:cNvSpPr txBox="1">
            <a:spLocks noChangeArrowheads="1"/>
          </p:cNvSpPr>
          <p:nvPr/>
        </p:nvSpPr>
        <p:spPr bwMode="auto">
          <a:xfrm>
            <a:off x="762000" y="446088"/>
            <a:ext cx="7391400" cy="647700"/>
          </a:xfrm>
          <a:prstGeom prst="rect">
            <a:avLst/>
          </a:prstGeom>
          <a:noFill/>
          <a:ln w="9525">
            <a:noFill/>
            <a:miter lim="800000"/>
            <a:headEnd/>
            <a:tailEnd/>
          </a:ln>
        </p:spPr>
        <p:txBody>
          <a:bodyPr>
            <a:spAutoFit/>
          </a:bodyPr>
          <a:lstStyle/>
          <a:p>
            <a:pPr algn="ctr"/>
            <a:r>
              <a:rPr lang="en-US" sz="3600" b="1">
                <a:solidFill>
                  <a:srgbClr val="0000FF"/>
                </a:solidFill>
                <a:latin typeface="Kristen ITC" pitchFamily="66" charset="0"/>
              </a:rPr>
              <a:t>Timings of the day</a:t>
            </a:r>
          </a:p>
        </p:txBody>
      </p:sp>
      <p:pic>
        <p:nvPicPr>
          <p:cNvPr id="17411" name="Picture 2" descr="Image result for clock"/>
          <p:cNvPicPr>
            <a:picLocks noChangeAspect="1" noChangeArrowheads="1"/>
          </p:cNvPicPr>
          <p:nvPr/>
        </p:nvPicPr>
        <p:blipFill>
          <a:blip r:embed="rId3"/>
          <a:srcRect/>
          <a:stretch>
            <a:fillRect/>
          </a:stretch>
        </p:blipFill>
        <p:spPr bwMode="auto">
          <a:xfrm>
            <a:off x="6934200" y="228600"/>
            <a:ext cx="2038350" cy="2038350"/>
          </a:xfrm>
          <a:prstGeom prst="rect">
            <a:avLst/>
          </a:prstGeom>
          <a:noFill/>
          <a:ln w="9525">
            <a:noFill/>
            <a:miter lim="800000"/>
            <a:headEnd/>
            <a:tailEnd/>
          </a:ln>
        </p:spPr>
      </p:pic>
      <p:sp>
        <p:nvSpPr>
          <p:cNvPr id="17412" name="TextBox 1"/>
          <p:cNvSpPr txBox="1">
            <a:spLocks noChangeArrowheads="1"/>
          </p:cNvSpPr>
          <p:nvPr/>
        </p:nvSpPr>
        <p:spPr bwMode="auto">
          <a:xfrm>
            <a:off x="1485900" y="1752600"/>
            <a:ext cx="5943600" cy="2585323"/>
          </a:xfrm>
          <a:prstGeom prst="rect">
            <a:avLst/>
          </a:prstGeom>
          <a:noFill/>
          <a:ln w="9525">
            <a:noFill/>
            <a:miter lim="800000"/>
            <a:headEnd/>
            <a:tailEnd/>
          </a:ln>
        </p:spPr>
        <p:txBody>
          <a:bodyPr>
            <a:spAutoFit/>
          </a:bodyPr>
          <a:lstStyle/>
          <a:p>
            <a:r>
              <a:rPr lang="en-GB" sz="3600" dirty="0">
                <a:solidFill>
                  <a:schemeClr val="hlink"/>
                </a:solidFill>
                <a:latin typeface="Berlin Sans FB" pitchFamily="34" charset="0"/>
              </a:rPr>
              <a:t>Gates open at </a:t>
            </a:r>
            <a:r>
              <a:rPr lang="en-GB" sz="3600" dirty="0" smtClean="0">
                <a:solidFill>
                  <a:schemeClr val="hlink"/>
                </a:solidFill>
                <a:latin typeface="Berlin Sans FB" pitchFamily="34" charset="0"/>
              </a:rPr>
              <a:t>8.55</a:t>
            </a:r>
            <a:endParaRPr lang="en-GB" sz="3600" dirty="0">
              <a:solidFill>
                <a:schemeClr val="hlink"/>
              </a:solidFill>
              <a:latin typeface="Berlin Sans FB" pitchFamily="34" charset="0"/>
            </a:endParaRPr>
          </a:p>
          <a:p>
            <a:r>
              <a:rPr lang="en-GB" sz="3600" dirty="0">
                <a:solidFill>
                  <a:schemeClr val="hlink"/>
                </a:solidFill>
                <a:latin typeface="Berlin Sans FB" pitchFamily="34" charset="0"/>
              </a:rPr>
              <a:t>Register at </a:t>
            </a:r>
            <a:r>
              <a:rPr lang="en-GB" sz="3600" dirty="0" smtClean="0">
                <a:solidFill>
                  <a:schemeClr val="hlink"/>
                </a:solidFill>
                <a:latin typeface="Berlin Sans FB" pitchFamily="34" charset="0"/>
              </a:rPr>
              <a:t>9.05</a:t>
            </a:r>
            <a:endParaRPr lang="en-GB" sz="3600" dirty="0">
              <a:solidFill>
                <a:schemeClr val="hlink"/>
              </a:solidFill>
              <a:latin typeface="Berlin Sans FB" pitchFamily="34" charset="0"/>
            </a:endParaRPr>
          </a:p>
          <a:p>
            <a:r>
              <a:rPr lang="en-GB" sz="3600" dirty="0">
                <a:solidFill>
                  <a:schemeClr val="hlink"/>
                </a:solidFill>
                <a:latin typeface="Berlin Sans FB" pitchFamily="34" charset="0"/>
              </a:rPr>
              <a:t>Lunch is at </a:t>
            </a:r>
            <a:r>
              <a:rPr lang="en-GB" sz="3600" dirty="0" smtClean="0">
                <a:solidFill>
                  <a:schemeClr val="hlink"/>
                </a:solidFill>
                <a:latin typeface="Berlin Sans FB" pitchFamily="34" charset="0"/>
              </a:rPr>
              <a:t>12.45 </a:t>
            </a:r>
            <a:r>
              <a:rPr lang="en-GB" sz="3600" dirty="0">
                <a:solidFill>
                  <a:schemeClr val="hlink"/>
                </a:solidFill>
                <a:latin typeface="Berlin Sans FB" pitchFamily="34" charset="0"/>
              </a:rPr>
              <a:t>until 13.30</a:t>
            </a:r>
          </a:p>
          <a:p>
            <a:r>
              <a:rPr lang="en-GB" sz="3600" dirty="0">
                <a:solidFill>
                  <a:schemeClr val="hlink"/>
                </a:solidFill>
                <a:latin typeface="Berlin Sans FB" pitchFamily="34" charset="0"/>
              </a:rPr>
              <a:t>School ends at 15.15</a:t>
            </a:r>
          </a:p>
          <a:p>
            <a:endParaRPr lang="en-GB" dirty="0">
              <a:solidFill>
                <a:schemeClr val="hlink"/>
              </a:solidFill>
              <a:latin typeface="Berlin Sans FB"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Image result for matilda quentin blake"/>
          <p:cNvPicPr>
            <a:picLocks noChangeAspect="1" noChangeArrowheads="1"/>
          </p:cNvPicPr>
          <p:nvPr/>
        </p:nvPicPr>
        <p:blipFill>
          <a:blip r:embed="rId3"/>
          <a:srcRect/>
          <a:stretch>
            <a:fillRect/>
          </a:stretch>
        </p:blipFill>
        <p:spPr bwMode="auto">
          <a:xfrm>
            <a:off x="0" y="4495800"/>
            <a:ext cx="2362200" cy="2362200"/>
          </a:xfrm>
          <a:prstGeom prst="rect">
            <a:avLst/>
          </a:prstGeom>
          <a:noFill/>
          <a:ln w="9525">
            <a:noFill/>
            <a:miter lim="800000"/>
            <a:headEnd/>
            <a:tailEnd/>
          </a:ln>
        </p:spPr>
      </p:pic>
      <p:sp>
        <p:nvSpPr>
          <p:cNvPr id="18434" name="TextBox 4"/>
          <p:cNvSpPr txBox="1">
            <a:spLocks noChangeArrowheads="1"/>
          </p:cNvSpPr>
          <p:nvPr/>
        </p:nvSpPr>
        <p:spPr bwMode="auto">
          <a:xfrm>
            <a:off x="762000" y="457200"/>
            <a:ext cx="7391400" cy="641350"/>
          </a:xfrm>
          <a:prstGeom prst="rect">
            <a:avLst/>
          </a:prstGeom>
          <a:noFill/>
          <a:ln w="9525">
            <a:noFill/>
            <a:miter lim="800000"/>
            <a:headEnd/>
            <a:tailEnd/>
          </a:ln>
        </p:spPr>
        <p:txBody>
          <a:bodyPr>
            <a:spAutoFit/>
          </a:bodyPr>
          <a:lstStyle/>
          <a:p>
            <a:pPr algn="ctr"/>
            <a:r>
              <a:rPr lang="en-US" sz="3600" b="1">
                <a:solidFill>
                  <a:srgbClr val="00B050"/>
                </a:solidFill>
                <a:latin typeface="Kristen ITC" pitchFamily="66" charset="0"/>
              </a:rPr>
              <a:t>Uniform Standards</a:t>
            </a:r>
          </a:p>
        </p:txBody>
      </p:sp>
      <p:sp>
        <p:nvSpPr>
          <p:cNvPr id="18435" name="Text Box 4"/>
          <p:cNvSpPr txBox="1">
            <a:spLocks noChangeArrowheads="1"/>
          </p:cNvSpPr>
          <p:nvPr/>
        </p:nvSpPr>
        <p:spPr bwMode="auto">
          <a:xfrm>
            <a:off x="2362200" y="1371600"/>
            <a:ext cx="4267200" cy="366713"/>
          </a:xfrm>
          <a:prstGeom prst="rect">
            <a:avLst/>
          </a:prstGeom>
          <a:noFill/>
          <a:ln w="9525">
            <a:noFill/>
            <a:miter lim="800000"/>
            <a:headEnd/>
            <a:tailEnd/>
          </a:ln>
        </p:spPr>
        <p:txBody>
          <a:bodyPr>
            <a:spAutoFit/>
          </a:bodyPr>
          <a:lstStyle/>
          <a:p>
            <a:pPr>
              <a:spcBef>
                <a:spcPct val="50000"/>
              </a:spcBef>
            </a:pPr>
            <a:endParaRPr lang="en-GB"/>
          </a:p>
        </p:txBody>
      </p:sp>
      <p:sp>
        <p:nvSpPr>
          <p:cNvPr id="18436" name="Text Box 5"/>
          <p:cNvSpPr txBox="1">
            <a:spLocks noChangeArrowheads="1"/>
          </p:cNvSpPr>
          <p:nvPr/>
        </p:nvSpPr>
        <p:spPr bwMode="auto">
          <a:xfrm>
            <a:off x="2270125" y="1484313"/>
            <a:ext cx="184150" cy="366712"/>
          </a:xfrm>
          <a:prstGeom prst="rect">
            <a:avLst/>
          </a:prstGeom>
          <a:noFill/>
          <a:ln w="9525">
            <a:noFill/>
            <a:miter lim="800000"/>
            <a:headEnd/>
            <a:tailEnd/>
          </a:ln>
        </p:spPr>
        <p:txBody>
          <a:bodyPr wrap="none">
            <a:spAutoFit/>
          </a:bodyPr>
          <a:lstStyle/>
          <a:p>
            <a:endParaRPr lang="en-GB"/>
          </a:p>
        </p:txBody>
      </p:sp>
      <p:sp>
        <p:nvSpPr>
          <p:cNvPr id="18437" name="Text Box 6"/>
          <p:cNvSpPr txBox="1">
            <a:spLocks noChangeArrowheads="1"/>
          </p:cNvSpPr>
          <p:nvPr/>
        </p:nvSpPr>
        <p:spPr bwMode="auto">
          <a:xfrm>
            <a:off x="1447800" y="1098550"/>
            <a:ext cx="7696200" cy="4893647"/>
          </a:xfrm>
          <a:prstGeom prst="rect">
            <a:avLst/>
          </a:prstGeom>
          <a:noFill/>
          <a:ln w="9525">
            <a:noFill/>
            <a:miter lim="800000"/>
            <a:headEnd/>
            <a:tailEnd/>
          </a:ln>
        </p:spPr>
        <p:txBody>
          <a:bodyPr>
            <a:spAutoFit/>
          </a:bodyPr>
          <a:lstStyle/>
          <a:p>
            <a:pPr>
              <a:spcBef>
                <a:spcPct val="50000"/>
              </a:spcBef>
            </a:pPr>
            <a:r>
              <a:rPr lang="en-GB" sz="2400" dirty="0">
                <a:solidFill>
                  <a:schemeClr val="hlink"/>
                </a:solidFill>
                <a:latin typeface="Berlin Sans FB" pitchFamily="34" charset="0"/>
              </a:rPr>
              <a:t>Please ensure children come to school in:  </a:t>
            </a:r>
          </a:p>
          <a:p>
            <a:pPr>
              <a:spcBef>
                <a:spcPct val="50000"/>
              </a:spcBef>
              <a:buFontTx/>
              <a:buChar char="•"/>
            </a:pPr>
            <a:r>
              <a:rPr lang="en-GB" sz="2400" dirty="0">
                <a:solidFill>
                  <a:schemeClr val="hlink"/>
                </a:solidFill>
                <a:latin typeface="Berlin Sans FB" pitchFamily="34" charset="0"/>
              </a:rPr>
              <a:t>Correct school uniform including appropriate </a:t>
            </a:r>
            <a:r>
              <a:rPr lang="en-GB" sz="2400" dirty="0" smtClean="0">
                <a:solidFill>
                  <a:schemeClr val="hlink"/>
                </a:solidFill>
                <a:latin typeface="Berlin Sans FB" pitchFamily="34" charset="0"/>
              </a:rPr>
              <a:t>shoes.  P.E kit to be worn to school on the day your child’s class does P.E.</a:t>
            </a:r>
          </a:p>
          <a:p>
            <a:pPr>
              <a:spcBef>
                <a:spcPct val="50000"/>
              </a:spcBef>
              <a:buFontTx/>
              <a:buChar char="•"/>
            </a:pPr>
            <a:r>
              <a:rPr lang="en-GB" sz="2400" dirty="0" smtClean="0">
                <a:solidFill>
                  <a:schemeClr val="hlink"/>
                </a:solidFill>
                <a:latin typeface="Berlin Sans FB" pitchFamily="34" charset="0"/>
              </a:rPr>
              <a:t>For </a:t>
            </a:r>
            <a:r>
              <a:rPr lang="en-GB" sz="2400" dirty="0">
                <a:solidFill>
                  <a:schemeClr val="hlink"/>
                </a:solidFill>
                <a:latin typeface="Berlin Sans FB" pitchFamily="34" charset="0"/>
              </a:rPr>
              <a:t>health and safety reasons children with pierced ears may wear studs, which will need to be taken out or taped up for PE. </a:t>
            </a:r>
          </a:p>
          <a:p>
            <a:pPr>
              <a:spcBef>
                <a:spcPct val="50000"/>
              </a:spcBef>
            </a:pPr>
            <a:r>
              <a:rPr lang="en-GB" sz="2400" dirty="0">
                <a:solidFill>
                  <a:schemeClr val="hlink"/>
                </a:solidFill>
                <a:latin typeface="Berlin Sans FB" pitchFamily="34" charset="0"/>
              </a:rPr>
              <a:t>Watches may be worn, but </a:t>
            </a:r>
            <a:r>
              <a:rPr lang="en-GB" sz="2400" u="sng" dirty="0">
                <a:solidFill>
                  <a:schemeClr val="hlink"/>
                </a:solidFill>
                <a:latin typeface="Berlin Sans FB" pitchFamily="34" charset="0"/>
              </a:rPr>
              <a:t>no other jewellery</a:t>
            </a:r>
            <a:r>
              <a:rPr lang="en-GB" sz="2400" dirty="0">
                <a:solidFill>
                  <a:schemeClr val="hlink"/>
                </a:solidFill>
                <a:latin typeface="Berlin Sans FB" pitchFamily="34" charset="0"/>
              </a:rPr>
              <a:t>.  However if jewellery is worn for religious reasons then a written note to Miss James is needed. </a:t>
            </a:r>
            <a:r>
              <a:rPr lang="en-GB" dirty="0"/>
              <a:t> </a:t>
            </a:r>
            <a:endParaRPr lang="en-GB" sz="2400" dirty="0">
              <a:solidFill>
                <a:schemeClr val="hlink"/>
              </a:solidFill>
              <a:latin typeface="Berlin Sans FB" pitchFamily="34" charset="0"/>
            </a:endParaRPr>
          </a:p>
          <a:p>
            <a:pPr>
              <a:spcBef>
                <a:spcPct val="50000"/>
              </a:spcBef>
            </a:pPr>
            <a:endParaRPr lang="en-GB" sz="2400" dirty="0">
              <a:solidFill>
                <a:schemeClr val="hlink"/>
              </a:solidFill>
              <a:latin typeface="Berlin Sans FB"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Image result for matilda quentin blake"/>
          <p:cNvPicPr>
            <a:picLocks noChangeAspect="1" noChangeArrowheads="1"/>
          </p:cNvPicPr>
          <p:nvPr/>
        </p:nvPicPr>
        <p:blipFill>
          <a:blip r:embed="rId2"/>
          <a:srcRect/>
          <a:stretch>
            <a:fillRect/>
          </a:stretch>
        </p:blipFill>
        <p:spPr bwMode="auto">
          <a:xfrm>
            <a:off x="0" y="4495800"/>
            <a:ext cx="2362200" cy="2362200"/>
          </a:xfrm>
          <a:prstGeom prst="rect">
            <a:avLst/>
          </a:prstGeom>
          <a:noFill/>
          <a:ln w="9525">
            <a:noFill/>
            <a:miter lim="800000"/>
            <a:headEnd/>
            <a:tailEnd/>
          </a:ln>
        </p:spPr>
      </p:pic>
      <p:sp>
        <p:nvSpPr>
          <p:cNvPr id="20482" name="TextBox 4"/>
          <p:cNvSpPr txBox="1">
            <a:spLocks noChangeArrowheads="1"/>
          </p:cNvSpPr>
          <p:nvPr/>
        </p:nvSpPr>
        <p:spPr bwMode="auto">
          <a:xfrm>
            <a:off x="762000" y="446088"/>
            <a:ext cx="7391400" cy="519112"/>
          </a:xfrm>
          <a:prstGeom prst="rect">
            <a:avLst/>
          </a:prstGeom>
          <a:noFill/>
          <a:ln w="9525">
            <a:noFill/>
            <a:miter lim="800000"/>
            <a:headEnd/>
            <a:tailEnd/>
          </a:ln>
        </p:spPr>
        <p:txBody>
          <a:bodyPr>
            <a:spAutoFit/>
          </a:bodyPr>
          <a:lstStyle/>
          <a:p>
            <a:pPr algn="ctr"/>
            <a:r>
              <a:rPr lang="en-US" sz="2800" b="1">
                <a:solidFill>
                  <a:srgbClr val="FF6600"/>
                </a:solidFill>
                <a:latin typeface="Kristen ITC" pitchFamily="66" charset="0"/>
              </a:rPr>
              <a:t>The Curriculum for this term</a:t>
            </a:r>
          </a:p>
        </p:txBody>
      </p:sp>
      <p:sp>
        <p:nvSpPr>
          <p:cNvPr id="20483" name="Text Box 4"/>
          <p:cNvSpPr txBox="1">
            <a:spLocks noChangeArrowheads="1"/>
          </p:cNvSpPr>
          <p:nvPr/>
        </p:nvSpPr>
        <p:spPr bwMode="auto">
          <a:xfrm>
            <a:off x="1981200" y="914400"/>
            <a:ext cx="7391400" cy="4893647"/>
          </a:xfrm>
          <a:prstGeom prst="rect">
            <a:avLst/>
          </a:prstGeom>
          <a:noFill/>
          <a:ln w="9525">
            <a:noFill/>
            <a:miter lim="800000"/>
            <a:headEnd/>
            <a:tailEnd/>
          </a:ln>
        </p:spPr>
        <p:txBody>
          <a:bodyPr>
            <a:spAutoFit/>
          </a:bodyPr>
          <a:lstStyle/>
          <a:p>
            <a:pPr>
              <a:spcBef>
                <a:spcPct val="50000"/>
              </a:spcBef>
            </a:pPr>
            <a:r>
              <a:rPr lang="en-GB" sz="2400" dirty="0">
                <a:solidFill>
                  <a:srgbClr val="000099"/>
                </a:solidFill>
                <a:latin typeface="Berlin Sans FB" pitchFamily="34" charset="0"/>
              </a:rPr>
              <a:t>Children will be learning </a:t>
            </a:r>
            <a:r>
              <a:rPr lang="en-GB" sz="2400" dirty="0" smtClean="0">
                <a:solidFill>
                  <a:srgbClr val="000099"/>
                </a:solidFill>
                <a:latin typeface="Berlin Sans FB" pitchFamily="34" charset="0"/>
              </a:rPr>
              <a:t>about the Victorian era </a:t>
            </a:r>
            <a:r>
              <a:rPr lang="en-GB" sz="2400" dirty="0">
                <a:solidFill>
                  <a:srgbClr val="000099"/>
                </a:solidFill>
                <a:latin typeface="Berlin Sans FB" pitchFamily="34" charset="0"/>
              </a:rPr>
              <a:t>through the topic of </a:t>
            </a:r>
            <a:r>
              <a:rPr lang="en-GB" sz="2400" dirty="0" smtClean="0">
                <a:solidFill>
                  <a:srgbClr val="000099"/>
                </a:solidFill>
                <a:latin typeface="Berlin Sans FB" pitchFamily="34" charset="0"/>
              </a:rPr>
              <a:t>Bah Humbug.</a:t>
            </a:r>
            <a:endParaRPr lang="en-GB" sz="2400" dirty="0">
              <a:solidFill>
                <a:srgbClr val="000099"/>
              </a:solidFill>
              <a:latin typeface="Berlin Sans FB" pitchFamily="34" charset="0"/>
            </a:endParaRPr>
          </a:p>
          <a:p>
            <a:pPr>
              <a:spcBef>
                <a:spcPct val="50000"/>
              </a:spcBef>
            </a:pPr>
            <a:r>
              <a:rPr lang="en-GB" sz="2400" dirty="0">
                <a:solidFill>
                  <a:srgbClr val="000099"/>
                </a:solidFill>
                <a:latin typeface="Berlin Sans FB" pitchFamily="34" charset="0"/>
              </a:rPr>
              <a:t>In English our fiction work will be </a:t>
            </a:r>
            <a:r>
              <a:rPr lang="en-GB" sz="2400" dirty="0" smtClean="0">
                <a:solidFill>
                  <a:srgbClr val="000099"/>
                </a:solidFill>
                <a:latin typeface="Berlin Sans FB" pitchFamily="34" charset="0"/>
              </a:rPr>
              <a:t>based around a number of different texts which will include </a:t>
            </a:r>
            <a:r>
              <a:rPr lang="en-GB" sz="2400" dirty="0" err="1" smtClean="0">
                <a:solidFill>
                  <a:srgbClr val="000099"/>
                </a:solidFill>
                <a:latin typeface="Berlin Sans FB" pitchFamily="34" charset="0"/>
              </a:rPr>
              <a:t>Cogheart</a:t>
            </a:r>
            <a:r>
              <a:rPr lang="en-GB" sz="2400" dirty="0" smtClean="0">
                <a:solidFill>
                  <a:srgbClr val="000099"/>
                </a:solidFill>
                <a:latin typeface="Berlin Sans FB" pitchFamily="34" charset="0"/>
              </a:rPr>
              <a:t> </a:t>
            </a:r>
            <a:r>
              <a:rPr lang="en-GB" sz="2400" dirty="0">
                <a:solidFill>
                  <a:srgbClr val="000099"/>
                </a:solidFill>
                <a:latin typeface="Berlin Sans FB" pitchFamily="34" charset="0"/>
              </a:rPr>
              <a:t>by </a:t>
            </a:r>
            <a:r>
              <a:rPr lang="en-GB" sz="2400" dirty="0" smtClean="0">
                <a:solidFill>
                  <a:srgbClr val="000099"/>
                </a:solidFill>
                <a:latin typeface="Berlin Sans FB" pitchFamily="34" charset="0"/>
              </a:rPr>
              <a:t>Peter Bunzl and film clips which will engage the children’s imaginations.</a:t>
            </a:r>
            <a:endParaRPr lang="en-GB" sz="2400" dirty="0">
              <a:solidFill>
                <a:srgbClr val="000099"/>
              </a:solidFill>
              <a:latin typeface="Berlin Sans FB" pitchFamily="34" charset="0"/>
            </a:endParaRPr>
          </a:p>
          <a:p>
            <a:pPr>
              <a:spcBef>
                <a:spcPct val="50000"/>
              </a:spcBef>
            </a:pPr>
            <a:r>
              <a:rPr lang="en-GB" sz="2400" dirty="0">
                <a:solidFill>
                  <a:srgbClr val="000099"/>
                </a:solidFill>
                <a:latin typeface="Berlin Sans FB" pitchFamily="34" charset="0"/>
              </a:rPr>
              <a:t>Our non fiction work will link to our topic, it will be research based, with them finding out about every aspect of that time period through questions that </a:t>
            </a:r>
          </a:p>
          <a:p>
            <a:pPr>
              <a:spcBef>
                <a:spcPct val="50000"/>
              </a:spcBef>
            </a:pPr>
            <a:r>
              <a:rPr lang="en-GB" sz="2400" dirty="0">
                <a:solidFill>
                  <a:srgbClr val="000099"/>
                </a:solidFill>
                <a:latin typeface="Berlin Sans FB" pitchFamily="34" charset="0"/>
              </a:rPr>
              <a:t>they have generated.</a:t>
            </a:r>
          </a:p>
          <a:p>
            <a:pPr>
              <a:spcBef>
                <a:spcPct val="50000"/>
              </a:spcBef>
            </a:pPr>
            <a:endParaRPr lang="en-GB" sz="2400" dirty="0">
              <a:solidFill>
                <a:srgbClr val="000099"/>
              </a:solidFill>
              <a:latin typeface="Berlin Sans FB" pitchFamily="34" charset="0"/>
            </a:endParaRPr>
          </a:p>
        </p:txBody>
      </p:sp>
      <p:pic>
        <p:nvPicPr>
          <p:cNvPr id="1026" name="Picture 2" descr="https://encrypted-tbn0.gstatic.com/images?q=tbn%3AANd9GcRIWEEIBK8rnhKuGAS6BYb7QMS6TDdIrPaFZlm-eQV4DvsHq27djwNUvBa9_F1VZtupc_9ImOw&amp;usqp=C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539750"/>
            <a:ext cx="1485900" cy="219075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https://encrypted-tbn1.gstatic.com/shopping?q=tbn:ANd9GcRR2VhW4Ev7YpxNvpWRCrXrDYZKaJE1eUT8kEqUAr3Q2WfVCXKDbedJlMefvRLiJPgaQpZq7IYuKF9uNDC5fY3wlDQgv_e7SxrY8VsQEBaWZIXXB446bxHZ&amp;usqp=CA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4"/>
          <a:stretch>
            <a:fillRect/>
          </a:stretch>
        </p:blipFill>
        <p:spPr>
          <a:xfrm>
            <a:off x="8045113" y="4593253"/>
            <a:ext cx="1083647" cy="108364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GB" altLang="en-US" b="0" smtClean="0">
                <a:solidFill>
                  <a:schemeClr val="tx1"/>
                </a:solidFill>
                <a:latin typeface="Trebuchet MS" panose="020B0603020202020204" pitchFamily="34" charset="0"/>
              </a:rPr>
              <a:t/>
            </a:r>
            <a:br>
              <a:rPr lang="en-GB" altLang="en-US" b="0" smtClean="0">
                <a:solidFill>
                  <a:schemeClr val="tx1"/>
                </a:solidFill>
                <a:latin typeface="Trebuchet MS" panose="020B0603020202020204" pitchFamily="34" charset="0"/>
              </a:rPr>
            </a:br>
            <a:endParaRPr lang="en-GB" altLang="en-US" b="0" smtClean="0">
              <a:solidFill>
                <a:schemeClr val="tx1"/>
              </a:solidFill>
              <a:latin typeface="Trebuchet MS" panose="020B0603020202020204" pitchFamily="34" charset="0"/>
            </a:endParaRPr>
          </a:p>
        </p:txBody>
      </p:sp>
      <p:sp>
        <p:nvSpPr>
          <p:cNvPr id="3075" name="Rectangle 3"/>
          <p:cNvSpPr>
            <a:spLocks noGrp="1" noChangeArrowheads="1"/>
          </p:cNvSpPr>
          <p:nvPr>
            <p:ph type="body" idx="1"/>
          </p:nvPr>
        </p:nvSpPr>
        <p:spPr bwMode="auto">
          <a:xfrm>
            <a:off x="1204088" y="3401251"/>
            <a:ext cx="6172200" cy="831056"/>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ctr" eaLnBrk="1" hangingPunct="1">
              <a:buFontTx/>
              <a:buNone/>
            </a:pPr>
            <a:r>
              <a:rPr lang="en-GB" altLang="en-US" sz="2700" b="1" dirty="0">
                <a:latin typeface="Arial" panose="020B0604020202020204" pitchFamily="34" charset="0"/>
                <a:cs typeface="Arial" panose="020B0604020202020204" pitchFamily="34" charset="0"/>
              </a:rPr>
              <a:t>Our school online reading programme.</a:t>
            </a:r>
          </a:p>
        </p:txBody>
      </p:sp>
      <p:pic>
        <p:nvPicPr>
          <p:cNvPr id="3076" name="Picture 4" descr="BugClub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606" y="1052512"/>
            <a:ext cx="2033771" cy="213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Readingbugs_key-stage-1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6647" y="3684048"/>
            <a:ext cx="2053370" cy="15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580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ltLang="en-US" b="1" dirty="0" smtClean="0">
                <a:solidFill>
                  <a:srgbClr val="000000"/>
                </a:solidFill>
                <a:latin typeface="Arial" panose="020B0604020202020204" pitchFamily="34" charset="0"/>
                <a:cs typeface="Arial" panose="020B0604020202020204" pitchFamily="34" charset="0"/>
              </a:rPr>
              <a:t>What is Bug Club?</a:t>
            </a:r>
          </a:p>
        </p:txBody>
      </p:sp>
      <p:sp>
        <p:nvSpPr>
          <p:cNvPr id="4099" name="Rectangle 3"/>
          <p:cNvSpPr>
            <a:spLocks noGrp="1" noChangeArrowheads="1"/>
          </p:cNvSpPr>
          <p:nvPr>
            <p:ph type="body" idx="1"/>
          </p:nvPr>
        </p:nvSpPr>
        <p:spPr/>
        <p:txBody>
          <a:bodyPr/>
          <a:lstStyle/>
          <a:p>
            <a:pPr algn="ctr" eaLnBrk="1" hangingPunct="1"/>
            <a:r>
              <a:rPr lang="en-GB" altLang="en-US" sz="2700" dirty="0">
                <a:solidFill>
                  <a:srgbClr val="000099"/>
                </a:solidFill>
                <a:latin typeface="Arial" panose="020B0604020202020204" pitchFamily="34" charset="0"/>
                <a:cs typeface="Arial" panose="020B0604020202020204" pitchFamily="34" charset="0"/>
              </a:rPr>
              <a:t>A reading programme that the whole school will be using to help teach reading</a:t>
            </a:r>
            <a:r>
              <a:rPr lang="en-GB" altLang="en-US" dirty="0" smtClean="0">
                <a:solidFill>
                  <a:srgbClr val="000000"/>
                </a:solidFill>
                <a:latin typeface="Arial" panose="020B0604020202020204" pitchFamily="34" charset="0"/>
                <a:cs typeface="Arial" panose="020B0604020202020204" pitchFamily="34" charset="0"/>
              </a:rPr>
              <a:t>. </a:t>
            </a:r>
          </a:p>
          <a:p>
            <a:pPr algn="ctr" eaLnBrk="1" hangingPunct="1"/>
            <a:r>
              <a:rPr lang="en-GB" altLang="en-US" sz="2700" dirty="0">
                <a:solidFill>
                  <a:srgbClr val="000099"/>
                </a:solidFill>
                <a:latin typeface="Arial" panose="020B0604020202020204" pitchFamily="34" charset="0"/>
                <a:cs typeface="Arial" panose="020B0604020202020204" pitchFamily="34" charset="0"/>
              </a:rPr>
              <a:t>Reception and KS1 have been using this scheme for two years and it has been very well received.</a:t>
            </a:r>
          </a:p>
        </p:txBody>
      </p:sp>
      <p:pic>
        <p:nvPicPr>
          <p:cNvPr id="4" name="Picture 5" descr="Readingbugs_foundatio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0585" y="4294586"/>
            <a:ext cx="2106215" cy="12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223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b="1" dirty="0" smtClean="0">
                <a:solidFill>
                  <a:srgbClr val="000000"/>
                </a:solidFill>
                <a:latin typeface="Arial" panose="020B0604020202020204" pitchFamily="34" charset="0"/>
                <a:cs typeface="Arial" panose="020B0604020202020204" pitchFamily="34" charset="0"/>
              </a:rPr>
              <a:t>Using the eBooks</a:t>
            </a:r>
          </a:p>
        </p:txBody>
      </p:sp>
      <p:sp>
        <p:nvSpPr>
          <p:cNvPr id="6147" name="Rectangle 3"/>
          <p:cNvSpPr>
            <a:spLocks noGrp="1" noChangeArrowheads="1"/>
          </p:cNvSpPr>
          <p:nvPr>
            <p:ph type="body" sz="half" idx="2"/>
          </p:nvPr>
        </p:nvSpPr>
        <p:spPr>
          <a:xfrm>
            <a:off x="1143000" y="4400551"/>
            <a:ext cx="6738938" cy="1241822"/>
          </a:xfrm>
        </p:spPr>
        <p:txBody>
          <a:bodyPr/>
          <a:lstStyle/>
          <a:p>
            <a:pPr algn="ctr" eaLnBrk="1" hangingPunct="1">
              <a:buFontTx/>
              <a:buNone/>
            </a:pPr>
            <a:r>
              <a:rPr lang="en-GB" altLang="en-US" sz="1950" dirty="0">
                <a:solidFill>
                  <a:srgbClr val="000080"/>
                </a:solidFill>
                <a:latin typeface="Arial" panose="020B0604020202020204" pitchFamily="34" charset="0"/>
                <a:cs typeface="Arial" panose="020B0604020202020204" pitchFamily="34" charset="0"/>
              </a:rPr>
              <a:t>We are providing each child with their own login details to a website where they can read eBooks.</a:t>
            </a:r>
          </a:p>
          <a:p>
            <a:pPr algn="ctr" eaLnBrk="1" hangingPunct="1">
              <a:buFontTx/>
              <a:buNone/>
            </a:pPr>
            <a:r>
              <a:rPr lang="en-GB" altLang="en-US" sz="2700" b="1" dirty="0">
                <a:solidFill>
                  <a:srgbClr val="FF0000"/>
                </a:solidFill>
                <a:latin typeface="Arial" panose="020B0604020202020204" pitchFamily="34" charset="0"/>
                <a:cs typeface="Arial" panose="020B0604020202020204" pitchFamily="34" charset="0"/>
                <a:hlinkClick r:id="rId2"/>
              </a:rPr>
              <a:t>www.activelearnprimary.co.uk</a:t>
            </a:r>
            <a:endParaRPr lang="en-GB" altLang="en-US" sz="2700" b="1" dirty="0">
              <a:solidFill>
                <a:srgbClr val="FF0000"/>
              </a:solidFill>
              <a:latin typeface="Arial" panose="020B0604020202020204" pitchFamily="34" charset="0"/>
              <a:cs typeface="Arial" panose="020B0604020202020204" pitchFamily="34" charset="0"/>
            </a:endParaRPr>
          </a:p>
          <a:p>
            <a:pPr algn="ctr" eaLnBrk="1" hangingPunct="1">
              <a:buFontTx/>
              <a:buNone/>
            </a:pPr>
            <a:endParaRPr lang="en-GB" altLang="en-US" sz="2700" b="1" dirty="0">
              <a:solidFill>
                <a:srgbClr val="FF0000"/>
              </a:solidFill>
            </a:endParaRPr>
          </a:p>
        </p:txBody>
      </p:sp>
      <p:pic>
        <p:nvPicPr>
          <p:cNvPr id="6148" name="Picture 7" descr="Picture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574132" y="1754983"/>
            <a:ext cx="3960019" cy="2612231"/>
          </a:xfrm>
          <a:noFill/>
          <a:ln w="19050">
            <a:solidFill>
              <a:srgbClr val="000000"/>
            </a:solidFill>
            <a:miter lim="800000"/>
            <a:headEnd/>
            <a:tailEnd/>
          </a:ln>
        </p:spPr>
      </p:pic>
    </p:spTree>
    <p:extLst>
      <p:ext uri="{BB962C8B-B14F-4D97-AF65-F5344CB8AC3E}">
        <p14:creationId xmlns:p14="http://schemas.microsoft.com/office/powerpoint/2010/main" val="1334787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b="1" dirty="0" smtClean="0">
                <a:solidFill>
                  <a:srgbClr val="000000"/>
                </a:solidFill>
                <a:latin typeface="Arial" panose="020B0604020202020204" pitchFamily="34" charset="0"/>
                <a:cs typeface="Arial" panose="020B0604020202020204" pitchFamily="34" charset="0"/>
              </a:rPr>
              <a:t>Reading an eBook</a:t>
            </a:r>
          </a:p>
        </p:txBody>
      </p:sp>
      <p:sp>
        <p:nvSpPr>
          <p:cNvPr id="7171" name="Rectangle 3"/>
          <p:cNvSpPr>
            <a:spLocks noGrp="1" noChangeArrowheads="1"/>
          </p:cNvSpPr>
          <p:nvPr>
            <p:ph type="body" idx="1"/>
          </p:nvPr>
        </p:nvSpPr>
        <p:spPr>
          <a:xfrm>
            <a:off x="1439466" y="3644503"/>
            <a:ext cx="6172200" cy="1890713"/>
          </a:xfrm>
        </p:spPr>
        <p:txBody>
          <a:bodyPr/>
          <a:lstStyle/>
          <a:p>
            <a:pPr eaLnBrk="1" hangingPunct="1"/>
            <a:r>
              <a:rPr lang="en-GB" altLang="en-US" sz="1650" dirty="0">
                <a:solidFill>
                  <a:srgbClr val="000080"/>
                </a:solidFill>
                <a:latin typeface="Arial" panose="020B0604020202020204" pitchFamily="34" charset="0"/>
                <a:cs typeface="Arial" panose="020B0604020202020204" pitchFamily="34" charset="0"/>
              </a:rPr>
              <a:t>You can click on the book cover to see how many quiz questions there are.</a:t>
            </a:r>
          </a:p>
          <a:p>
            <a:pPr eaLnBrk="1" hangingPunct="1"/>
            <a:r>
              <a:rPr lang="en-GB" altLang="en-US" sz="1650" dirty="0">
                <a:solidFill>
                  <a:srgbClr val="000080"/>
                </a:solidFill>
                <a:latin typeface="Arial" panose="020B0604020202020204" pitchFamily="34" charset="0"/>
                <a:cs typeface="Arial" panose="020B0604020202020204" pitchFamily="34" charset="0"/>
              </a:rPr>
              <a:t>When reading the book your child needs to click on all the bug icons to open the quiz questions.</a:t>
            </a:r>
          </a:p>
          <a:p>
            <a:pPr eaLnBrk="1" hangingPunct="1"/>
            <a:r>
              <a:rPr lang="en-GB" altLang="en-US" sz="1650" dirty="0">
                <a:solidFill>
                  <a:srgbClr val="000080"/>
                </a:solidFill>
                <a:latin typeface="Arial" panose="020B0604020202020204" pitchFamily="34" charset="0"/>
                <a:cs typeface="Arial" panose="020B0604020202020204" pitchFamily="34" charset="0"/>
              </a:rPr>
              <a:t>Your child does not need to finish all quiz questions in one sitting. They can come back to a book later.</a:t>
            </a:r>
            <a:endParaRPr lang="en-GB" altLang="en-US" sz="1650" b="1" dirty="0">
              <a:solidFill>
                <a:srgbClr val="000000"/>
              </a:solidFill>
              <a:latin typeface="Arial" panose="020B0604020202020204" pitchFamily="34" charset="0"/>
              <a:cs typeface="Arial" panose="020B0604020202020204" pitchFamily="34" charset="0"/>
            </a:endParaRPr>
          </a:p>
        </p:txBody>
      </p:sp>
      <p:pic>
        <p:nvPicPr>
          <p:cNvPr id="7172" name="Picture 6" descr="Pictur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242" y="1808560"/>
            <a:ext cx="2593181" cy="175617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173" name="Picture 7" descr="Pictur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925" y="1808560"/>
            <a:ext cx="2700338" cy="17716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320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4959</TotalTime>
  <Words>628</Words>
  <Application>Microsoft Office PowerPoint</Application>
  <PresentationFormat>On-screen Show (4:3)</PresentationFormat>
  <Paragraphs>59</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 </vt:lpstr>
      <vt:lpstr>What is Bug Club?</vt:lpstr>
      <vt:lpstr>Using the eBooks</vt:lpstr>
      <vt:lpstr>Reading an eBook</vt:lpstr>
      <vt:lpstr>Books I Have Read</vt:lpstr>
      <vt:lpstr>Getting the most out of the eBooks</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james</dc:creator>
  <cp:lastModifiedBy>teacher</cp:lastModifiedBy>
  <cp:revision>27</cp:revision>
  <dcterms:created xsi:type="dcterms:W3CDTF">2018-07-05T09:41:05Z</dcterms:created>
  <dcterms:modified xsi:type="dcterms:W3CDTF">2020-09-14T00:12:00Z</dcterms:modified>
</cp:coreProperties>
</file>